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91" r:id="rId3"/>
    <p:sldId id="290" r:id="rId4"/>
    <p:sldId id="292" r:id="rId5"/>
    <p:sldId id="307" r:id="rId6"/>
    <p:sldId id="294" r:id="rId7"/>
    <p:sldId id="293" r:id="rId8"/>
    <p:sldId id="295" r:id="rId9"/>
    <p:sldId id="296" r:id="rId10"/>
    <p:sldId id="309" r:id="rId11"/>
    <p:sldId id="297" r:id="rId12"/>
    <p:sldId id="298" r:id="rId13"/>
    <p:sldId id="299" r:id="rId14"/>
    <p:sldId id="276" r:id="rId15"/>
    <p:sldId id="301" r:id="rId16"/>
    <p:sldId id="311" r:id="rId17"/>
    <p:sldId id="303" r:id="rId18"/>
    <p:sldId id="304" r:id="rId19"/>
    <p:sldId id="305" r:id="rId20"/>
    <p:sldId id="313" r:id="rId21"/>
    <p:sldId id="312" r:id="rId22"/>
  </p:sldIdLst>
  <p:sldSz cx="9144000" cy="6858000" type="screen4x3"/>
  <p:notesSz cx="6858000" cy="9144000"/>
  <p:defaultTextStyle>
    <a:defPPr>
      <a:defRPr lang="en-IN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0C533A"/>
    <a:srgbClr val="064339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053" autoAdjust="0"/>
  </p:normalViewPr>
  <p:slideViewPr>
    <p:cSldViewPr snapToGrid="0" snapToObjects="1"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HS330\Desktop\Work\MSU\Schafer%20Hardwood%20Flooring\Documentaion\Schafer%20HW%20Engineering%20Press%20Production%20Scheduling%20Metric_trial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Last 23 Days Press Output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Presses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trendline>
            <c:spPr>
              <a:ln w="28575">
                <a:solidFill>
                  <a:srgbClr val="FF0000"/>
                </a:solidFill>
              </a:ln>
            </c:spPr>
            <c:trendlineType val="linear"/>
            <c:dispRSqr val="0"/>
            <c:dispEq val="0"/>
          </c:trendline>
          <c:val>
            <c:numRef>
              <c:f>Sheet1!$B$2:$B$24</c:f>
              <c:numCache>
                <c:formatCode>General</c:formatCode>
                <c:ptCount val="23"/>
                <c:pt idx="0">
                  <c:v>21</c:v>
                </c:pt>
                <c:pt idx="1">
                  <c:v>18</c:v>
                </c:pt>
                <c:pt idx="2">
                  <c:v>9</c:v>
                </c:pt>
                <c:pt idx="3">
                  <c:v>17</c:v>
                </c:pt>
                <c:pt idx="4">
                  <c:v>14</c:v>
                </c:pt>
                <c:pt idx="5">
                  <c:v>17</c:v>
                </c:pt>
                <c:pt idx="6">
                  <c:v>22</c:v>
                </c:pt>
                <c:pt idx="7">
                  <c:v>16</c:v>
                </c:pt>
                <c:pt idx="8">
                  <c:v>11</c:v>
                </c:pt>
                <c:pt idx="9">
                  <c:v>19</c:v>
                </c:pt>
                <c:pt idx="10">
                  <c:v>20</c:v>
                </c:pt>
                <c:pt idx="11">
                  <c:v>18</c:v>
                </c:pt>
                <c:pt idx="12">
                  <c:v>13</c:v>
                </c:pt>
                <c:pt idx="13">
                  <c:v>19</c:v>
                </c:pt>
                <c:pt idx="14">
                  <c:v>18</c:v>
                </c:pt>
                <c:pt idx="15">
                  <c:v>15</c:v>
                </c:pt>
                <c:pt idx="16">
                  <c:v>13</c:v>
                </c:pt>
                <c:pt idx="17">
                  <c:v>15</c:v>
                </c:pt>
                <c:pt idx="18">
                  <c:v>12</c:v>
                </c:pt>
                <c:pt idx="19">
                  <c:v>21</c:v>
                </c:pt>
                <c:pt idx="20">
                  <c:v>15</c:v>
                </c:pt>
                <c:pt idx="21">
                  <c:v>17</c:v>
                </c:pt>
                <c:pt idx="2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98059776"/>
        <c:axId val="82234176"/>
      </c:barChart>
      <c:catAx>
        <c:axId val="98059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b="1" dirty="0"/>
                  <a:t>Days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82234176"/>
        <c:crosses val="autoZero"/>
        <c:auto val="1"/>
        <c:lblAlgn val="ctr"/>
        <c:lblOffset val="100"/>
        <c:noMultiLvlLbl val="0"/>
      </c:catAx>
      <c:valAx>
        <c:axId val="82234176"/>
        <c:scaling>
          <c:orientation val="minMax"/>
          <c:max val="23"/>
          <c:min val="7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 smtClean="0"/>
                  <a:t>Press</a:t>
                </a:r>
                <a:r>
                  <a:rPr lang="en-US" sz="1400" baseline="0" dirty="0" smtClean="0"/>
                  <a:t> Units </a:t>
                </a:r>
                <a:endParaRPr lang="en-US" sz="14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8059776"/>
        <c:crosses val="autoZero"/>
        <c:crossBetween val="between"/>
      </c:valAx>
    </c:plotArea>
    <c:plotVisOnly val="1"/>
    <c:dispBlanksAs val="gap"/>
    <c:showDLblsOverMax val="0"/>
  </c:chart>
  <c:spPr>
    <a:gradFill>
      <a:gsLst>
        <a:gs pos="0">
          <a:schemeClr val="accent2">
            <a:lumMod val="75000"/>
          </a:schemeClr>
        </a:gs>
        <a:gs pos="50000">
          <a:srgbClr val="9CB86E"/>
        </a:gs>
        <a:gs pos="100000">
          <a:srgbClr val="156B13"/>
        </a:gs>
      </a:gsLst>
      <a:lin ang="5400000" scaled="0"/>
    </a:gra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1B7F4-0828-4A0F-842C-4278E2F0A371}" type="datetimeFigureOut">
              <a:rPr lang="en-IN" smtClean="0"/>
              <a:pPr/>
              <a:t>07-12-2012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03AA7-0DD5-4FBB-BE57-62214380DE0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901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Introduce about myself</a:t>
            </a:r>
          </a:p>
          <a:p>
            <a:pPr lvl="1"/>
            <a:r>
              <a:rPr lang="en-US" baseline="0" dirty="0" smtClean="0"/>
              <a:t>Rahul Seelam</a:t>
            </a:r>
          </a:p>
          <a:p>
            <a:pPr lvl="1"/>
            <a:r>
              <a:rPr lang="en-US" baseline="0" dirty="0" smtClean="0"/>
              <a:t>	MBA</a:t>
            </a:r>
          </a:p>
          <a:p>
            <a:pPr lvl="1"/>
            <a:r>
              <a:rPr lang="en-US" baseline="0" dirty="0" smtClean="0"/>
              <a:t>	6 months at the </a:t>
            </a:r>
            <a:r>
              <a:rPr lang="en-US" baseline="0" dirty="0" err="1" smtClean="0"/>
              <a:t>Demmer</a:t>
            </a:r>
            <a:r>
              <a:rPr lang="en-US" baseline="0" dirty="0" smtClean="0"/>
              <a:t> center</a:t>
            </a:r>
          </a:p>
          <a:p>
            <a:r>
              <a:rPr lang="en-US" baseline="0" dirty="0" smtClean="0"/>
              <a:t>Introduce about the project</a:t>
            </a:r>
          </a:p>
          <a:p>
            <a:r>
              <a:rPr lang="en-US" baseline="0" dirty="0" smtClean="0"/>
              <a:t>	first project with the </a:t>
            </a:r>
            <a:r>
              <a:rPr lang="en-US" baseline="0" dirty="0" err="1" smtClean="0"/>
              <a:t>Demmer</a:t>
            </a:r>
            <a:r>
              <a:rPr lang="en-US" baseline="0" dirty="0" smtClean="0"/>
              <a:t> center</a:t>
            </a:r>
          </a:p>
          <a:p>
            <a:r>
              <a:rPr lang="en-US" baseline="0" dirty="0" smtClean="0"/>
              <a:t>	our objective was to increase throughput for one of their line</a:t>
            </a:r>
          </a:p>
          <a:p>
            <a:r>
              <a:rPr lang="en-US" baseline="0" dirty="0" smtClean="0"/>
              <a:t>One request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03AA7-0DD5-4FBB-BE57-62214380DE03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1860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going into more details I would like to give an overview of the company</a:t>
            </a:r>
          </a:p>
          <a:p>
            <a:r>
              <a:rPr lang="en-US" dirty="0" smtClean="0"/>
              <a:t>Schafer hardwood</a:t>
            </a:r>
            <a:r>
              <a:rPr lang="en-US" baseline="0" dirty="0" smtClean="0"/>
              <a:t> flooring is a privately owned </a:t>
            </a:r>
            <a:r>
              <a:rPr lang="en-US" baseline="0" dirty="0" err="1" smtClean="0"/>
              <a:t>compnay</a:t>
            </a:r>
            <a:r>
              <a:rPr lang="en-US" baseline="0" dirty="0" smtClean="0"/>
              <a:t> manufacturing hardwood floors</a:t>
            </a:r>
          </a:p>
          <a:p>
            <a:r>
              <a:rPr lang="en-US" baseline="0" dirty="0" smtClean="0"/>
              <a:t>The main difference between these two floors is that the </a:t>
            </a:r>
            <a:r>
              <a:rPr lang="en-US" baseline="0" dirty="0" err="1" smtClean="0"/>
              <a:t>ep</a:t>
            </a:r>
            <a:r>
              <a:rPr lang="en-US" baseline="0" dirty="0" smtClean="0"/>
              <a:t> has three layers of different types of wood glued together and is relatively cheaper where s the </a:t>
            </a:r>
            <a:r>
              <a:rPr lang="en-US" baseline="0" dirty="0" err="1" smtClean="0"/>
              <a:t>sp</a:t>
            </a:r>
            <a:r>
              <a:rPr lang="en-US" baseline="0" dirty="0" smtClean="0"/>
              <a:t> is mainly made out of single piece of high quality wood.</a:t>
            </a:r>
          </a:p>
          <a:p>
            <a:r>
              <a:rPr lang="en-US" baseline="0" dirty="0" smtClean="0"/>
              <a:t>Its </a:t>
            </a:r>
            <a:r>
              <a:rPr lang="en-US" baseline="0" dirty="0" err="1" smtClean="0"/>
              <a:t>manu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loc</a:t>
            </a:r>
            <a:r>
              <a:rPr lang="en-US" baseline="0" dirty="0" smtClean="0"/>
              <a:t> is based in Tec MI where it has 50 employees working on producing these floors. It </a:t>
            </a:r>
            <a:r>
              <a:rPr lang="en-US" baseline="0" dirty="0" err="1" smtClean="0"/>
              <a:t>distribiutes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03AA7-0DD5-4FBB-BE57-62214380DE03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3919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todyas</a:t>
            </a:r>
            <a:r>
              <a:rPr lang="en-US" dirty="0" smtClean="0"/>
              <a:t> agenda we will be using a </a:t>
            </a:r>
            <a:r>
              <a:rPr lang="en-US" dirty="0" err="1" smtClean="0"/>
              <a:t>standrar</a:t>
            </a:r>
            <a:r>
              <a:rPr lang="en-US" dirty="0" smtClean="0"/>
              <a:t> A3 report format to uncover the details of my project</a:t>
            </a:r>
          </a:p>
          <a:p>
            <a:r>
              <a:rPr lang="en-US" dirty="0" smtClean="0"/>
              <a:t>Below are the steps for the A3 process which has it roots in the traditional PDCA cycle. A3 method of problem solving is introduced by Toyota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A3 is a paper size, typically 11″ x 17″.  There are actually several A3-type paper sizes, and Toyota believes that when you structure your problem solving around 1 page of paper, then your thinking is focused and structured.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03AA7-0DD5-4FBB-BE57-62214380DE03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7356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you saw in the previous slide, the first step in the process is identifying the theme.</a:t>
            </a:r>
          </a:p>
          <a:p>
            <a:r>
              <a:rPr lang="en-US" dirty="0" smtClean="0"/>
              <a:t>To give an overview what this glue line is</a:t>
            </a:r>
          </a:p>
          <a:p>
            <a:r>
              <a:rPr lang="en-US" dirty="0" smtClean="0"/>
              <a:t>Ripsaw line </a:t>
            </a:r>
            <a:r>
              <a:rPr lang="en-US" dirty="0" err="1" smtClean="0"/>
              <a:t>whe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03AA7-0DD5-4FBB-BE57-62214380DE03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9018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03AA7-0DD5-4FBB-BE57-62214380DE03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5489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03AA7-0DD5-4FBB-BE57-62214380DE03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8497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03AA7-0DD5-4FBB-BE57-62214380DE03}" type="slidenum">
              <a:rPr lang="en-IN" smtClean="0"/>
              <a:pPr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9614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03AA7-0DD5-4FBB-BE57-62214380DE03}" type="slidenum">
              <a:rPr lang="en-IN" smtClean="0"/>
              <a:pPr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9614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28841"/>
            <a:ext cx="7772400" cy="13019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30807"/>
            <a:ext cx="7772400" cy="21023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C546E1-1143-428E-B93A-044FA8496650}" type="datetime1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0A8DA0-BED9-4F9C-B43B-D647496A4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0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6451"/>
            <a:ext cx="8229600" cy="4802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412"/>
            <a:ext cx="8229600" cy="4066495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800" b="0" i="0">
                <a:solidFill>
                  <a:srgbClr val="595959"/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rgbClr val="595959"/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B0EDCA-D93C-4D29-86EB-B985FBBFB252}" type="datetime1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638C2A-8050-48CC-87B1-9FA6A5E08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88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3154"/>
            <a:ext cx="8229600" cy="87509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36096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B369C3-F48A-4B1D-9B83-B0457103DBE5}" type="datetime1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166047-10BA-428D-AE1E-CB74080AE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0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9873"/>
            <a:ext cx="8229600" cy="82173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1011"/>
            <a:ext cx="8229600" cy="4024165"/>
          </a:xfrm>
          <a:prstGeom prst="rect">
            <a:avLst/>
          </a:prstGeom>
        </p:spPr>
        <p:txBody>
          <a:bodyPr wrap="square" numCol="1" anchor="t"/>
          <a:lstStyle>
            <a:lvl1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3B5172-B93B-41B3-AE95-48E7EE09557A}" type="datetime1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55D41B-2B41-4E30-AF36-AA5FEC60F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0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5091"/>
            <a:ext cx="8229600" cy="72510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905"/>
            <a:ext cx="8229600" cy="4419600"/>
          </a:xfrm>
          <a:prstGeom prst="rect">
            <a:avLst/>
          </a:prstGeom>
        </p:spPr>
        <p:txBody>
          <a:bodyPr wrap="square" numCol="1" anchor="t"/>
          <a:lstStyle>
            <a:lvl1pPr marL="457200" indent="-457200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57200" indent="182880" algn="l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D33EA0-AE42-4A24-8976-C4CB7A620693}" type="datetime1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0AE714-BCCC-496A-A005-7DDBD790E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26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595959"/>
                </a:solidFill>
                <a:latin typeface="Gotham Book" pitchFamily="49" charset="0"/>
                <a:ea typeface="ＭＳ Ｐゴシック" pitchFamily="49" charset="-128"/>
              </a:defRPr>
            </a:lvl1pPr>
          </a:lstStyle>
          <a:p>
            <a:pPr>
              <a:defRPr/>
            </a:pPr>
            <a:fld id="{D784502E-A3C3-4CCA-8FBB-4272C9BACB5C}" type="datetime1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595959"/>
                </a:solidFill>
                <a:latin typeface="Gotham Book" pitchFamily="49" charset="0"/>
                <a:ea typeface="ＭＳ Ｐゴシック" pitchFamily="49" charset="-128"/>
              </a:defRPr>
            </a:lvl1pPr>
          </a:lstStyle>
          <a:p>
            <a:pPr>
              <a:defRPr/>
            </a:pPr>
            <a:fld id="{95DB8A56-6B76-42EA-B2E4-AB2719052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10" descr="MSU thinner spear_green RGB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53163"/>
            <a:ext cx="8229600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1" descr="PP banner wordmark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6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Gotham-Bold" pitchFamily="49" charset="0"/>
                <a:ea typeface="ＭＳ Ｐゴシック" pitchFamily="34" charset="-128"/>
              </a:rPr>
              <a:t>Schafer  Hardwood Flooring:</a:t>
            </a:r>
            <a:br>
              <a:rPr lang="en-US" dirty="0" smtClean="0">
                <a:latin typeface="Gotham-Bold" pitchFamily="49" charset="0"/>
                <a:ea typeface="ＭＳ Ｐゴシック" pitchFamily="34" charset="-128"/>
              </a:rPr>
            </a:br>
            <a:r>
              <a:rPr lang="en-US" dirty="0" smtClean="0">
                <a:latin typeface="Gotham-Bold" pitchFamily="49" charset="0"/>
                <a:ea typeface="ＭＳ Ｐゴシック" pitchFamily="34" charset="-128"/>
              </a:rPr>
              <a:t> Increasing Glue Line Throughput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dirty="0" smtClean="0"/>
          </a:p>
          <a:p>
            <a:pPr algn="ctr"/>
            <a:r>
              <a:rPr lang="en-US" b="1" dirty="0" smtClean="0"/>
              <a:t>Rahul Seelam</a:t>
            </a:r>
          </a:p>
          <a:p>
            <a:pPr algn="ctr"/>
            <a:r>
              <a:rPr lang="en-US" b="1" dirty="0" err="1" smtClean="0"/>
              <a:t>Demmer</a:t>
            </a:r>
            <a:r>
              <a:rPr lang="en-US" b="1" dirty="0" smtClean="0"/>
              <a:t> Center - Lean Apprentice</a:t>
            </a:r>
          </a:p>
          <a:p>
            <a:pPr algn="ctr"/>
            <a:r>
              <a:rPr lang="en-US" b="1" dirty="0" smtClean="0"/>
              <a:t>Michigan State University - MBA 2013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State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Press </a:t>
            </a:r>
            <a:r>
              <a:rPr lang="en-US" dirty="0" smtClean="0"/>
              <a:t>could </a:t>
            </a:r>
            <a:r>
              <a:rPr lang="en-US" dirty="0" smtClean="0"/>
              <a:t>produce 36 units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Producing only 16 units</a:t>
            </a:r>
          </a:p>
          <a:p>
            <a:pPr marL="0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sz="2800" dirty="0"/>
              <a:t>Making only 50% </a:t>
            </a:r>
            <a:r>
              <a:rPr lang="en-US" sz="2800" dirty="0" smtClean="0"/>
              <a:t>of the potential revenue on engineered products</a:t>
            </a:r>
            <a:endParaRPr lang="en-US" sz="28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96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19412"/>
            <a:ext cx="8229600" cy="4281338"/>
          </a:xfrm>
        </p:spPr>
        <p:txBody>
          <a:bodyPr/>
          <a:lstStyle/>
          <a:p>
            <a:pPr marL="0" indent="0">
              <a:buNone/>
            </a:pP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691879"/>
            <a:ext cx="8229600" cy="36552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0" i="0" kern="1200" baseline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1600" b="1" u="sng" dirty="0" smtClean="0"/>
              <a:t>Theme</a:t>
            </a:r>
            <a:r>
              <a:rPr lang="en-US" sz="1600" b="1" dirty="0" smtClean="0"/>
              <a:t>: Increase glue line throughput of engineered products</a:t>
            </a:r>
            <a:endParaRPr lang="en-US" sz="16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152650"/>
            <a:ext cx="4038600" cy="762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8453B"/>
              </a:buClr>
              <a:buFont typeface="Arial"/>
              <a:buChar char="•"/>
              <a:defRPr sz="2800" b="0" i="0" kern="120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 kern="120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ea typeface="ＭＳ Ｐゴシック" charset="-128"/>
                <a:cs typeface="Gotham Book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 typeface="Arial"/>
              <a:buNone/>
            </a:pPr>
            <a:r>
              <a:rPr lang="en-US" sz="1600" b="1" u="sng" dirty="0">
                <a:solidFill>
                  <a:srgbClr val="18453B"/>
                </a:solidFill>
                <a:latin typeface="Gotham-Bold"/>
                <a:cs typeface="Gotham-Bold"/>
              </a:rPr>
              <a:t>Background</a:t>
            </a:r>
            <a:r>
              <a:rPr lang="en-US" sz="1600" b="1" dirty="0">
                <a:solidFill>
                  <a:srgbClr val="18453B"/>
                </a:solidFill>
                <a:latin typeface="Gotham-Bold"/>
                <a:cs typeface="Gotham-Bold"/>
              </a:rPr>
              <a:t>: 1) Excess 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cs typeface="Gotham-Bold"/>
              </a:rPr>
              <a:t>demand</a:t>
            </a: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  <a:p>
            <a:pPr marL="0" indent="0">
              <a:spcBef>
                <a:spcPct val="0"/>
              </a:spcBef>
              <a:buFont typeface="Arial"/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cs typeface="Gotham-Bold"/>
              </a:rPr>
              <a:t>2) Bottleneck 3) 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cs typeface="Gotham-Bold"/>
              </a:rPr>
              <a:t>Increasing costs </a:t>
            </a: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  <a:p>
            <a:pPr marL="285750" indent="-285750">
              <a:spcBef>
                <a:spcPct val="0"/>
              </a:spcBef>
              <a:buFont typeface="+mj-lt"/>
              <a:buAutoNum type="arabicPeriod"/>
            </a:pP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648200" y="2171702"/>
            <a:ext cx="4038600" cy="14287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defPPr>
              <a:defRPr lang="en-IN"/>
            </a:defPPr>
            <a:lvl1pPr marL="0" indent="0" defTabSz="816257" eaLnBrk="1" latinLnBrk="0" hangingPunct="1">
              <a:spcBef>
                <a:spcPct val="20000"/>
              </a:spcBef>
              <a:buFont typeface="Arial" pitchFamily="34" charset="0"/>
              <a:buNone/>
              <a:defRPr sz="1000" b="1">
                <a:latin typeface="+mn-lt"/>
                <a:ea typeface="+mn-ea"/>
              </a:defRPr>
            </a:lvl1pPr>
            <a:lvl2pPr marL="663209" indent="-255080" defTabSz="816257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>
                <a:latin typeface="+mn-lt"/>
                <a:ea typeface="+mn-ea"/>
              </a:defRPr>
            </a:lvl2pPr>
            <a:lvl3pPr marL="1020321" indent="-204064" defTabSz="816257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>
                <a:latin typeface="+mn-lt"/>
                <a:ea typeface="+mn-ea"/>
              </a:defRPr>
            </a:lvl3pPr>
            <a:lvl4pPr marL="1428450" indent="-204064" defTabSz="816257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>
                <a:latin typeface="+mn-lt"/>
                <a:ea typeface="+mn-ea"/>
              </a:defRPr>
            </a:lvl4pPr>
            <a:lvl5pPr marL="1836579" indent="-204064" defTabSz="816257" eaLnBrk="1" latinLnBrk="0" hangingPunct="1">
              <a:spcBef>
                <a:spcPct val="20000"/>
              </a:spcBef>
              <a:buFont typeface="Arial" pitchFamily="34" charset="0"/>
              <a:buChar char="»"/>
              <a:defRPr sz="1600">
                <a:latin typeface="+mn-lt"/>
                <a:ea typeface="+mn-ea"/>
              </a:defRPr>
            </a:lvl5pPr>
            <a:lvl6pPr marL="2244707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6pPr>
            <a:lvl7pPr marL="2652835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7pPr>
            <a:lvl8pPr marL="3060964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8pPr>
            <a:lvl9pPr marL="3469093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9pPr>
          </a:lstStyle>
          <a:p>
            <a:pPr defTabSz="457200">
              <a:buClr>
                <a:srgbClr val="18453B"/>
              </a:buClr>
            </a:pPr>
            <a:r>
              <a:rPr lang="en-US" sz="1600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Counter Measures</a:t>
            </a:r>
          </a:p>
          <a:p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1158" y="2990850"/>
            <a:ext cx="4038600" cy="74295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81626" tIns="40813" rIns="81626" bIns="40813" rtlCol="0">
            <a:normAutofit lnSpcReduction="10000"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u="sng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Current </a:t>
            </a:r>
            <a:r>
              <a:rPr lang="en-US" sz="1600" b="1" u="sng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State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:1) Average throughput per day is 16 2) Less than 50% capacity </a:t>
            </a: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u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tilization</a:t>
            </a:r>
            <a:endParaRPr lang="en-US" sz="1600" b="1" dirty="0">
              <a:solidFill>
                <a:srgbClr val="18453B"/>
              </a:solidFill>
              <a:latin typeface="Gotham-Bold"/>
              <a:ea typeface="ＭＳ Ｐゴシック" charset="-128"/>
              <a:cs typeface="Gotham-Bold"/>
            </a:endParaRP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endParaRPr lang="en-US" sz="1200" b="1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3829050"/>
            <a:ext cx="4038600" cy="74295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Goal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4667250"/>
            <a:ext cx="4038600" cy="13335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Root Cause Analysis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  <a:p>
            <a:pPr marL="0" indent="0">
              <a:buFont typeface="Arial" pitchFamily="34" charset="0"/>
              <a:buNone/>
            </a:pPr>
            <a:endParaRPr lang="en-US" sz="1200" b="1" dirty="0"/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4648200" y="3695701"/>
            <a:ext cx="4038600" cy="10477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Effect Confirmation</a:t>
            </a:r>
          </a:p>
          <a:p>
            <a:pPr marL="0" indent="0" defTabSz="457200">
              <a:buClr>
                <a:srgbClr val="18453B"/>
              </a:buClr>
              <a:buNone/>
            </a:pPr>
            <a:endParaRPr lang="en-US" sz="1600" b="1" dirty="0">
              <a:solidFill>
                <a:srgbClr val="18453B"/>
              </a:solidFill>
              <a:latin typeface="Gotham-Bold"/>
              <a:ea typeface="ＭＳ Ｐゴシック" charset="-128"/>
              <a:cs typeface="Gotham-Bold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1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4648200" y="4881501"/>
            <a:ext cx="4038600" cy="11049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Follow Up Actions</a:t>
            </a:r>
          </a:p>
        </p:txBody>
      </p:sp>
    </p:spTree>
    <p:extLst>
      <p:ext uri="{BB962C8B-B14F-4D97-AF65-F5344CB8AC3E}">
        <p14:creationId xmlns:p14="http://schemas.microsoft.com/office/powerpoint/2010/main" val="8366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sz="3200" dirty="0" smtClean="0"/>
              <a:t>To maximize throughput while maintaining required quality and safety standards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630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19412"/>
            <a:ext cx="8229600" cy="4281338"/>
          </a:xfrm>
        </p:spPr>
        <p:txBody>
          <a:bodyPr/>
          <a:lstStyle/>
          <a:p>
            <a:pPr marL="0" indent="0">
              <a:buNone/>
            </a:pP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691879"/>
            <a:ext cx="8229600" cy="36552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0" i="0" kern="1200" baseline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1600" b="1" u="sng" dirty="0" smtClean="0"/>
              <a:t>Theme</a:t>
            </a:r>
            <a:r>
              <a:rPr lang="en-US" sz="1600" b="1" dirty="0" smtClean="0"/>
              <a:t>: Increase glue line throughput of engineered products</a:t>
            </a:r>
            <a:endParaRPr lang="en-US" sz="16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152650"/>
            <a:ext cx="4038600" cy="57867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8453B"/>
              </a:buClr>
              <a:buFont typeface="Arial"/>
              <a:buChar char="•"/>
              <a:defRPr sz="2800" b="0" i="0" kern="120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 kern="120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ea typeface="ＭＳ Ｐゴシック" charset="-128"/>
                <a:cs typeface="Gotham Book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 typeface="Arial"/>
              <a:buNone/>
            </a:pPr>
            <a:r>
              <a:rPr lang="en-US" sz="1600" b="1" u="sng" dirty="0">
                <a:solidFill>
                  <a:srgbClr val="18453B"/>
                </a:solidFill>
                <a:latin typeface="Gotham-Bold"/>
                <a:cs typeface="Gotham-Bold"/>
              </a:rPr>
              <a:t>Background</a:t>
            </a:r>
            <a:r>
              <a:rPr lang="en-US" sz="1600" b="1" dirty="0">
                <a:solidFill>
                  <a:srgbClr val="18453B"/>
                </a:solidFill>
                <a:latin typeface="Gotham-Bold"/>
                <a:cs typeface="Gotham-Bold"/>
              </a:rPr>
              <a:t>: 1) Excess 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cs typeface="Gotham-Bold"/>
              </a:rPr>
              <a:t>demand</a:t>
            </a: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  <a:p>
            <a:pPr marL="0" indent="0">
              <a:spcBef>
                <a:spcPct val="0"/>
              </a:spcBef>
              <a:buFont typeface="Arial"/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cs typeface="Gotham-Bold"/>
              </a:rPr>
              <a:t>2) Bottleneck 3) Increasing 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cs typeface="Gotham-Bold"/>
              </a:rPr>
              <a:t>costs </a:t>
            </a: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  <a:p>
            <a:pPr marL="285750" indent="-285750">
              <a:spcBef>
                <a:spcPct val="0"/>
              </a:spcBef>
              <a:buFont typeface="+mj-lt"/>
              <a:buAutoNum type="arabicPeriod"/>
            </a:pP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648200" y="2171702"/>
            <a:ext cx="4038600" cy="14287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defPPr>
              <a:defRPr lang="en-IN"/>
            </a:defPPr>
            <a:lvl1pPr marL="0" indent="0" defTabSz="816257" eaLnBrk="1" latinLnBrk="0" hangingPunct="1">
              <a:spcBef>
                <a:spcPct val="20000"/>
              </a:spcBef>
              <a:buFont typeface="Arial" pitchFamily="34" charset="0"/>
              <a:buNone/>
              <a:defRPr sz="1000" b="1">
                <a:latin typeface="+mn-lt"/>
                <a:ea typeface="+mn-ea"/>
              </a:defRPr>
            </a:lvl1pPr>
            <a:lvl2pPr marL="663209" indent="-255080" defTabSz="816257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>
                <a:latin typeface="+mn-lt"/>
                <a:ea typeface="+mn-ea"/>
              </a:defRPr>
            </a:lvl2pPr>
            <a:lvl3pPr marL="1020321" indent="-204064" defTabSz="816257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>
                <a:latin typeface="+mn-lt"/>
                <a:ea typeface="+mn-ea"/>
              </a:defRPr>
            </a:lvl3pPr>
            <a:lvl4pPr marL="1428450" indent="-204064" defTabSz="816257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>
                <a:latin typeface="+mn-lt"/>
                <a:ea typeface="+mn-ea"/>
              </a:defRPr>
            </a:lvl4pPr>
            <a:lvl5pPr marL="1836579" indent="-204064" defTabSz="816257" eaLnBrk="1" latinLnBrk="0" hangingPunct="1">
              <a:spcBef>
                <a:spcPct val="20000"/>
              </a:spcBef>
              <a:buFont typeface="Arial" pitchFamily="34" charset="0"/>
              <a:buChar char="»"/>
              <a:defRPr sz="1600">
                <a:latin typeface="+mn-lt"/>
                <a:ea typeface="+mn-ea"/>
              </a:defRPr>
            </a:lvl5pPr>
            <a:lvl6pPr marL="2244707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6pPr>
            <a:lvl7pPr marL="2652835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7pPr>
            <a:lvl8pPr marL="3060964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8pPr>
            <a:lvl9pPr marL="3469093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9pPr>
          </a:lstStyle>
          <a:p>
            <a:pPr defTabSz="457200">
              <a:buClr>
                <a:srgbClr val="18453B"/>
              </a:buClr>
            </a:pPr>
            <a:r>
              <a:rPr lang="en-US" sz="1600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Counter Measures</a:t>
            </a:r>
          </a:p>
          <a:p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1158" y="2836475"/>
            <a:ext cx="4038600" cy="74295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81626" tIns="40813" rIns="81626" bIns="40813" rtlCol="0">
            <a:normAutofit lnSpcReduction="10000"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u="sng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Current </a:t>
            </a:r>
            <a:r>
              <a:rPr lang="en-US" sz="1600" b="1" u="sng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State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:1) Average throughput rate is 16 units 2) Less than 50% capacity </a:t>
            </a: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u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tilization</a:t>
            </a:r>
            <a:endParaRPr lang="en-US" sz="1600" b="1" dirty="0">
              <a:solidFill>
                <a:srgbClr val="18453B"/>
              </a:solidFill>
              <a:latin typeface="Gotham-Bold"/>
              <a:ea typeface="ＭＳ Ｐゴシック" charset="-128"/>
              <a:cs typeface="Gotham-Bold"/>
            </a:endParaRP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endParaRPr lang="en-US" sz="1200" b="1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1158" y="3695701"/>
            <a:ext cx="4038600" cy="74295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u="sng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Goal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: Maximize press throughput while maintaining quality and safety</a:t>
            </a:r>
            <a:endParaRPr lang="en-US" sz="1600" b="1" dirty="0">
              <a:solidFill>
                <a:srgbClr val="18453B"/>
              </a:solidFill>
              <a:latin typeface="Gotham-Bold"/>
              <a:ea typeface="ＭＳ Ｐゴシック" charset="-128"/>
              <a:cs typeface="Gotham-Bold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4548249"/>
            <a:ext cx="4038600" cy="145250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Root Cause Analysis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  <a:p>
            <a:pPr marL="0" indent="0">
              <a:buFont typeface="Arial" pitchFamily="34" charset="0"/>
              <a:buNone/>
            </a:pPr>
            <a:endParaRPr lang="en-US" sz="1200" b="1" dirty="0"/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4648200" y="3695701"/>
            <a:ext cx="4038600" cy="10477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Effect Confirmation</a:t>
            </a:r>
          </a:p>
          <a:p>
            <a:pPr marL="0" indent="0" defTabSz="457200">
              <a:buClr>
                <a:srgbClr val="18453B"/>
              </a:buClr>
              <a:buNone/>
            </a:pPr>
            <a:endParaRPr lang="en-US" sz="1600" b="1" dirty="0">
              <a:solidFill>
                <a:srgbClr val="18453B"/>
              </a:solidFill>
              <a:latin typeface="Gotham-Bold"/>
              <a:ea typeface="ＭＳ Ｐゴシック" charset="-128"/>
              <a:cs typeface="Gotham-Bold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1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4648200" y="4881501"/>
            <a:ext cx="4038600" cy="11049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Follow Up Actions</a:t>
            </a:r>
          </a:p>
        </p:txBody>
      </p:sp>
    </p:spTree>
    <p:extLst>
      <p:ext uri="{BB962C8B-B14F-4D97-AF65-F5344CB8AC3E}">
        <p14:creationId xmlns:p14="http://schemas.microsoft.com/office/powerpoint/2010/main" val="72183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Root Cause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37" y="1866900"/>
            <a:ext cx="7817726" cy="3512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19412"/>
            <a:ext cx="8229600" cy="4281338"/>
          </a:xfrm>
        </p:spPr>
        <p:txBody>
          <a:bodyPr/>
          <a:lstStyle/>
          <a:p>
            <a:pPr marL="0" indent="0">
              <a:buNone/>
            </a:pP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691879"/>
            <a:ext cx="8229600" cy="36552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0" i="0" kern="1200" baseline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1600" b="1" u="sng" dirty="0" smtClean="0"/>
              <a:t>Theme</a:t>
            </a:r>
            <a:r>
              <a:rPr lang="en-US" sz="1600" b="1" dirty="0" smtClean="0"/>
              <a:t>: Increase glue line throughput of engineered products</a:t>
            </a:r>
            <a:endParaRPr lang="en-US" sz="16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152650"/>
            <a:ext cx="4038600" cy="57867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8453B"/>
              </a:buClr>
              <a:buFont typeface="Arial"/>
              <a:buChar char="•"/>
              <a:defRPr sz="2800" b="0" i="0" kern="120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 kern="120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ea typeface="ＭＳ Ｐゴシック" charset="-128"/>
                <a:cs typeface="Gotham Book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 typeface="Arial"/>
              <a:buNone/>
            </a:pPr>
            <a:r>
              <a:rPr lang="en-US" sz="1600" b="1" u="sng" dirty="0">
                <a:solidFill>
                  <a:srgbClr val="18453B"/>
                </a:solidFill>
                <a:latin typeface="Gotham-Bold"/>
                <a:cs typeface="Gotham-Bold"/>
              </a:rPr>
              <a:t>Background</a:t>
            </a:r>
            <a:r>
              <a:rPr lang="en-US" sz="1600" b="1" dirty="0">
                <a:solidFill>
                  <a:srgbClr val="18453B"/>
                </a:solidFill>
                <a:latin typeface="Gotham-Bold"/>
                <a:cs typeface="Gotham-Bold"/>
              </a:rPr>
              <a:t>: 1) Excess 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cs typeface="Gotham-Bold"/>
              </a:rPr>
              <a:t>demand</a:t>
            </a: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  <a:p>
            <a:pPr marL="0" indent="0">
              <a:spcBef>
                <a:spcPct val="0"/>
              </a:spcBef>
              <a:buFont typeface="Arial"/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cs typeface="Gotham-Bold"/>
              </a:rPr>
              <a:t>2) Bottleneck 3) Increasing 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cs typeface="Gotham-Bold"/>
              </a:rPr>
              <a:t>costs </a:t>
            </a: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  <a:p>
            <a:pPr marL="285750" indent="-285750">
              <a:spcBef>
                <a:spcPct val="0"/>
              </a:spcBef>
              <a:buFont typeface="+mj-lt"/>
              <a:buAutoNum type="arabicPeriod"/>
            </a:pP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648200" y="2171702"/>
            <a:ext cx="4038600" cy="142874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81626" tIns="40813" rIns="81626" bIns="40813" rtlCol="0">
            <a:normAutofit/>
          </a:bodyPr>
          <a:lstStyle>
            <a:defPPr>
              <a:defRPr lang="en-IN"/>
            </a:defPPr>
            <a:lvl1pPr marL="0" indent="0" defTabSz="816257" eaLnBrk="1" latinLnBrk="0" hangingPunct="1">
              <a:spcBef>
                <a:spcPct val="20000"/>
              </a:spcBef>
              <a:buFont typeface="Arial" pitchFamily="34" charset="0"/>
              <a:buNone/>
              <a:defRPr sz="1000" b="1">
                <a:latin typeface="+mn-lt"/>
                <a:ea typeface="+mn-ea"/>
              </a:defRPr>
            </a:lvl1pPr>
            <a:lvl2pPr marL="663209" indent="-255080" defTabSz="816257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>
                <a:latin typeface="+mn-lt"/>
                <a:ea typeface="+mn-ea"/>
              </a:defRPr>
            </a:lvl2pPr>
            <a:lvl3pPr marL="1020321" indent="-204064" defTabSz="816257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>
                <a:latin typeface="+mn-lt"/>
                <a:ea typeface="+mn-ea"/>
              </a:defRPr>
            </a:lvl3pPr>
            <a:lvl4pPr marL="1428450" indent="-204064" defTabSz="816257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>
                <a:latin typeface="+mn-lt"/>
                <a:ea typeface="+mn-ea"/>
              </a:defRPr>
            </a:lvl4pPr>
            <a:lvl5pPr marL="1836579" indent="-204064" defTabSz="816257" eaLnBrk="1" latinLnBrk="0" hangingPunct="1">
              <a:spcBef>
                <a:spcPct val="20000"/>
              </a:spcBef>
              <a:buFont typeface="Arial" pitchFamily="34" charset="0"/>
              <a:buChar char="»"/>
              <a:defRPr sz="1600">
                <a:latin typeface="+mn-lt"/>
                <a:ea typeface="+mn-ea"/>
              </a:defRPr>
            </a:lvl5pPr>
            <a:lvl6pPr marL="2244707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6pPr>
            <a:lvl7pPr marL="2652835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7pPr>
            <a:lvl8pPr marL="3060964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8pPr>
            <a:lvl9pPr marL="3469093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9pPr>
          </a:lstStyle>
          <a:p>
            <a:pPr defTabSz="457200">
              <a:buClr>
                <a:srgbClr val="18453B"/>
              </a:buClr>
            </a:pPr>
            <a:r>
              <a:rPr lang="en-US" sz="1600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Counter Measures</a:t>
            </a:r>
          </a:p>
          <a:p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1158" y="2836475"/>
            <a:ext cx="4038600" cy="74295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81626" tIns="40813" rIns="81626" bIns="40813" rtlCol="0">
            <a:normAutofit lnSpcReduction="10000"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u="sng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Current </a:t>
            </a:r>
            <a:r>
              <a:rPr lang="en-US" sz="1600" b="1" u="sng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State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:1) Average throughput rate is 16 units 2) Less than 50% capacity </a:t>
            </a: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u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tilization</a:t>
            </a:r>
            <a:endParaRPr lang="en-US" sz="1600" b="1" dirty="0">
              <a:solidFill>
                <a:srgbClr val="18453B"/>
              </a:solidFill>
              <a:latin typeface="Gotham-Bold"/>
              <a:ea typeface="ＭＳ Ｐゴシック" charset="-128"/>
              <a:cs typeface="Gotham-Bold"/>
            </a:endParaRP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endParaRPr lang="en-US" sz="1200" b="1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1158" y="3695701"/>
            <a:ext cx="4038600" cy="74295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u="sng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Goal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: Maximize press throughput while maintaining quality and safety</a:t>
            </a:r>
            <a:endParaRPr lang="en-US" sz="1600" b="1" dirty="0">
              <a:solidFill>
                <a:srgbClr val="18453B"/>
              </a:solidFill>
              <a:latin typeface="Gotham-Bold"/>
              <a:ea typeface="ＭＳ Ｐゴシック" charset="-128"/>
              <a:cs typeface="Gotham-Bold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4548249"/>
            <a:ext cx="4038600" cy="145250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u="sng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Root Cause Analysis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  <a:p>
            <a:pPr marL="0" indent="0">
              <a:buFont typeface="Arial" pitchFamily="34" charset="0"/>
              <a:buNone/>
            </a:pPr>
            <a:endParaRPr lang="en-US" sz="1200" b="1" dirty="0"/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4648200" y="3695701"/>
            <a:ext cx="4038600" cy="10477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Effect Confirmation</a:t>
            </a:r>
          </a:p>
          <a:p>
            <a:pPr marL="0" indent="0" defTabSz="457200">
              <a:buClr>
                <a:srgbClr val="18453B"/>
              </a:buClr>
              <a:buNone/>
            </a:pPr>
            <a:endParaRPr lang="en-US" sz="1600" b="1" dirty="0">
              <a:solidFill>
                <a:srgbClr val="18453B"/>
              </a:solidFill>
              <a:latin typeface="Gotham-Bold"/>
              <a:ea typeface="ＭＳ Ｐゴシック" charset="-128"/>
              <a:cs typeface="Gotham-Bold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1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4648200" y="4881501"/>
            <a:ext cx="4038600" cy="11049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Follow Up Actions</a:t>
            </a: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48" y="4797500"/>
            <a:ext cx="2590702" cy="1164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29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Counter Measures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35347"/>
              </p:ext>
            </p:extLst>
          </p:nvPr>
        </p:nvGraphicFramePr>
        <p:xfrm>
          <a:off x="1039091" y="1966475"/>
          <a:ext cx="7065819" cy="3756301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224924"/>
                <a:gridCol w="4840895"/>
              </a:tblGrid>
              <a:tr h="5343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Cause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Counter measure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6366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 variation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Line balanced work elements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636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“Water Spider” role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636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Cross trained continuous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work force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6366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Late</a:t>
                      </a:r>
                      <a:r>
                        <a:rPr lang="en-US" baseline="0" dirty="0" smtClean="0"/>
                        <a:t> starts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Team leader start check list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6366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Synchronized clocks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636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Process redundancy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Material preparation away from the area and delivered</a:t>
                      </a:r>
                      <a:r>
                        <a:rPr lang="en-US" baseline="0" dirty="0" smtClean="0"/>
                        <a:t> as kits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87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19412"/>
            <a:ext cx="8229600" cy="4281338"/>
          </a:xfrm>
        </p:spPr>
        <p:txBody>
          <a:bodyPr/>
          <a:lstStyle/>
          <a:p>
            <a:pPr marL="0" indent="0">
              <a:buNone/>
            </a:pP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691879"/>
            <a:ext cx="8229600" cy="36552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0" i="0" kern="1200" baseline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1600" b="1" u="sng" dirty="0" smtClean="0"/>
              <a:t>Theme</a:t>
            </a:r>
            <a:r>
              <a:rPr lang="en-US" sz="1600" b="1" dirty="0" smtClean="0"/>
              <a:t>: Increase glue line throughput of engineered products</a:t>
            </a:r>
            <a:endParaRPr lang="en-US" sz="16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152650"/>
            <a:ext cx="4038600" cy="57867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8453B"/>
              </a:buClr>
              <a:buFont typeface="Arial"/>
              <a:buChar char="•"/>
              <a:defRPr sz="2800" b="0" i="0" kern="120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 kern="120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ea typeface="ＭＳ Ｐゴシック" charset="-128"/>
                <a:cs typeface="Gotham Book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 typeface="Arial"/>
              <a:buNone/>
            </a:pPr>
            <a:r>
              <a:rPr lang="en-US" sz="1600" b="1" u="sng" dirty="0">
                <a:solidFill>
                  <a:srgbClr val="18453B"/>
                </a:solidFill>
                <a:latin typeface="Gotham-Bold"/>
                <a:cs typeface="Gotham-Bold"/>
              </a:rPr>
              <a:t>Background</a:t>
            </a:r>
            <a:r>
              <a:rPr lang="en-US" sz="1600" b="1" dirty="0">
                <a:solidFill>
                  <a:srgbClr val="18453B"/>
                </a:solidFill>
                <a:latin typeface="Gotham-Bold"/>
                <a:cs typeface="Gotham-Bold"/>
              </a:rPr>
              <a:t>: 1) Excess 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cs typeface="Gotham-Bold"/>
              </a:rPr>
              <a:t>demand</a:t>
            </a: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  <a:p>
            <a:pPr marL="0" indent="0">
              <a:spcBef>
                <a:spcPct val="0"/>
              </a:spcBef>
              <a:buFont typeface="Arial"/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cs typeface="Gotham-Bold"/>
              </a:rPr>
              <a:t>2) Bottleneck 3) Increasing 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cs typeface="Gotham-Bold"/>
              </a:rPr>
              <a:t>costs </a:t>
            </a: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  <a:p>
            <a:pPr marL="285750" indent="-285750">
              <a:spcBef>
                <a:spcPct val="0"/>
              </a:spcBef>
              <a:buFont typeface="+mj-lt"/>
              <a:buAutoNum type="arabicPeriod"/>
            </a:pP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648200" y="2171702"/>
            <a:ext cx="4038600" cy="1428748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81626" tIns="40813" rIns="81626" bIns="40813" rtlCol="0">
            <a:normAutofit/>
          </a:bodyPr>
          <a:lstStyle>
            <a:defPPr>
              <a:defRPr lang="en-IN"/>
            </a:defPPr>
            <a:lvl1pPr marL="0" indent="0" defTabSz="816257" eaLnBrk="1" latinLnBrk="0" hangingPunct="1">
              <a:spcBef>
                <a:spcPct val="20000"/>
              </a:spcBef>
              <a:buFont typeface="Arial" pitchFamily="34" charset="0"/>
              <a:buNone/>
              <a:defRPr sz="1000" b="1">
                <a:latin typeface="+mn-lt"/>
                <a:ea typeface="+mn-ea"/>
              </a:defRPr>
            </a:lvl1pPr>
            <a:lvl2pPr marL="663209" indent="-255080" defTabSz="816257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>
                <a:latin typeface="+mn-lt"/>
                <a:ea typeface="+mn-ea"/>
              </a:defRPr>
            </a:lvl2pPr>
            <a:lvl3pPr marL="1020321" indent="-204064" defTabSz="816257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>
                <a:latin typeface="+mn-lt"/>
                <a:ea typeface="+mn-ea"/>
              </a:defRPr>
            </a:lvl3pPr>
            <a:lvl4pPr marL="1428450" indent="-204064" defTabSz="816257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>
                <a:latin typeface="+mn-lt"/>
                <a:ea typeface="+mn-ea"/>
              </a:defRPr>
            </a:lvl4pPr>
            <a:lvl5pPr marL="1836579" indent="-204064" defTabSz="816257" eaLnBrk="1" latinLnBrk="0" hangingPunct="1">
              <a:spcBef>
                <a:spcPct val="20000"/>
              </a:spcBef>
              <a:buFont typeface="Arial" pitchFamily="34" charset="0"/>
              <a:buChar char="»"/>
              <a:defRPr sz="1600">
                <a:latin typeface="+mn-lt"/>
                <a:ea typeface="+mn-ea"/>
              </a:defRPr>
            </a:lvl5pPr>
            <a:lvl6pPr marL="2244707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6pPr>
            <a:lvl7pPr marL="2652835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7pPr>
            <a:lvl8pPr marL="3060964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8pPr>
            <a:lvl9pPr marL="3469093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9pPr>
          </a:lstStyle>
          <a:p>
            <a:pPr defTabSz="457200">
              <a:buClr>
                <a:srgbClr val="18453B"/>
              </a:buClr>
            </a:pPr>
            <a:r>
              <a:rPr lang="en-US" sz="1600" u="sng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Counter Measures</a:t>
            </a:r>
            <a:r>
              <a:rPr lang="en-US" sz="1600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:</a:t>
            </a:r>
          </a:p>
          <a:p>
            <a:pPr defTabSz="457200">
              <a:buClr>
                <a:srgbClr val="18453B"/>
              </a:buClr>
            </a:pP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1158" y="2836475"/>
            <a:ext cx="4038600" cy="74295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81626" tIns="40813" rIns="81626" bIns="40813" rtlCol="0">
            <a:normAutofit lnSpcReduction="10000"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u="sng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Current </a:t>
            </a:r>
            <a:r>
              <a:rPr lang="en-US" sz="1600" b="1" u="sng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State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:1) Average throughput rate is 16 units 2) Less than 50% capacity </a:t>
            </a: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u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tilization</a:t>
            </a:r>
            <a:endParaRPr lang="en-US" sz="1600" b="1" dirty="0">
              <a:solidFill>
                <a:srgbClr val="18453B"/>
              </a:solidFill>
              <a:latin typeface="Gotham-Bold"/>
              <a:ea typeface="ＭＳ Ｐゴシック" charset="-128"/>
              <a:cs typeface="Gotham-Bold"/>
            </a:endParaRP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endParaRPr lang="en-US" sz="1200" b="1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1158" y="3695701"/>
            <a:ext cx="4038600" cy="74295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u="sng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Goal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: Maximize press throughput while maintaining quality and safety</a:t>
            </a:r>
            <a:endParaRPr lang="en-US" sz="1600" b="1" dirty="0">
              <a:solidFill>
                <a:srgbClr val="18453B"/>
              </a:solidFill>
              <a:latin typeface="Gotham-Bold"/>
              <a:ea typeface="ＭＳ Ｐゴシック" charset="-128"/>
              <a:cs typeface="Gotham-Bold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4548249"/>
            <a:ext cx="4038600" cy="145250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u="sng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Root Cause Analysis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  <a:p>
            <a:pPr marL="0" indent="0">
              <a:buFont typeface="Arial" pitchFamily="34" charset="0"/>
              <a:buNone/>
            </a:pPr>
            <a:endParaRPr lang="en-US" sz="1200" b="1" dirty="0"/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4648200" y="3695701"/>
            <a:ext cx="4038600" cy="104774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Effect Confirmation</a:t>
            </a:r>
          </a:p>
          <a:p>
            <a:pPr marL="0" indent="0" defTabSz="457200">
              <a:buClr>
                <a:srgbClr val="18453B"/>
              </a:buClr>
              <a:buNone/>
            </a:pPr>
            <a:endParaRPr lang="en-US" sz="1600" b="1" dirty="0">
              <a:solidFill>
                <a:srgbClr val="18453B"/>
              </a:solidFill>
              <a:latin typeface="Gotham-Bold"/>
              <a:ea typeface="ＭＳ Ｐゴシック" charset="-128"/>
              <a:cs typeface="Gotham-Bold"/>
            </a:endParaRPr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4648200" y="4881501"/>
            <a:ext cx="4038600" cy="11049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Follow Up Actions</a:t>
            </a: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48" y="4797500"/>
            <a:ext cx="2590702" cy="1164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421" y="2433808"/>
            <a:ext cx="2705678" cy="1098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564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Confirmation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246404"/>
              </p:ext>
            </p:extLst>
          </p:nvPr>
        </p:nvGraphicFramePr>
        <p:xfrm>
          <a:off x="457198" y="2375065"/>
          <a:ext cx="7938655" cy="2293902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587731"/>
                <a:gridCol w="1587731"/>
                <a:gridCol w="1587731"/>
                <a:gridCol w="1587731"/>
                <a:gridCol w="1587731"/>
              </a:tblGrid>
              <a:tr h="551274">
                <a:tc>
                  <a:txBody>
                    <a:bodyPr/>
                    <a:lstStyle/>
                    <a:p>
                      <a:r>
                        <a:rPr lang="en-US" dirty="0" smtClean="0"/>
                        <a:t>Trial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Throughput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Throughput</a:t>
                      </a:r>
                      <a:r>
                        <a:rPr lang="en-US" baseline="0" dirty="0" smtClean="0"/>
                        <a:t> 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Safety Incidents</a:t>
                      </a:r>
                      <a:endParaRPr lang="en-US" dirty="0"/>
                    </a:p>
                  </a:txBody>
                  <a:tcPr/>
                </a:tc>
              </a:tr>
              <a:tr h="551274">
                <a:tc>
                  <a:txBody>
                    <a:bodyPr/>
                    <a:lstStyle/>
                    <a:p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551274">
                <a:tc>
                  <a:txBody>
                    <a:bodyPr/>
                    <a:lstStyle/>
                    <a:p>
                      <a:r>
                        <a:rPr lang="en-US" dirty="0" smtClean="0"/>
                        <a:t>Second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551274">
                <a:tc>
                  <a:txBody>
                    <a:bodyPr/>
                    <a:lstStyle/>
                    <a:p>
                      <a:r>
                        <a:rPr lang="en-US" dirty="0" smtClean="0"/>
                        <a:t>Third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199" y="5094514"/>
            <a:ext cx="7154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rPr>
              <a:t>Historic average throughput is 16 units</a:t>
            </a:r>
          </a:p>
        </p:txBody>
      </p:sp>
    </p:spTree>
    <p:extLst>
      <p:ext uri="{BB962C8B-B14F-4D97-AF65-F5344CB8AC3E}">
        <p14:creationId xmlns:p14="http://schemas.microsoft.com/office/powerpoint/2010/main" val="300035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19412"/>
            <a:ext cx="8229600" cy="4281338"/>
          </a:xfrm>
        </p:spPr>
        <p:txBody>
          <a:bodyPr/>
          <a:lstStyle/>
          <a:p>
            <a:pPr marL="0" indent="0">
              <a:buNone/>
            </a:pP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691879"/>
            <a:ext cx="8229600" cy="36552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0" i="0" kern="1200" baseline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1600" b="1" u="sng" dirty="0" smtClean="0"/>
              <a:t>Theme</a:t>
            </a:r>
            <a:r>
              <a:rPr lang="en-US" sz="1600" b="1" dirty="0" smtClean="0"/>
              <a:t>: Increase </a:t>
            </a:r>
            <a:r>
              <a:rPr lang="en-US" sz="1600" b="1" dirty="0" smtClean="0"/>
              <a:t>glue </a:t>
            </a:r>
            <a:r>
              <a:rPr lang="en-US" sz="1600" b="1" dirty="0" smtClean="0"/>
              <a:t>line throughput of </a:t>
            </a:r>
            <a:r>
              <a:rPr lang="en-US" sz="1600" b="1" dirty="0" smtClean="0"/>
              <a:t>engineered </a:t>
            </a:r>
            <a:r>
              <a:rPr lang="en-US" sz="1600" b="1" dirty="0" smtClean="0"/>
              <a:t>products</a:t>
            </a:r>
            <a:endParaRPr lang="en-US" sz="16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152650"/>
            <a:ext cx="4038600" cy="57867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8453B"/>
              </a:buClr>
              <a:buFont typeface="Arial"/>
              <a:buChar char="•"/>
              <a:defRPr sz="2800" b="0" i="0" kern="120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 kern="120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ea typeface="ＭＳ Ｐゴシック" charset="-128"/>
                <a:cs typeface="Gotham Book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 typeface="Arial"/>
              <a:buNone/>
            </a:pPr>
            <a:r>
              <a:rPr lang="en-US" sz="1600" b="1" u="sng" dirty="0">
                <a:solidFill>
                  <a:srgbClr val="18453B"/>
                </a:solidFill>
                <a:latin typeface="Gotham-Bold"/>
                <a:cs typeface="Gotham-Bold"/>
              </a:rPr>
              <a:t>Background</a:t>
            </a:r>
            <a:r>
              <a:rPr lang="en-US" sz="1600" b="1" dirty="0">
                <a:solidFill>
                  <a:srgbClr val="18453B"/>
                </a:solidFill>
                <a:latin typeface="Gotham-Bold"/>
                <a:cs typeface="Gotham-Bold"/>
              </a:rPr>
              <a:t>: 1) Excess 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cs typeface="Gotham-Bold"/>
              </a:rPr>
              <a:t>demand</a:t>
            </a: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  <a:p>
            <a:pPr marL="0" indent="0">
              <a:spcBef>
                <a:spcPct val="0"/>
              </a:spcBef>
              <a:buFont typeface="Arial"/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cs typeface="Gotham-Bold"/>
              </a:rPr>
              <a:t>2) Bottleneck 3) Increasing 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cs typeface="Gotham-Bold"/>
              </a:rPr>
              <a:t>costs </a:t>
            </a: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  <a:p>
            <a:pPr marL="285750" indent="-285750">
              <a:spcBef>
                <a:spcPct val="0"/>
              </a:spcBef>
              <a:buFont typeface="+mj-lt"/>
              <a:buAutoNum type="arabicPeriod"/>
            </a:pP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648200" y="2171702"/>
            <a:ext cx="4038600" cy="1428748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81626" tIns="40813" rIns="81626" bIns="40813" rtlCol="0">
            <a:normAutofit/>
          </a:bodyPr>
          <a:lstStyle>
            <a:defPPr>
              <a:defRPr lang="en-IN"/>
            </a:defPPr>
            <a:lvl1pPr marL="0" indent="0" defTabSz="816257" eaLnBrk="1" latinLnBrk="0" hangingPunct="1">
              <a:spcBef>
                <a:spcPct val="20000"/>
              </a:spcBef>
              <a:buFont typeface="Arial" pitchFamily="34" charset="0"/>
              <a:buNone/>
              <a:defRPr sz="1000" b="1">
                <a:latin typeface="+mn-lt"/>
                <a:ea typeface="+mn-ea"/>
              </a:defRPr>
            </a:lvl1pPr>
            <a:lvl2pPr marL="663209" indent="-255080" defTabSz="816257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>
                <a:latin typeface="+mn-lt"/>
                <a:ea typeface="+mn-ea"/>
              </a:defRPr>
            </a:lvl2pPr>
            <a:lvl3pPr marL="1020321" indent="-204064" defTabSz="816257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>
                <a:latin typeface="+mn-lt"/>
                <a:ea typeface="+mn-ea"/>
              </a:defRPr>
            </a:lvl3pPr>
            <a:lvl4pPr marL="1428450" indent="-204064" defTabSz="816257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>
                <a:latin typeface="+mn-lt"/>
                <a:ea typeface="+mn-ea"/>
              </a:defRPr>
            </a:lvl4pPr>
            <a:lvl5pPr marL="1836579" indent="-204064" defTabSz="816257" eaLnBrk="1" latinLnBrk="0" hangingPunct="1">
              <a:spcBef>
                <a:spcPct val="20000"/>
              </a:spcBef>
              <a:buFont typeface="Arial" pitchFamily="34" charset="0"/>
              <a:buChar char="»"/>
              <a:defRPr sz="1600">
                <a:latin typeface="+mn-lt"/>
                <a:ea typeface="+mn-ea"/>
              </a:defRPr>
            </a:lvl5pPr>
            <a:lvl6pPr marL="2244707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6pPr>
            <a:lvl7pPr marL="2652835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7pPr>
            <a:lvl8pPr marL="3060964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8pPr>
            <a:lvl9pPr marL="3469093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9pPr>
          </a:lstStyle>
          <a:p>
            <a:pPr defTabSz="457200">
              <a:buClr>
                <a:srgbClr val="18453B"/>
              </a:buClr>
            </a:pPr>
            <a:r>
              <a:rPr lang="en-US" sz="1600" u="sng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Counter Measures</a:t>
            </a:r>
            <a:r>
              <a:rPr lang="en-US" sz="1600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: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1158" y="2836475"/>
            <a:ext cx="4038600" cy="74295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81626" tIns="40813" rIns="81626" bIns="40813" rtlCol="0">
            <a:normAutofit lnSpcReduction="10000"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u="sng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Current </a:t>
            </a:r>
            <a:r>
              <a:rPr lang="en-US" sz="1600" b="1" u="sng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State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:1) Average throughput rate is 16 units 2) Less than 50% 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capacity </a:t>
            </a: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u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tilization</a:t>
            </a:r>
            <a:endParaRPr lang="en-US" sz="1600" b="1" dirty="0">
              <a:solidFill>
                <a:srgbClr val="18453B"/>
              </a:solidFill>
              <a:latin typeface="Gotham-Bold"/>
              <a:ea typeface="ＭＳ Ｐゴシック" charset="-128"/>
              <a:cs typeface="Gotham-Bold"/>
            </a:endParaRP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endParaRPr lang="en-US" sz="1200" b="1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1158" y="3695701"/>
            <a:ext cx="4038600" cy="74295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u="sng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Goal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: Maximize press throughput 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while 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maintaining 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quality and safety</a:t>
            </a:r>
            <a:endParaRPr lang="en-US" sz="1600" b="1" dirty="0">
              <a:solidFill>
                <a:srgbClr val="18453B"/>
              </a:solidFill>
              <a:latin typeface="Gotham-Bold"/>
              <a:ea typeface="ＭＳ Ｐゴシック" charset="-128"/>
              <a:cs typeface="Gotham-Bold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4548249"/>
            <a:ext cx="4038600" cy="145250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u="sng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Root Cause Analysis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  <a:p>
            <a:pPr marL="0" indent="0">
              <a:buFont typeface="Arial" pitchFamily="34" charset="0"/>
              <a:buNone/>
            </a:pPr>
            <a:endParaRPr lang="en-US" sz="1200" b="1" dirty="0"/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4648200" y="3695701"/>
            <a:ext cx="4038600" cy="1047749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u="sng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Effect Confirmation</a:t>
            </a:r>
          </a:p>
          <a:p>
            <a:pPr marL="0" indent="0" defTabSz="457200">
              <a:buClr>
                <a:srgbClr val="18453B"/>
              </a:buClr>
              <a:buNone/>
            </a:pPr>
            <a:endParaRPr lang="en-US" sz="1600" b="1" dirty="0">
              <a:solidFill>
                <a:srgbClr val="18453B"/>
              </a:solidFill>
              <a:latin typeface="Gotham-Bold"/>
              <a:ea typeface="ＭＳ Ｐゴシック" charset="-128"/>
              <a:cs typeface="Gotham-Bold"/>
            </a:endParaRPr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4648200" y="4881501"/>
            <a:ext cx="4038600" cy="11049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Follow Up Actions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075" y="3996228"/>
            <a:ext cx="2713141" cy="793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535" y="2467350"/>
            <a:ext cx="2705678" cy="1098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48" y="4797500"/>
            <a:ext cx="2590702" cy="1164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195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Schafer Hardwood Flooring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Privately owned</a:t>
            </a:r>
          </a:p>
          <a:p>
            <a:pPr marL="0" indent="0">
              <a:buNone/>
            </a:pPr>
            <a:r>
              <a:rPr lang="en-US" dirty="0" smtClean="0"/>
              <a:t>Products</a:t>
            </a:r>
          </a:p>
          <a:p>
            <a:pPr marL="457200" lvl="1" indent="0">
              <a:buNone/>
            </a:pPr>
            <a:r>
              <a:rPr lang="en-US" dirty="0" smtClean="0"/>
              <a:t>Engineered</a:t>
            </a:r>
          </a:p>
          <a:p>
            <a:pPr marL="457200" lvl="1" indent="0">
              <a:buNone/>
            </a:pPr>
            <a:r>
              <a:rPr lang="en-US" dirty="0" smtClean="0"/>
              <a:t>Solid </a:t>
            </a:r>
          </a:p>
          <a:p>
            <a:pPr marL="0" indent="0">
              <a:buNone/>
            </a:pPr>
            <a:r>
              <a:rPr lang="en-US" dirty="0" smtClean="0"/>
              <a:t>Locations</a:t>
            </a:r>
          </a:p>
          <a:p>
            <a:pPr marL="457200" lvl="1" indent="0">
              <a:buNone/>
            </a:pPr>
            <a:r>
              <a:rPr lang="en-US" dirty="0" smtClean="0"/>
              <a:t>Tecumseh, MI</a:t>
            </a:r>
          </a:p>
          <a:p>
            <a:pPr marL="457200" lvl="1" indent="0">
              <a:buNone/>
            </a:pPr>
            <a:r>
              <a:rPr lang="en-US" dirty="0" smtClean="0"/>
              <a:t>Troy, MI</a:t>
            </a:r>
          </a:p>
          <a:p>
            <a:pPr marL="0" indent="0">
              <a:buNone/>
            </a:pPr>
            <a:r>
              <a:rPr lang="en-US" dirty="0" smtClean="0"/>
              <a:t>Key customers</a:t>
            </a:r>
          </a:p>
          <a:p>
            <a:pPr marL="457200" lvl="1" indent="0">
              <a:buNone/>
            </a:pPr>
            <a:r>
              <a:rPr lang="en-US" dirty="0" smtClean="0"/>
              <a:t>Builders and installers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556" y="1671107"/>
            <a:ext cx="33337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64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Unresolved Issues / Follow Up Actions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654108"/>
              </p:ext>
            </p:extLst>
          </p:nvPr>
        </p:nvGraphicFramePr>
        <p:xfrm>
          <a:off x="457200" y="1909268"/>
          <a:ext cx="8229600" cy="32653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200400"/>
                <a:gridCol w="5029200"/>
              </a:tblGrid>
              <a:tr h="8163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Issue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 up action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163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Manual Gluing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Engineering Solution needed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325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Sustainability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Employee recognition and empowerment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16325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production and safety standards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65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Completed A3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19412"/>
            <a:ext cx="8229600" cy="4281338"/>
          </a:xfrm>
        </p:spPr>
        <p:txBody>
          <a:bodyPr/>
          <a:lstStyle/>
          <a:p>
            <a:pPr marL="0" indent="0">
              <a:buNone/>
            </a:pP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691879"/>
            <a:ext cx="8229600" cy="36552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0" i="0" kern="1200" baseline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1600" b="1" u="sng" dirty="0" smtClean="0"/>
              <a:t>Theme</a:t>
            </a:r>
            <a:r>
              <a:rPr lang="en-US" sz="1600" b="1" dirty="0" smtClean="0"/>
              <a:t>: Increase </a:t>
            </a:r>
            <a:r>
              <a:rPr lang="en-US" sz="1600" b="1" dirty="0" smtClean="0"/>
              <a:t>glue </a:t>
            </a:r>
            <a:r>
              <a:rPr lang="en-US" sz="1600" b="1" dirty="0" smtClean="0"/>
              <a:t>line throughput of </a:t>
            </a:r>
            <a:r>
              <a:rPr lang="en-US" sz="1600" b="1" dirty="0" smtClean="0"/>
              <a:t>engineered </a:t>
            </a:r>
            <a:r>
              <a:rPr lang="en-US" sz="1600" b="1" dirty="0" smtClean="0"/>
              <a:t>products</a:t>
            </a:r>
            <a:endParaRPr lang="en-US" sz="16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152650"/>
            <a:ext cx="4038600" cy="57867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8453B"/>
              </a:buClr>
              <a:buFont typeface="Arial"/>
              <a:buChar char="•"/>
              <a:defRPr sz="2800" b="0" i="0" kern="120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 kern="120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ea typeface="ＭＳ Ｐゴシック" charset="-128"/>
                <a:cs typeface="Gotham Book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 typeface="Arial"/>
              <a:buNone/>
            </a:pPr>
            <a:r>
              <a:rPr lang="en-US" sz="1600" b="1" u="sng" dirty="0">
                <a:solidFill>
                  <a:srgbClr val="18453B"/>
                </a:solidFill>
                <a:latin typeface="Gotham-Bold"/>
                <a:cs typeface="Gotham-Bold"/>
              </a:rPr>
              <a:t>Background</a:t>
            </a:r>
            <a:r>
              <a:rPr lang="en-US" sz="1600" b="1" dirty="0">
                <a:solidFill>
                  <a:srgbClr val="18453B"/>
                </a:solidFill>
                <a:latin typeface="Gotham-Bold"/>
                <a:cs typeface="Gotham-Bold"/>
              </a:rPr>
              <a:t>: 1) Excess 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cs typeface="Gotham-Bold"/>
              </a:rPr>
              <a:t>demand</a:t>
            </a: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  <a:p>
            <a:pPr marL="0" indent="0">
              <a:spcBef>
                <a:spcPct val="0"/>
              </a:spcBef>
              <a:buFont typeface="Arial"/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cs typeface="Gotham-Bold"/>
              </a:rPr>
              <a:t>2) Bottleneck 3) Increasing 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cs typeface="Gotham-Bold"/>
              </a:rPr>
              <a:t>costs </a:t>
            </a: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  <a:p>
            <a:pPr marL="285750" indent="-285750">
              <a:spcBef>
                <a:spcPct val="0"/>
              </a:spcBef>
              <a:buFont typeface="+mj-lt"/>
              <a:buAutoNum type="arabicPeriod"/>
            </a:pP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648200" y="2171702"/>
            <a:ext cx="4038600" cy="1428748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81626" tIns="40813" rIns="81626" bIns="40813" rtlCol="0">
            <a:normAutofit/>
          </a:bodyPr>
          <a:lstStyle>
            <a:defPPr>
              <a:defRPr lang="en-IN"/>
            </a:defPPr>
            <a:lvl1pPr marL="0" indent="0" defTabSz="816257" eaLnBrk="1" latinLnBrk="0" hangingPunct="1">
              <a:spcBef>
                <a:spcPct val="20000"/>
              </a:spcBef>
              <a:buFont typeface="Arial" pitchFamily="34" charset="0"/>
              <a:buNone/>
              <a:defRPr sz="1000" b="1">
                <a:latin typeface="+mn-lt"/>
                <a:ea typeface="+mn-ea"/>
              </a:defRPr>
            </a:lvl1pPr>
            <a:lvl2pPr marL="663209" indent="-255080" defTabSz="816257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>
                <a:latin typeface="+mn-lt"/>
                <a:ea typeface="+mn-ea"/>
              </a:defRPr>
            </a:lvl2pPr>
            <a:lvl3pPr marL="1020321" indent="-204064" defTabSz="816257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>
                <a:latin typeface="+mn-lt"/>
                <a:ea typeface="+mn-ea"/>
              </a:defRPr>
            </a:lvl3pPr>
            <a:lvl4pPr marL="1428450" indent="-204064" defTabSz="816257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>
                <a:latin typeface="+mn-lt"/>
                <a:ea typeface="+mn-ea"/>
              </a:defRPr>
            </a:lvl4pPr>
            <a:lvl5pPr marL="1836579" indent="-204064" defTabSz="816257" eaLnBrk="1" latinLnBrk="0" hangingPunct="1">
              <a:spcBef>
                <a:spcPct val="20000"/>
              </a:spcBef>
              <a:buFont typeface="Arial" pitchFamily="34" charset="0"/>
              <a:buChar char="»"/>
              <a:defRPr sz="1600">
                <a:latin typeface="+mn-lt"/>
                <a:ea typeface="+mn-ea"/>
              </a:defRPr>
            </a:lvl5pPr>
            <a:lvl6pPr marL="2244707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6pPr>
            <a:lvl7pPr marL="2652835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7pPr>
            <a:lvl8pPr marL="3060964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8pPr>
            <a:lvl9pPr marL="3469093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9pPr>
          </a:lstStyle>
          <a:p>
            <a:pPr defTabSz="457200">
              <a:buClr>
                <a:srgbClr val="18453B"/>
              </a:buClr>
            </a:pPr>
            <a:r>
              <a:rPr lang="en-US" sz="1600" u="sng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Counter Measures</a:t>
            </a:r>
            <a:r>
              <a:rPr lang="en-US" sz="1600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: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1158" y="2836475"/>
            <a:ext cx="4038600" cy="74295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81626" tIns="40813" rIns="81626" bIns="40813" rtlCol="0">
            <a:normAutofit lnSpcReduction="10000"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u="sng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Current </a:t>
            </a:r>
            <a:r>
              <a:rPr lang="en-US" sz="1600" b="1" u="sng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State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:1) Average throughput rate is 16 units 2) Less than 50% 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capacity </a:t>
            </a: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u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tilization</a:t>
            </a:r>
            <a:endParaRPr lang="en-US" sz="1600" b="1" dirty="0">
              <a:solidFill>
                <a:srgbClr val="18453B"/>
              </a:solidFill>
              <a:latin typeface="Gotham-Bold"/>
              <a:ea typeface="ＭＳ Ｐゴシック" charset="-128"/>
              <a:cs typeface="Gotham-Bold"/>
            </a:endParaRP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endParaRPr lang="en-US" sz="1200" b="1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1158" y="3695701"/>
            <a:ext cx="4038600" cy="74295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u="sng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Goal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: Maximize press throughput 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while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 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maintaining quality and safety</a:t>
            </a:r>
            <a:endParaRPr lang="en-US" sz="1600" b="1" dirty="0">
              <a:solidFill>
                <a:srgbClr val="18453B"/>
              </a:solidFill>
              <a:latin typeface="Gotham-Bold"/>
              <a:ea typeface="ＭＳ Ｐゴシック" charset="-128"/>
              <a:cs typeface="Gotham-Bold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4548249"/>
            <a:ext cx="4038600" cy="145250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u="sng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Root Cause Analysis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  <a:p>
            <a:pPr marL="0" indent="0">
              <a:buFont typeface="Arial" pitchFamily="34" charset="0"/>
              <a:buNone/>
            </a:pPr>
            <a:endParaRPr lang="en-US" sz="1200" b="1" dirty="0"/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4648200" y="3695701"/>
            <a:ext cx="4038600" cy="1047749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u="sng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Effect Confirmation</a:t>
            </a:r>
          </a:p>
          <a:p>
            <a:pPr marL="0" indent="0" defTabSz="457200">
              <a:buClr>
                <a:srgbClr val="18453B"/>
              </a:buClr>
              <a:buNone/>
            </a:pPr>
            <a:endParaRPr lang="en-US" sz="1600" b="1" dirty="0">
              <a:solidFill>
                <a:srgbClr val="18453B"/>
              </a:solidFill>
              <a:latin typeface="Gotham-Bold"/>
              <a:ea typeface="ＭＳ Ｐゴシック" charset="-128"/>
              <a:cs typeface="Gotham-Bold"/>
            </a:endParaRPr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4648200" y="4881501"/>
            <a:ext cx="4038600" cy="11049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Follow Up Actions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901" y="2433808"/>
            <a:ext cx="2705678" cy="1098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48" y="4797500"/>
            <a:ext cx="2590702" cy="1164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380" y="5149477"/>
            <a:ext cx="3332720" cy="898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075" y="3996228"/>
            <a:ext cx="2713141" cy="793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562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Agenda-A3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19412"/>
            <a:ext cx="8229600" cy="4281338"/>
          </a:xfrm>
        </p:spPr>
        <p:txBody>
          <a:bodyPr/>
          <a:lstStyle/>
          <a:p>
            <a:pPr marL="0" indent="0">
              <a:buNone/>
            </a:pP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691879"/>
            <a:ext cx="8229600" cy="3655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0" i="0" kern="1200" baseline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1600" b="1" dirty="0" smtClean="0"/>
              <a:t>Theme</a:t>
            </a:r>
            <a:endParaRPr lang="en-US" sz="16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152650"/>
            <a:ext cx="4038600" cy="76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8453B"/>
              </a:buClr>
              <a:buFont typeface="Arial"/>
              <a:buChar char="•"/>
              <a:defRPr sz="2800" b="0" i="0" kern="120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 kern="120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ea typeface="ＭＳ Ｐゴシック" charset="-128"/>
                <a:cs typeface="Gotham Book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cs typeface="Gotham-Bold"/>
              </a:rPr>
              <a:t>Background</a:t>
            </a:r>
            <a:r>
              <a:rPr lang="en-US" sz="1600" b="1" dirty="0" smtClean="0"/>
              <a:t>  </a:t>
            </a:r>
          </a:p>
          <a:p>
            <a:pPr marL="285750" indent="-285750">
              <a:buFont typeface="+mj-lt"/>
              <a:buAutoNum type="arabicPeriod"/>
            </a:pPr>
            <a:endParaRPr lang="en-US" sz="1200" b="1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648200" y="2171702"/>
            <a:ext cx="4038600" cy="14287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defPPr>
              <a:defRPr lang="en-IN"/>
            </a:defPPr>
            <a:lvl1pPr marL="0" indent="0" defTabSz="816257" eaLnBrk="1" latinLnBrk="0" hangingPunct="1">
              <a:spcBef>
                <a:spcPct val="20000"/>
              </a:spcBef>
              <a:buFont typeface="Arial" pitchFamily="34" charset="0"/>
              <a:buNone/>
              <a:defRPr sz="1000" b="1">
                <a:latin typeface="+mn-lt"/>
                <a:ea typeface="+mn-ea"/>
              </a:defRPr>
            </a:lvl1pPr>
            <a:lvl2pPr marL="663209" indent="-255080" defTabSz="816257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>
                <a:latin typeface="+mn-lt"/>
                <a:ea typeface="+mn-ea"/>
              </a:defRPr>
            </a:lvl2pPr>
            <a:lvl3pPr marL="1020321" indent="-204064" defTabSz="816257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>
                <a:latin typeface="+mn-lt"/>
                <a:ea typeface="+mn-ea"/>
              </a:defRPr>
            </a:lvl3pPr>
            <a:lvl4pPr marL="1428450" indent="-204064" defTabSz="816257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>
                <a:latin typeface="+mn-lt"/>
                <a:ea typeface="+mn-ea"/>
              </a:defRPr>
            </a:lvl4pPr>
            <a:lvl5pPr marL="1836579" indent="-204064" defTabSz="816257" eaLnBrk="1" latinLnBrk="0" hangingPunct="1">
              <a:spcBef>
                <a:spcPct val="20000"/>
              </a:spcBef>
              <a:buFont typeface="Arial" pitchFamily="34" charset="0"/>
              <a:buChar char="»"/>
              <a:defRPr sz="1600">
                <a:latin typeface="+mn-lt"/>
                <a:ea typeface="+mn-ea"/>
              </a:defRPr>
            </a:lvl5pPr>
            <a:lvl6pPr marL="2244707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6pPr>
            <a:lvl7pPr marL="2652835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7pPr>
            <a:lvl8pPr marL="3060964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8pPr>
            <a:lvl9pPr marL="3469093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9pPr>
          </a:lstStyle>
          <a:p>
            <a:pPr defTabSz="457200">
              <a:buClr>
                <a:srgbClr val="18453B"/>
              </a:buClr>
            </a:pPr>
            <a:r>
              <a:rPr lang="en-US" sz="1600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Counter Measures</a:t>
            </a:r>
          </a:p>
          <a:p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1158" y="2990850"/>
            <a:ext cx="4038600" cy="7429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Current State</a:t>
            </a: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endParaRPr lang="en-US" sz="1200" b="1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3829050"/>
            <a:ext cx="4038600" cy="7429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Goal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4667250"/>
            <a:ext cx="4038600" cy="13335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Root Cause Analysis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  <a:p>
            <a:pPr marL="0" indent="0">
              <a:buFont typeface="Arial" pitchFamily="34" charset="0"/>
              <a:buNone/>
            </a:pPr>
            <a:endParaRPr lang="en-US" sz="1200" b="1" dirty="0"/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4648200" y="3695701"/>
            <a:ext cx="4038600" cy="10477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Effect Confirmation</a:t>
            </a:r>
          </a:p>
          <a:p>
            <a:pPr marL="0" indent="0" defTabSz="457200">
              <a:buClr>
                <a:srgbClr val="18453B"/>
              </a:buClr>
              <a:buNone/>
            </a:pPr>
            <a:endParaRPr lang="en-US" sz="1600" b="1" dirty="0">
              <a:solidFill>
                <a:srgbClr val="18453B"/>
              </a:solidFill>
              <a:latin typeface="Gotham-Bold"/>
              <a:ea typeface="ＭＳ Ｐゴシック" charset="-128"/>
              <a:cs typeface="Gotham-Bold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1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4648200" y="4881501"/>
            <a:ext cx="4038600" cy="11049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Follow Up Actions</a:t>
            </a:r>
          </a:p>
        </p:txBody>
      </p:sp>
    </p:spTree>
    <p:extLst>
      <p:ext uri="{BB962C8B-B14F-4D97-AF65-F5344CB8AC3E}">
        <p14:creationId xmlns:p14="http://schemas.microsoft.com/office/powerpoint/2010/main" val="116834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Theme: What Project?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 algn="ctr">
              <a:buNone/>
            </a:pPr>
            <a:r>
              <a:rPr lang="en-US" dirty="0" smtClean="0"/>
              <a:t>Increase </a:t>
            </a:r>
            <a:r>
              <a:rPr lang="en-US" dirty="0"/>
              <a:t>g</a:t>
            </a:r>
            <a:r>
              <a:rPr lang="en-US" dirty="0" smtClean="0"/>
              <a:t>lue line </a:t>
            </a:r>
            <a:r>
              <a:rPr lang="en-US" dirty="0"/>
              <a:t>t</a:t>
            </a:r>
            <a:r>
              <a:rPr lang="en-US" dirty="0" smtClean="0"/>
              <a:t>hroughput of engineered products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17" y="2670127"/>
            <a:ext cx="6955167" cy="296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193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Glue </a:t>
            </a:r>
            <a:r>
              <a:rPr lang="en-US" dirty="0" smtClean="0"/>
              <a:t>Line SIPOC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028482"/>
              </p:ext>
            </p:extLst>
          </p:nvPr>
        </p:nvGraphicFramePr>
        <p:xfrm>
          <a:off x="457201" y="1569524"/>
          <a:ext cx="8389915" cy="4083131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442851"/>
                <a:gridCol w="1686296"/>
                <a:gridCol w="1904802"/>
                <a:gridCol w="1677983"/>
                <a:gridCol w="1677983"/>
              </a:tblGrid>
              <a:tr h="412079">
                <a:tc>
                  <a:txBody>
                    <a:bodyPr/>
                    <a:lstStyle/>
                    <a:p>
                      <a:r>
                        <a:rPr lang="en-US" dirty="0" smtClean="0"/>
                        <a:t>Suppliers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052">
                <a:tc>
                  <a:txBody>
                    <a:bodyPr/>
                    <a:lstStyle/>
                    <a:p>
                      <a:r>
                        <a:rPr lang="en-US" dirty="0" smtClean="0"/>
                        <a:t>Rip </a:t>
                      </a:r>
                      <a:r>
                        <a:rPr lang="en-US" baseline="0" dirty="0" smtClean="0"/>
                        <a:t>Saw Line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Glue Suppliers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Veneer</a:t>
                      </a:r>
                      <a:r>
                        <a:rPr lang="en-US" baseline="0" dirty="0" smtClean="0"/>
                        <a:t>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Cherry </a:t>
                      </a:r>
                      <a:r>
                        <a:rPr lang="en-US" dirty="0" smtClean="0"/>
                        <a:t>Cores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Glue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Pressed</a:t>
                      </a:r>
                      <a:r>
                        <a:rPr lang="en-US" baseline="0" dirty="0" smtClean="0"/>
                        <a:t> Board Units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 Match Line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740727" y="2192979"/>
            <a:ext cx="1579418" cy="5343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“Gluer”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Glue Veneers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740725" y="3071759"/>
            <a:ext cx="1579419" cy="5343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“Stackers”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Lay Veneers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740725" y="3998034"/>
            <a:ext cx="1579418" cy="5343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“Card dealer”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Install Cores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734786" y="4932221"/>
            <a:ext cx="1585357" cy="5343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Press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7" idx="2"/>
            <a:endCxn id="8" idx="0"/>
          </p:cNvCxnSpPr>
          <p:nvPr/>
        </p:nvCxnSpPr>
        <p:spPr>
          <a:xfrm flipH="1">
            <a:off x="4530435" y="2727369"/>
            <a:ext cx="1" cy="3443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9" idx="0"/>
          </p:cNvCxnSpPr>
          <p:nvPr/>
        </p:nvCxnSpPr>
        <p:spPr>
          <a:xfrm flipH="1">
            <a:off x="4530434" y="3606149"/>
            <a:ext cx="1" cy="3918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2"/>
            <a:endCxn id="10" idx="0"/>
          </p:cNvCxnSpPr>
          <p:nvPr/>
        </p:nvCxnSpPr>
        <p:spPr>
          <a:xfrm flipH="1">
            <a:off x="4527465" y="4532424"/>
            <a:ext cx="2969" cy="3997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44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19412"/>
            <a:ext cx="8229600" cy="4281338"/>
          </a:xfrm>
        </p:spPr>
        <p:txBody>
          <a:bodyPr/>
          <a:lstStyle/>
          <a:p>
            <a:pPr marL="0" indent="0">
              <a:buNone/>
            </a:pP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691879"/>
            <a:ext cx="8229600" cy="36552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0" i="0" kern="1200" baseline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1600" b="1" u="sng" dirty="0" smtClean="0"/>
              <a:t>Theme</a:t>
            </a:r>
            <a:r>
              <a:rPr lang="en-US" sz="1600" b="1" dirty="0" smtClean="0"/>
              <a:t>: Increase </a:t>
            </a:r>
            <a:r>
              <a:rPr lang="en-US" sz="1600" b="1" dirty="0"/>
              <a:t>g</a:t>
            </a:r>
            <a:r>
              <a:rPr lang="en-US" sz="1600" b="1" dirty="0" smtClean="0"/>
              <a:t>lue line throughput of engineered products</a:t>
            </a:r>
            <a:endParaRPr lang="en-US" sz="16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152650"/>
            <a:ext cx="4038600" cy="762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8453B"/>
              </a:buClr>
              <a:buFont typeface="Arial"/>
              <a:buChar char="•"/>
              <a:defRPr sz="2800" b="0" i="0" kern="120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 kern="120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ea typeface="ＭＳ Ｐゴシック" charset="-128"/>
                <a:cs typeface="Gotham Book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cs typeface="Gotham-Bold"/>
              </a:rPr>
              <a:t>Background</a:t>
            </a:r>
            <a:r>
              <a:rPr lang="en-US" sz="1600" b="1" dirty="0" smtClean="0"/>
              <a:t>  </a:t>
            </a:r>
          </a:p>
          <a:p>
            <a:pPr marL="285750" indent="-285750">
              <a:buFont typeface="+mj-lt"/>
              <a:buAutoNum type="arabicPeriod"/>
            </a:pPr>
            <a:endParaRPr lang="en-US" sz="1200" b="1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648200" y="2171702"/>
            <a:ext cx="4038600" cy="14287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defPPr>
              <a:defRPr lang="en-IN"/>
            </a:defPPr>
            <a:lvl1pPr marL="0" indent="0" defTabSz="816257" eaLnBrk="1" latinLnBrk="0" hangingPunct="1">
              <a:spcBef>
                <a:spcPct val="20000"/>
              </a:spcBef>
              <a:buFont typeface="Arial" pitchFamily="34" charset="0"/>
              <a:buNone/>
              <a:defRPr sz="1000" b="1">
                <a:latin typeface="+mn-lt"/>
                <a:ea typeface="+mn-ea"/>
              </a:defRPr>
            </a:lvl1pPr>
            <a:lvl2pPr marL="663209" indent="-255080" defTabSz="816257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>
                <a:latin typeface="+mn-lt"/>
                <a:ea typeface="+mn-ea"/>
              </a:defRPr>
            </a:lvl2pPr>
            <a:lvl3pPr marL="1020321" indent="-204064" defTabSz="816257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>
                <a:latin typeface="+mn-lt"/>
                <a:ea typeface="+mn-ea"/>
              </a:defRPr>
            </a:lvl3pPr>
            <a:lvl4pPr marL="1428450" indent="-204064" defTabSz="816257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>
                <a:latin typeface="+mn-lt"/>
                <a:ea typeface="+mn-ea"/>
              </a:defRPr>
            </a:lvl4pPr>
            <a:lvl5pPr marL="1836579" indent="-204064" defTabSz="816257" eaLnBrk="1" latinLnBrk="0" hangingPunct="1">
              <a:spcBef>
                <a:spcPct val="20000"/>
              </a:spcBef>
              <a:buFont typeface="Arial" pitchFamily="34" charset="0"/>
              <a:buChar char="»"/>
              <a:defRPr sz="1600">
                <a:latin typeface="+mn-lt"/>
                <a:ea typeface="+mn-ea"/>
              </a:defRPr>
            </a:lvl5pPr>
            <a:lvl6pPr marL="2244707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6pPr>
            <a:lvl7pPr marL="2652835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7pPr>
            <a:lvl8pPr marL="3060964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8pPr>
            <a:lvl9pPr marL="3469093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9pPr>
          </a:lstStyle>
          <a:p>
            <a:pPr defTabSz="457200">
              <a:buClr>
                <a:srgbClr val="18453B"/>
              </a:buClr>
            </a:pPr>
            <a:r>
              <a:rPr lang="en-US" sz="1600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Counter Measures</a:t>
            </a:r>
          </a:p>
          <a:p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1158" y="2990850"/>
            <a:ext cx="4038600" cy="7429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Current State</a:t>
            </a: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endParaRPr lang="en-US" sz="1200" b="1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3829050"/>
            <a:ext cx="4038600" cy="7429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Goal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4667250"/>
            <a:ext cx="4038600" cy="13335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Root Cause Analysis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  <a:p>
            <a:pPr marL="0" indent="0">
              <a:buFont typeface="Arial" pitchFamily="34" charset="0"/>
              <a:buNone/>
            </a:pPr>
            <a:endParaRPr lang="en-US" sz="1200" b="1" dirty="0"/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4648200" y="3695701"/>
            <a:ext cx="4038600" cy="10477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Effect Confirmation</a:t>
            </a:r>
          </a:p>
          <a:p>
            <a:pPr marL="0" indent="0" defTabSz="457200">
              <a:buClr>
                <a:srgbClr val="18453B"/>
              </a:buClr>
              <a:buNone/>
            </a:pPr>
            <a:endParaRPr lang="en-US" sz="1600" b="1" dirty="0">
              <a:solidFill>
                <a:srgbClr val="18453B"/>
              </a:solidFill>
              <a:latin typeface="Gotham-Bold"/>
              <a:ea typeface="ＭＳ Ｐゴシック" charset="-128"/>
              <a:cs typeface="Gotham-Bold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1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4648200" y="4881501"/>
            <a:ext cx="4038600" cy="11049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Follow Up Actions</a:t>
            </a:r>
          </a:p>
        </p:txBody>
      </p:sp>
    </p:spTree>
    <p:extLst>
      <p:ext uri="{BB962C8B-B14F-4D97-AF65-F5344CB8AC3E}">
        <p14:creationId xmlns:p14="http://schemas.microsoft.com/office/powerpoint/2010/main" val="268985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Background: What Purpose?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Demand not met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Glue line is the bottleneck process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roduction costs are increasing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1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19412"/>
            <a:ext cx="8229600" cy="4281338"/>
          </a:xfrm>
        </p:spPr>
        <p:txBody>
          <a:bodyPr/>
          <a:lstStyle/>
          <a:p>
            <a:pPr marL="0" indent="0">
              <a:buNone/>
            </a:pP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691879"/>
            <a:ext cx="8229600" cy="36552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0" i="0" kern="1200" baseline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1600" b="1" u="sng" dirty="0" smtClean="0"/>
              <a:t>Theme</a:t>
            </a:r>
            <a:r>
              <a:rPr lang="en-US" sz="1600" b="1" dirty="0" smtClean="0"/>
              <a:t>: Increase glue line throughput of engineered products</a:t>
            </a:r>
            <a:endParaRPr lang="en-US" sz="16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152650"/>
            <a:ext cx="4038600" cy="762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8453B"/>
              </a:buClr>
              <a:buFont typeface="Arial"/>
              <a:buChar char="•"/>
              <a:defRPr sz="2800" b="0" i="0" kern="120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 kern="120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ea typeface="ＭＳ Ｐゴシック" charset="-128"/>
                <a:cs typeface="Gotham Book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 typeface="Arial"/>
              <a:buNone/>
            </a:pPr>
            <a:r>
              <a:rPr lang="en-US" sz="1600" b="1" u="sng" dirty="0">
                <a:solidFill>
                  <a:srgbClr val="18453B"/>
                </a:solidFill>
                <a:latin typeface="Gotham-Bold"/>
                <a:cs typeface="Gotham-Bold"/>
              </a:rPr>
              <a:t>Background</a:t>
            </a:r>
            <a:r>
              <a:rPr lang="en-US" sz="1600" b="1" dirty="0">
                <a:solidFill>
                  <a:srgbClr val="18453B"/>
                </a:solidFill>
                <a:latin typeface="Gotham-Bold"/>
                <a:cs typeface="Gotham-Bold"/>
              </a:rPr>
              <a:t>: 1) 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cs typeface="Gotham-Bold"/>
              </a:rPr>
              <a:t>Excess demand</a:t>
            </a: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  <a:p>
            <a:pPr marL="0" indent="0">
              <a:spcBef>
                <a:spcPct val="0"/>
              </a:spcBef>
              <a:buFont typeface="Arial"/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cs typeface="Gotham-Bold"/>
              </a:rPr>
              <a:t>2) Bottleneck 3) </a:t>
            </a:r>
            <a:r>
              <a:rPr lang="en-US" sz="1600" b="1" dirty="0" smtClean="0">
                <a:solidFill>
                  <a:srgbClr val="18453B"/>
                </a:solidFill>
                <a:latin typeface="Gotham-Bold"/>
                <a:cs typeface="Gotham-Bold"/>
              </a:rPr>
              <a:t>Increasing costs </a:t>
            </a: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  <a:p>
            <a:pPr marL="285750" indent="-285750">
              <a:spcBef>
                <a:spcPct val="0"/>
              </a:spcBef>
              <a:buFont typeface="+mj-lt"/>
              <a:buAutoNum type="arabicPeriod"/>
            </a:pPr>
            <a:endParaRPr lang="en-US" sz="1600" b="1" dirty="0">
              <a:solidFill>
                <a:srgbClr val="18453B"/>
              </a:solidFill>
              <a:latin typeface="Gotham-Bold"/>
              <a:cs typeface="Gotham-Bold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648200" y="2171702"/>
            <a:ext cx="4038600" cy="14287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defPPr>
              <a:defRPr lang="en-IN"/>
            </a:defPPr>
            <a:lvl1pPr marL="0" indent="0" defTabSz="816257" eaLnBrk="1" latinLnBrk="0" hangingPunct="1">
              <a:spcBef>
                <a:spcPct val="20000"/>
              </a:spcBef>
              <a:buFont typeface="Arial" pitchFamily="34" charset="0"/>
              <a:buNone/>
              <a:defRPr sz="1000" b="1">
                <a:latin typeface="+mn-lt"/>
                <a:ea typeface="+mn-ea"/>
              </a:defRPr>
            </a:lvl1pPr>
            <a:lvl2pPr marL="663209" indent="-255080" defTabSz="816257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>
                <a:latin typeface="+mn-lt"/>
                <a:ea typeface="+mn-ea"/>
              </a:defRPr>
            </a:lvl2pPr>
            <a:lvl3pPr marL="1020321" indent="-204064" defTabSz="816257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>
                <a:latin typeface="+mn-lt"/>
                <a:ea typeface="+mn-ea"/>
              </a:defRPr>
            </a:lvl3pPr>
            <a:lvl4pPr marL="1428450" indent="-204064" defTabSz="816257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>
                <a:latin typeface="+mn-lt"/>
                <a:ea typeface="+mn-ea"/>
              </a:defRPr>
            </a:lvl4pPr>
            <a:lvl5pPr marL="1836579" indent="-204064" defTabSz="816257" eaLnBrk="1" latinLnBrk="0" hangingPunct="1">
              <a:spcBef>
                <a:spcPct val="20000"/>
              </a:spcBef>
              <a:buFont typeface="Arial" pitchFamily="34" charset="0"/>
              <a:buChar char="»"/>
              <a:defRPr sz="1600">
                <a:latin typeface="+mn-lt"/>
                <a:ea typeface="+mn-ea"/>
              </a:defRPr>
            </a:lvl5pPr>
            <a:lvl6pPr marL="2244707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6pPr>
            <a:lvl7pPr marL="2652835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7pPr>
            <a:lvl8pPr marL="3060964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8pPr>
            <a:lvl9pPr marL="3469093" indent="-204064" defTabSz="816257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ea typeface="+mn-ea"/>
              </a:defRPr>
            </a:lvl9pPr>
          </a:lstStyle>
          <a:p>
            <a:pPr defTabSz="457200">
              <a:buClr>
                <a:srgbClr val="18453B"/>
              </a:buClr>
            </a:pPr>
            <a:r>
              <a:rPr lang="en-US" sz="1600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Counter Measures</a:t>
            </a:r>
          </a:p>
          <a:p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1158" y="2990850"/>
            <a:ext cx="4038600" cy="74295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Current State</a:t>
            </a: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endParaRPr lang="en-US" sz="1200" b="1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3829050"/>
            <a:ext cx="4038600" cy="7429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Goal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4667250"/>
            <a:ext cx="4038600" cy="13335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Root Cause Analysis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  <a:p>
            <a:pPr marL="0" indent="0">
              <a:buFont typeface="Arial" pitchFamily="34" charset="0"/>
              <a:buNone/>
            </a:pPr>
            <a:endParaRPr lang="en-US" sz="1200" b="1" dirty="0"/>
          </a:p>
          <a:p>
            <a:pPr marL="0" indent="0">
              <a:buFont typeface="Arial" pitchFamily="34" charset="0"/>
              <a:buNone/>
            </a:pPr>
            <a:endParaRPr lang="en-US" sz="1200" b="1" dirty="0" smtClean="0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4648200" y="3695701"/>
            <a:ext cx="4038600" cy="10477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Effect Confirmation</a:t>
            </a:r>
          </a:p>
          <a:p>
            <a:pPr marL="0" indent="0" defTabSz="457200">
              <a:buClr>
                <a:srgbClr val="18453B"/>
              </a:buClr>
              <a:buNone/>
            </a:pPr>
            <a:endParaRPr lang="en-US" sz="1600" b="1" dirty="0">
              <a:solidFill>
                <a:srgbClr val="18453B"/>
              </a:solidFill>
              <a:latin typeface="Gotham-Bold"/>
              <a:ea typeface="ＭＳ Ｐゴシック" charset="-128"/>
              <a:cs typeface="Gotham-Bold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1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4648200" y="4881501"/>
            <a:ext cx="4038600" cy="11049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81626" tIns="40813" rIns="81626" bIns="40813" rtlCol="0">
            <a:normAutofit/>
          </a:bodyPr>
          <a:lstStyle>
            <a:lvl1pPr marL="306097" indent="-306097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3209" indent="-255080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321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450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579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4707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35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64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093" indent="-204064" algn="l" defTabSz="81625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Clr>
                <a:srgbClr val="18453B"/>
              </a:buClr>
              <a:buNone/>
            </a:pPr>
            <a:r>
              <a:rPr lang="en-US" sz="1600" b="1" dirty="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rPr>
              <a:t>Follow Up Actions</a:t>
            </a:r>
          </a:p>
        </p:txBody>
      </p:sp>
    </p:spTree>
    <p:extLst>
      <p:ext uri="{BB962C8B-B14F-4D97-AF65-F5344CB8AC3E}">
        <p14:creationId xmlns:p14="http://schemas.microsoft.com/office/powerpoint/2010/main" val="272330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State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464593"/>
              </p:ext>
            </p:extLst>
          </p:nvPr>
        </p:nvGraphicFramePr>
        <p:xfrm>
          <a:off x="525483" y="2132183"/>
          <a:ext cx="8093034" cy="3629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035132"/>
            <a:ext cx="8229600" cy="94077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8453B"/>
              </a:buClr>
              <a:buFont typeface="Arial"/>
              <a:buChar char="•"/>
              <a:defRPr sz="2800" b="0" i="0" kern="120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 kern="120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ea typeface="ＭＳ Ｐゴシック" charset="-128"/>
                <a:cs typeface="Gotham Book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9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_Point_Wordm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Power_Point_Wordmark</Template>
  <TotalTime>4082</TotalTime>
  <Words>880</Words>
  <Application>Microsoft Office PowerPoint</Application>
  <PresentationFormat>On-screen Show (4:3)</PresentationFormat>
  <Paragraphs>238</Paragraphs>
  <Slides>21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Power_Point_Wordmark</vt:lpstr>
      <vt:lpstr>Schafer  Hardwood Flooring:  Increasing Glue Line Throughput</vt:lpstr>
      <vt:lpstr>Schafer Hardwood Flooring</vt:lpstr>
      <vt:lpstr>Agenda-A3</vt:lpstr>
      <vt:lpstr>Theme: What Project?</vt:lpstr>
      <vt:lpstr>Glue Line SIPOC</vt:lpstr>
      <vt:lpstr>A3</vt:lpstr>
      <vt:lpstr>Background: What Purpose?</vt:lpstr>
      <vt:lpstr>A3</vt:lpstr>
      <vt:lpstr>Current State</vt:lpstr>
      <vt:lpstr>Current State</vt:lpstr>
      <vt:lpstr>A3</vt:lpstr>
      <vt:lpstr>Goal</vt:lpstr>
      <vt:lpstr>A3</vt:lpstr>
      <vt:lpstr>Root Cause Analysis</vt:lpstr>
      <vt:lpstr>A3</vt:lpstr>
      <vt:lpstr>Counter Measures</vt:lpstr>
      <vt:lpstr>A3</vt:lpstr>
      <vt:lpstr>Effect Confirmation</vt:lpstr>
      <vt:lpstr>A3</vt:lpstr>
      <vt:lpstr>Unresolved Issues / Follow Up Actions</vt:lpstr>
      <vt:lpstr>Completed A3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Stream Mapping</dc:title>
  <dc:creator>narayana</dc:creator>
  <cp:lastModifiedBy>Rahul Seelam</cp:lastModifiedBy>
  <cp:revision>124</cp:revision>
  <cp:lastPrinted>2010-09-08T13:46:11Z</cp:lastPrinted>
  <dcterms:created xsi:type="dcterms:W3CDTF">2012-06-06T00:41:43Z</dcterms:created>
  <dcterms:modified xsi:type="dcterms:W3CDTF">2012-12-07T15:16:24Z</dcterms:modified>
</cp:coreProperties>
</file>