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3" r:id="rId1"/>
    <p:sldMasterId id="2147484688" r:id="rId2"/>
    <p:sldMasterId id="2147484702" r:id="rId3"/>
    <p:sldMasterId id="2147484714" r:id="rId4"/>
    <p:sldMasterId id="2147484733" r:id="rId5"/>
    <p:sldMasterId id="2147484745" r:id="rId6"/>
    <p:sldMasterId id="2147484764" r:id="rId7"/>
    <p:sldMasterId id="2147484783" r:id="rId8"/>
  </p:sldMasterIdLst>
  <p:notesMasterIdLst>
    <p:notesMasterId r:id="rId165"/>
  </p:notesMasterIdLst>
  <p:handoutMasterIdLst>
    <p:handoutMasterId r:id="rId166"/>
  </p:handoutMasterIdLst>
  <p:sldIdLst>
    <p:sldId id="287" r:id="rId9"/>
    <p:sldId id="613" r:id="rId10"/>
    <p:sldId id="543" r:id="rId11"/>
    <p:sldId id="530" r:id="rId12"/>
    <p:sldId id="531" r:id="rId13"/>
    <p:sldId id="532" r:id="rId14"/>
    <p:sldId id="533" r:id="rId15"/>
    <p:sldId id="534" r:id="rId16"/>
    <p:sldId id="535" r:id="rId17"/>
    <p:sldId id="536" r:id="rId18"/>
    <p:sldId id="537" r:id="rId19"/>
    <p:sldId id="538" r:id="rId20"/>
    <p:sldId id="539" r:id="rId21"/>
    <p:sldId id="540" r:id="rId22"/>
    <p:sldId id="542" r:id="rId23"/>
    <p:sldId id="544" r:id="rId24"/>
    <p:sldId id="428" r:id="rId25"/>
    <p:sldId id="297" r:id="rId26"/>
    <p:sldId id="625" r:id="rId27"/>
    <p:sldId id="553" r:id="rId28"/>
    <p:sldId id="554" r:id="rId29"/>
    <p:sldId id="545" r:id="rId30"/>
    <p:sldId id="626" r:id="rId31"/>
    <p:sldId id="555" r:id="rId32"/>
    <p:sldId id="617" r:id="rId33"/>
    <p:sldId id="557" r:id="rId34"/>
    <p:sldId id="558" r:id="rId35"/>
    <p:sldId id="559" r:id="rId36"/>
    <p:sldId id="560" r:id="rId37"/>
    <p:sldId id="620" r:id="rId38"/>
    <p:sldId id="562" r:id="rId39"/>
    <p:sldId id="563" r:id="rId40"/>
    <p:sldId id="564" r:id="rId41"/>
    <p:sldId id="565" r:id="rId42"/>
    <p:sldId id="621" r:id="rId43"/>
    <p:sldId id="567" r:id="rId44"/>
    <p:sldId id="568" r:id="rId45"/>
    <p:sldId id="569" r:id="rId46"/>
    <p:sldId id="570" r:id="rId47"/>
    <p:sldId id="571" r:id="rId48"/>
    <p:sldId id="572" r:id="rId49"/>
    <p:sldId id="573" r:id="rId50"/>
    <p:sldId id="574" r:id="rId51"/>
    <p:sldId id="575" r:id="rId52"/>
    <p:sldId id="576" r:id="rId53"/>
    <p:sldId id="577" r:id="rId54"/>
    <p:sldId id="578" r:id="rId55"/>
    <p:sldId id="580" r:id="rId56"/>
    <p:sldId id="581" r:id="rId57"/>
    <p:sldId id="622" r:id="rId58"/>
    <p:sldId id="583" r:id="rId59"/>
    <p:sldId id="584" r:id="rId60"/>
    <p:sldId id="623" r:id="rId61"/>
    <p:sldId id="546" r:id="rId62"/>
    <p:sldId id="627" r:id="rId63"/>
    <p:sldId id="509" r:id="rId64"/>
    <p:sldId id="619" r:id="rId65"/>
    <p:sldId id="488" r:id="rId66"/>
    <p:sldId id="489" r:id="rId67"/>
    <p:sldId id="490" r:id="rId68"/>
    <p:sldId id="494" r:id="rId69"/>
    <p:sldId id="495" r:id="rId70"/>
    <p:sldId id="496" r:id="rId71"/>
    <p:sldId id="497" r:id="rId72"/>
    <p:sldId id="498" r:id="rId73"/>
    <p:sldId id="499" r:id="rId74"/>
    <p:sldId id="500" r:id="rId75"/>
    <p:sldId id="501" r:id="rId76"/>
    <p:sldId id="502" r:id="rId77"/>
    <p:sldId id="484" r:id="rId78"/>
    <p:sldId id="483" r:id="rId79"/>
    <p:sldId id="491" r:id="rId80"/>
    <p:sldId id="492" r:id="rId81"/>
    <p:sldId id="503" r:id="rId82"/>
    <p:sldId id="547" r:id="rId83"/>
    <p:sldId id="628" r:id="rId84"/>
    <p:sldId id="586" r:id="rId85"/>
    <p:sldId id="587" r:id="rId86"/>
    <p:sldId id="588" r:id="rId87"/>
    <p:sldId id="589" r:id="rId88"/>
    <p:sldId id="590" r:id="rId89"/>
    <p:sldId id="591" r:id="rId90"/>
    <p:sldId id="592" r:id="rId91"/>
    <p:sldId id="593" r:id="rId92"/>
    <p:sldId id="594" r:id="rId93"/>
    <p:sldId id="595" r:id="rId94"/>
    <p:sldId id="596" r:id="rId95"/>
    <p:sldId id="548" r:id="rId96"/>
    <p:sldId id="629" r:id="rId97"/>
    <p:sldId id="504" r:id="rId98"/>
    <p:sldId id="505" r:id="rId99"/>
    <p:sldId id="506" r:id="rId100"/>
    <p:sldId id="507" r:id="rId101"/>
    <p:sldId id="508" r:id="rId102"/>
    <p:sldId id="510" r:id="rId103"/>
    <p:sldId id="517" r:id="rId104"/>
    <p:sldId id="549" r:id="rId105"/>
    <p:sldId id="630" r:id="rId106"/>
    <p:sldId id="528" r:id="rId107"/>
    <p:sldId id="529" r:id="rId108"/>
    <p:sldId id="403" r:id="rId109"/>
    <p:sldId id="511" r:id="rId110"/>
    <p:sldId id="512" r:id="rId111"/>
    <p:sldId id="513" r:id="rId112"/>
    <p:sldId id="514" r:id="rId113"/>
    <p:sldId id="515" r:id="rId114"/>
    <p:sldId id="516" r:id="rId115"/>
    <p:sldId id="379" r:id="rId116"/>
    <p:sldId id="518" r:id="rId117"/>
    <p:sldId id="519" r:id="rId118"/>
    <p:sldId id="520" r:id="rId119"/>
    <p:sldId id="521" r:id="rId120"/>
    <p:sldId id="522" r:id="rId121"/>
    <p:sldId id="523" r:id="rId122"/>
    <p:sldId id="524" r:id="rId123"/>
    <p:sldId id="525" r:id="rId124"/>
    <p:sldId id="390" r:id="rId125"/>
    <p:sldId id="392" r:id="rId126"/>
    <p:sldId id="394" r:id="rId127"/>
    <p:sldId id="396" r:id="rId128"/>
    <p:sldId id="398" r:id="rId129"/>
    <p:sldId id="399" r:id="rId130"/>
    <p:sldId id="400" r:id="rId131"/>
    <p:sldId id="401" r:id="rId132"/>
    <p:sldId id="402" r:id="rId133"/>
    <p:sldId id="404" r:id="rId134"/>
    <p:sldId id="405" r:id="rId135"/>
    <p:sldId id="409" r:id="rId136"/>
    <p:sldId id="413" r:id="rId137"/>
    <p:sldId id="478" r:id="rId138"/>
    <p:sldId id="412" r:id="rId139"/>
    <p:sldId id="415" r:id="rId140"/>
    <p:sldId id="416" r:id="rId141"/>
    <p:sldId id="417" r:id="rId142"/>
    <p:sldId id="419" r:id="rId143"/>
    <p:sldId id="455" r:id="rId144"/>
    <p:sldId id="550" r:id="rId145"/>
    <p:sldId id="597" r:id="rId146"/>
    <p:sldId id="598" r:id="rId147"/>
    <p:sldId id="624" r:id="rId148"/>
    <p:sldId id="600" r:id="rId149"/>
    <p:sldId id="601" r:id="rId150"/>
    <p:sldId id="602" r:id="rId151"/>
    <p:sldId id="603" r:id="rId152"/>
    <p:sldId id="604" r:id="rId153"/>
    <p:sldId id="605" r:id="rId154"/>
    <p:sldId id="606" r:id="rId155"/>
    <p:sldId id="607" r:id="rId156"/>
    <p:sldId id="608" r:id="rId157"/>
    <p:sldId id="609" r:id="rId158"/>
    <p:sldId id="610" r:id="rId159"/>
    <p:sldId id="551" r:id="rId160"/>
    <p:sldId id="471" r:id="rId161"/>
    <p:sldId id="470" r:id="rId162"/>
    <p:sldId id="552" r:id="rId163"/>
    <p:sldId id="446" r:id="rId16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0080"/>
    <a:srgbClr val="66CCFF"/>
    <a:srgbClr val="FF9933"/>
    <a:srgbClr val="000066"/>
    <a:srgbClr val="CC3300"/>
    <a:srgbClr val="33CC33"/>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87338" autoAdjust="0"/>
  </p:normalViewPr>
  <p:slideViewPr>
    <p:cSldViewPr snapToGrid="0">
      <p:cViewPr varScale="1">
        <p:scale>
          <a:sx n="78" d="100"/>
          <a:sy n="78" d="100"/>
        </p:scale>
        <p:origin x="158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2042"/>
    </p:cViewPr>
  </p:sorterViewPr>
  <p:notesViewPr>
    <p:cSldViewPr snapToGrid="0">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slide" Target="slides/slide130.xml"/><Relationship Id="rId154" Type="http://schemas.openxmlformats.org/officeDocument/2006/relationships/slide" Target="slides/slide146.xml"/><Relationship Id="rId159" Type="http://schemas.openxmlformats.org/officeDocument/2006/relationships/slide" Target="slides/slide151.xml"/><Relationship Id="rId170" Type="http://schemas.openxmlformats.org/officeDocument/2006/relationships/tableStyles" Target="tableStyles.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openxmlformats.org/officeDocument/2006/relationships/slide" Target="slides/slide136.xml"/><Relationship Id="rId149" Type="http://schemas.openxmlformats.org/officeDocument/2006/relationships/slide" Target="slides/slide14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160" Type="http://schemas.openxmlformats.org/officeDocument/2006/relationships/slide" Target="slides/slide152.xml"/><Relationship Id="rId165" Type="http://schemas.openxmlformats.org/officeDocument/2006/relationships/notesMaster" Target="notesMasters/notesMaster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150" Type="http://schemas.openxmlformats.org/officeDocument/2006/relationships/slide" Target="slides/slide142.xml"/><Relationship Id="rId155" Type="http://schemas.openxmlformats.org/officeDocument/2006/relationships/slide" Target="slides/slide14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slide" Target="slides/slide116.xml"/><Relationship Id="rId129" Type="http://schemas.openxmlformats.org/officeDocument/2006/relationships/slide" Target="slides/slide12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40" Type="http://schemas.openxmlformats.org/officeDocument/2006/relationships/slide" Target="slides/slide132.xml"/><Relationship Id="rId145" Type="http://schemas.openxmlformats.org/officeDocument/2006/relationships/slide" Target="slides/slide137.xml"/><Relationship Id="rId161" Type="http://schemas.openxmlformats.org/officeDocument/2006/relationships/slide" Target="slides/slide153.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slide" Target="slides/slide127.xml"/><Relationship Id="rId143" Type="http://schemas.openxmlformats.org/officeDocument/2006/relationships/slide" Target="slides/slide135.xml"/><Relationship Id="rId148" Type="http://schemas.openxmlformats.org/officeDocument/2006/relationships/slide" Target="slides/slide140.xml"/><Relationship Id="rId151" Type="http://schemas.openxmlformats.org/officeDocument/2006/relationships/slide" Target="slides/slide143.xml"/><Relationship Id="rId156" Type="http://schemas.openxmlformats.org/officeDocument/2006/relationships/slide" Target="slides/slide148.xml"/><Relationship Id="rId164" Type="http://schemas.openxmlformats.org/officeDocument/2006/relationships/slide" Target="slides/slide156.xml"/><Relationship Id="rId16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16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162" Type="http://schemas.openxmlformats.org/officeDocument/2006/relationships/slide" Target="slides/slide15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157" Type="http://schemas.openxmlformats.org/officeDocument/2006/relationships/slide" Target="slides/slide149.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slide" Target="slides/slide14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16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slide" Target="slides/slide155.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4400" dirty="0">
                <a:latin typeface="Castellar" panose="020A0402060406010301" pitchFamily="18" charset="0"/>
              </a:rPr>
              <a:t>Lean Pie</a:t>
            </a:r>
          </a:p>
        </c:rich>
      </c:tx>
      <c:overlay val="0"/>
    </c:title>
    <c:autoTitleDeleted val="0"/>
    <c:plotArea>
      <c:layout/>
      <c:pieChart>
        <c:varyColors val="1"/>
        <c:ser>
          <c:idx val="0"/>
          <c:order val="0"/>
          <c:tx>
            <c:strRef>
              <c:f>Sheet1!$B$1</c:f>
              <c:strCache>
                <c:ptCount val="1"/>
                <c:pt idx="0">
                  <c:v>Lean Pie</c:v>
                </c:pt>
              </c:strCache>
            </c:strRef>
          </c:tx>
          <c:cat>
            <c:strRef>
              <c:f>Sheet1!$A$2:$A$8</c:f>
              <c:strCache>
                <c:ptCount val="7"/>
                <c:pt idx="0">
                  <c:v>Coaching is the leadership style</c:v>
                </c:pt>
                <c:pt idx="1">
                  <c:v>See and Address Waste</c:v>
                </c:pt>
                <c:pt idx="2">
                  <c:v>Aligning Measures and Priorities</c:v>
                </c:pt>
                <c:pt idx="3">
                  <c:v>Safe Environment</c:v>
                </c:pt>
                <c:pt idx="4">
                  <c:v>Rewarding Experimentation</c:v>
                </c:pt>
                <c:pt idx="5">
                  <c:v>Developing Problem Solvers</c:v>
                </c:pt>
                <c:pt idx="6">
                  <c:v>Process Improvement</c:v>
                </c:pt>
              </c:strCache>
            </c:strRef>
          </c:cat>
          <c:val>
            <c:numRef>
              <c:f>Sheet1!$B$2:$B$8</c:f>
              <c:numCache>
                <c:formatCode>General</c:formatCode>
                <c:ptCount val="7"/>
                <c:pt idx="0">
                  <c:v>14.28</c:v>
                </c:pt>
                <c:pt idx="1">
                  <c:v>14.28</c:v>
                </c:pt>
                <c:pt idx="2">
                  <c:v>14.28</c:v>
                </c:pt>
                <c:pt idx="3">
                  <c:v>14.28</c:v>
                </c:pt>
                <c:pt idx="4">
                  <c:v>14.28</c:v>
                </c:pt>
                <c:pt idx="5">
                  <c:v>14.28</c:v>
                </c:pt>
                <c:pt idx="6">
                  <c:v>14.28</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E682D3-1CEC-49C4-BD2D-EC9571F4BAE6}" type="doc">
      <dgm:prSet loTypeId="urn:microsoft.com/office/officeart/2005/8/layout/cycle5" loCatId="cycle" qsTypeId="urn:microsoft.com/office/officeart/2005/8/quickstyle/3d2" qsCatId="3D" csTypeId="urn:microsoft.com/office/officeart/2005/8/colors/colorful2" csCatId="colorful" phldr="1"/>
      <dgm:spPr/>
      <dgm:t>
        <a:bodyPr/>
        <a:lstStyle/>
        <a:p>
          <a:endParaRPr lang="en-US"/>
        </a:p>
      </dgm:t>
    </dgm:pt>
    <dgm:pt modelId="{D3D5BB03-488A-4B56-8B60-E677E300AB0F}">
      <dgm:prSet phldrT="[Text]" custT="1"/>
      <dgm:spPr/>
      <dgm:t>
        <a:bodyPr/>
        <a:lstStyle/>
        <a:p>
          <a:r>
            <a:rPr lang="en-US" sz="2800" b="1" dirty="0" smtClean="0">
              <a:solidFill>
                <a:schemeClr val="bg1"/>
              </a:solidFill>
            </a:rPr>
            <a:t>Plan</a:t>
          </a:r>
          <a:r>
            <a:rPr lang="en-US" sz="2800" dirty="0" smtClean="0"/>
            <a:t> </a:t>
          </a:r>
        </a:p>
        <a:p>
          <a:r>
            <a:rPr lang="en-US" sz="1800" dirty="0" smtClean="0"/>
            <a:t>(and Design)</a:t>
          </a:r>
          <a:endParaRPr lang="en-US" sz="1800" dirty="0"/>
        </a:p>
      </dgm:t>
    </dgm:pt>
    <dgm:pt modelId="{B0FD0C3A-8BC3-4FA5-A04E-09D31229E9C3}" type="parTrans" cxnId="{6AE1CB22-80AC-4B49-B12E-5828B1A11A91}">
      <dgm:prSet/>
      <dgm:spPr/>
      <dgm:t>
        <a:bodyPr/>
        <a:lstStyle/>
        <a:p>
          <a:endParaRPr lang="en-US"/>
        </a:p>
      </dgm:t>
    </dgm:pt>
    <dgm:pt modelId="{8C40098B-800C-4885-9B84-F3C0F4A7F019}" type="sibTrans" cxnId="{6AE1CB22-80AC-4B49-B12E-5828B1A11A91}">
      <dgm:prSet>
        <dgm:style>
          <a:lnRef idx="3">
            <a:schemeClr val="dk1"/>
          </a:lnRef>
          <a:fillRef idx="0">
            <a:schemeClr val="dk1"/>
          </a:fillRef>
          <a:effectRef idx="2">
            <a:schemeClr val="dk1"/>
          </a:effectRef>
          <a:fontRef idx="minor">
            <a:schemeClr val="tx1"/>
          </a:fontRef>
        </dgm:style>
      </dgm:prSet>
      <dgm:spPr>
        <a:ln w="76200"/>
      </dgm:spPr>
      <dgm:t>
        <a:bodyPr/>
        <a:lstStyle/>
        <a:p>
          <a:endParaRPr lang="en-US" dirty="0"/>
        </a:p>
      </dgm:t>
    </dgm:pt>
    <dgm:pt modelId="{698C6C11-E149-49AB-9F0C-0B6A6C37A78B}">
      <dgm:prSet phldrT="[Text]" custT="1"/>
      <dgm:spPr/>
      <dgm:t>
        <a:bodyPr/>
        <a:lstStyle/>
        <a:p>
          <a:r>
            <a:rPr lang="en-US" sz="2800" b="1" dirty="0" smtClean="0">
              <a:solidFill>
                <a:schemeClr val="bg1"/>
              </a:solidFill>
            </a:rPr>
            <a:t>Do</a:t>
          </a:r>
        </a:p>
        <a:p>
          <a:r>
            <a:rPr lang="en-US" sz="1400" dirty="0" smtClean="0"/>
            <a:t>(Implement)</a:t>
          </a:r>
          <a:endParaRPr lang="en-US" sz="1400" dirty="0"/>
        </a:p>
      </dgm:t>
    </dgm:pt>
    <dgm:pt modelId="{16D553AB-8642-4CDC-A196-48D600D210B9}" type="parTrans" cxnId="{962CC0EA-D1C6-4CC0-A02F-1BF57370B1E0}">
      <dgm:prSet/>
      <dgm:spPr/>
      <dgm:t>
        <a:bodyPr/>
        <a:lstStyle/>
        <a:p>
          <a:endParaRPr lang="en-US"/>
        </a:p>
      </dgm:t>
    </dgm:pt>
    <dgm:pt modelId="{C54F4C90-9562-46F6-8074-4CA62F4E48FA}" type="sibTrans" cxnId="{962CC0EA-D1C6-4CC0-A02F-1BF57370B1E0}">
      <dgm:prSet>
        <dgm:style>
          <a:lnRef idx="3">
            <a:schemeClr val="dk1"/>
          </a:lnRef>
          <a:fillRef idx="0">
            <a:schemeClr val="dk1"/>
          </a:fillRef>
          <a:effectRef idx="2">
            <a:schemeClr val="dk1"/>
          </a:effectRef>
          <a:fontRef idx="minor">
            <a:schemeClr val="tx1"/>
          </a:fontRef>
        </dgm:style>
      </dgm:prSet>
      <dgm:spPr>
        <a:ln w="76200"/>
      </dgm:spPr>
      <dgm:t>
        <a:bodyPr/>
        <a:lstStyle/>
        <a:p>
          <a:endParaRPr lang="en-US" dirty="0"/>
        </a:p>
      </dgm:t>
    </dgm:pt>
    <dgm:pt modelId="{70B15C31-8F2F-4AF3-B3DB-A89BFE7053A2}">
      <dgm:prSet phldrT="[Text]" custT="1"/>
      <dgm:spPr/>
      <dgm:t>
        <a:bodyPr/>
        <a:lstStyle/>
        <a:p>
          <a:r>
            <a:rPr lang="en-US" sz="2800" b="1" dirty="0" smtClean="0">
              <a:solidFill>
                <a:schemeClr val="bg1"/>
              </a:solidFill>
            </a:rPr>
            <a:t>Check</a:t>
          </a:r>
        </a:p>
        <a:p>
          <a:r>
            <a:rPr lang="en-US" sz="1400" dirty="0" smtClean="0"/>
            <a:t>(Evaluate/Audit)</a:t>
          </a:r>
        </a:p>
      </dgm:t>
    </dgm:pt>
    <dgm:pt modelId="{4D0815F8-CB8B-4F1F-96B9-1C26A5711931}" type="parTrans" cxnId="{F74EF24B-02E1-4B4F-AFFF-06110AD6D3D2}">
      <dgm:prSet/>
      <dgm:spPr/>
      <dgm:t>
        <a:bodyPr/>
        <a:lstStyle/>
        <a:p>
          <a:endParaRPr lang="en-US"/>
        </a:p>
      </dgm:t>
    </dgm:pt>
    <dgm:pt modelId="{EE7FF054-3A27-46D0-8684-843AEDA8C3DF}" type="sibTrans" cxnId="{F74EF24B-02E1-4B4F-AFFF-06110AD6D3D2}">
      <dgm:prSet>
        <dgm:style>
          <a:lnRef idx="3">
            <a:schemeClr val="dk1"/>
          </a:lnRef>
          <a:fillRef idx="0">
            <a:schemeClr val="dk1"/>
          </a:fillRef>
          <a:effectRef idx="2">
            <a:schemeClr val="dk1"/>
          </a:effectRef>
          <a:fontRef idx="minor">
            <a:schemeClr val="tx1"/>
          </a:fontRef>
        </dgm:style>
      </dgm:prSet>
      <dgm:spPr>
        <a:ln w="76200"/>
      </dgm:spPr>
      <dgm:t>
        <a:bodyPr/>
        <a:lstStyle/>
        <a:p>
          <a:endParaRPr lang="en-US" dirty="0"/>
        </a:p>
      </dgm:t>
    </dgm:pt>
    <dgm:pt modelId="{6DB53C52-AA1C-43B9-BFC8-805FAA48D4A8}">
      <dgm:prSet phldrT="[Text]" custT="1"/>
      <dgm:spPr/>
      <dgm:t>
        <a:bodyPr/>
        <a:lstStyle/>
        <a:p>
          <a:r>
            <a:rPr lang="en-US" sz="2800" b="1" dirty="0" smtClean="0">
              <a:solidFill>
                <a:schemeClr val="bg1"/>
              </a:solidFill>
            </a:rPr>
            <a:t>Act</a:t>
          </a:r>
        </a:p>
        <a:p>
          <a:r>
            <a:rPr lang="en-US" sz="1400" dirty="0" smtClean="0"/>
            <a:t>(Assess or re-assess)</a:t>
          </a:r>
          <a:endParaRPr lang="en-US" sz="1400" dirty="0"/>
        </a:p>
      </dgm:t>
    </dgm:pt>
    <dgm:pt modelId="{FC2FE210-F1CE-4964-9FA5-A57163D1FD47}" type="parTrans" cxnId="{943A8B23-DCE5-446D-91D1-AD88C799F228}">
      <dgm:prSet/>
      <dgm:spPr/>
      <dgm:t>
        <a:bodyPr/>
        <a:lstStyle/>
        <a:p>
          <a:endParaRPr lang="en-US"/>
        </a:p>
      </dgm:t>
    </dgm:pt>
    <dgm:pt modelId="{FCC14019-3439-495F-A2D3-B38A2B5EC1BA}" type="sibTrans" cxnId="{943A8B23-DCE5-446D-91D1-AD88C799F228}">
      <dgm:prSet>
        <dgm:style>
          <a:lnRef idx="3">
            <a:schemeClr val="dk1"/>
          </a:lnRef>
          <a:fillRef idx="0">
            <a:schemeClr val="dk1"/>
          </a:fillRef>
          <a:effectRef idx="2">
            <a:schemeClr val="dk1"/>
          </a:effectRef>
          <a:fontRef idx="minor">
            <a:schemeClr val="tx1"/>
          </a:fontRef>
        </dgm:style>
      </dgm:prSet>
      <dgm:spPr>
        <a:ln w="76200"/>
      </dgm:spPr>
      <dgm:t>
        <a:bodyPr/>
        <a:lstStyle/>
        <a:p>
          <a:endParaRPr lang="en-US" dirty="0"/>
        </a:p>
      </dgm:t>
    </dgm:pt>
    <dgm:pt modelId="{BC53899B-46E1-4DCC-B920-F870369019C0}" type="pres">
      <dgm:prSet presAssocID="{D6E682D3-1CEC-49C4-BD2D-EC9571F4BAE6}" presName="cycle" presStyleCnt="0">
        <dgm:presLayoutVars>
          <dgm:dir/>
          <dgm:resizeHandles val="exact"/>
        </dgm:presLayoutVars>
      </dgm:prSet>
      <dgm:spPr/>
      <dgm:t>
        <a:bodyPr/>
        <a:lstStyle/>
        <a:p>
          <a:endParaRPr lang="en-US"/>
        </a:p>
      </dgm:t>
    </dgm:pt>
    <dgm:pt modelId="{6DAB62EE-86E4-4725-BE18-806178D1DC5D}" type="pres">
      <dgm:prSet presAssocID="{D3D5BB03-488A-4B56-8B60-E677E300AB0F}" presName="node" presStyleLbl="node1" presStyleIdx="0" presStyleCnt="4">
        <dgm:presLayoutVars>
          <dgm:bulletEnabled val="1"/>
        </dgm:presLayoutVars>
      </dgm:prSet>
      <dgm:spPr/>
      <dgm:t>
        <a:bodyPr/>
        <a:lstStyle/>
        <a:p>
          <a:endParaRPr lang="en-US"/>
        </a:p>
      </dgm:t>
    </dgm:pt>
    <dgm:pt modelId="{CD498981-3ABE-4E91-A889-D53BBF20E26C}" type="pres">
      <dgm:prSet presAssocID="{D3D5BB03-488A-4B56-8B60-E677E300AB0F}" presName="spNode" presStyleCnt="0"/>
      <dgm:spPr/>
    </dgm:pt>
    <dgm:pt modelId="{3AEBDAC1-F21F-46D0-AAA3-44386C1FA2AF}" type="pres">
      <dgm:prSet presAssocID="{8C40098B-800C-4885-9B84-F3C0F4A7F019}" presName="sibTrans" presStyleLbl="sibTrans1D1" presStyleIdx="0" presStyleCnt="4"/>
      <dgm:spPr/>
      <dgm:t>
        <a:bodyPr/>
        <a:lstStyle/>
        <a:p>
          <a:endParaRPr lang="en-US"/>
        </a:p>
      </dgm:t>
    </dgm:pt>
    <dgm:pt modelId="{9E186554-DE3B-4D4C-A034-8AA4405C2489}" type="pres">
      <dgm:prSet presAssocID="{698C6C11-E149-49AB-9F0C-0B6A6C37A78B}" presName="node" presStyleLbl="node1" presStyleIdx="1" presStyleCnt="4">
        <dgm:presLayoutVars>
          <dgm:bulletEnabled val="1"/>
        </dgm:presLayoutVars>
      </dgm:prSet>
      <dgm:spPr/>
      <dgm:t>
        <a:bodyPr/>
        <a:lstStyle/>
        <a:p>
          <a:endParaRPr lang="en-US"/>
        </a:p>
      </dgm:t>
    </dgm:pt>
    <dgm:pt modelId="{84B27767-FC16-4798-90EC-903A5414CABB}" type="pres">
      <dgm:prSet presAssocID="{698C6C11-E149-49AB-9F0C-0B6A6C37A78B}" presName="spNode" presStyleCnt="0"/>
      <dgm:spPr/>
    </dgm:pt>
    <dgm:pt modelId="{65E744DB-1799-454D-B35C-0EA84D3D599F}" type="pres">
      <dgm:prSet presAssocID="{C54F4C90-9562-46F6-8074-4CA62F4E48FA}" presName="sibTrans" presStyleLbl="sibTrans1D1" presStyleIdx="1" presStyleCnt="4"/>
      <dgm:spPr/>
      <dgm:t>
        <a:bodyPr/>
        <a:lstStyle/>
        <a:p>
          <a:endParaRPr lang="en-US"/>
        </a:p>
      </dgm:t>
    </dgm:pt>
    <dgm:pt modelId="{5EFFF5A6-FFEF-4045-9B46-1F8BC200582D}" type="pres">
      <dgm:prSet presAssocID="{70B15C31-8F2F-4AF3-B3DB-A89BFE7053A2}" presName="node" presStyleLbl="node1" presStyleIdx="2" presStyleCnt="4">
        <dgm:presLayoutVars>
          <dgm:bulletEnabled val="1"/>
        </dgm:presLayoutVars>
      </dgm:prSet>
      <dgm:spPr/>
      <dgm:t>
        <a:bodyPr/>
        <a:lstStyle/>
        <a:p>
          <a:endParaRPr lang="en-US"/>
        </a:p>
      </dgm:t>
    </dgm:pt>
    <dgm:pt modelId="{B8A9B9E1-5653-419E-8735-A0B8302B6B01}" type="pres">
      <dgm:prSet presAssocID="{70B15C31-8F2F-4AF3-B3DB-A89BFE7053A2}" presName="spNode" presStyleCnt="0"/>
      <dgm:spPr/>
    </dgm:pt>
    <dgm:pt modelId="{CB20CCC4-2C3B-49B1-862A-B9537B9F2C50}" type="pres">
      <dgm:prSet presAssocID="{EE7FF054-3A27-46D0-8684-843AEDA8C3DF}" presName="sibTrans" presStyleLbl="sibTrans1D1" presStyleIdx="2" presStyleCnt="4"/>
      <dgm:spPr/>
      <dgm:t>
        <a:bodyPr/>
        <a:lstStyle/>
        <a:p>
          <a:endParaRPr lang="en-US"/>
        </a:p>
      </dgm:t>
    </dgm:pt>
    <dgm:pt modelId="{7AA02043-319D-43A8-BD3A-1BCBDBC9C5C3}" type="pres">
      <dgm:prSet presAssocID="{6DB53C52-AA1C-43B9-BFC8-805FAA48D4A8}" presName="node" presStyleLbl="node1" presStyleIdx="3" presStyleCnt="4">
        <dgm:presLayoutVars>
          <dgm:bulletEnabled val="1"/>
        </dgm:presLayoutVars>
      </dgm:prSet>
      <dgm:spPr/>
      <dgm:t>
        <a:bodyPr/>
        <a:lstStyle/>
        <a:p>
          <a:endParaRPr lang="en-US"/>
        </a:p>
      </dgm:t>
    </dgm:pt>
    <dgm:pt modelId="{810AFA55-31B9-40D4-8B10-7B3A291055C3}" type="pres">
      <dgm:prSet presAssocID="{6DB53C52-AA1C-43B9-BFC8-805FAA48D4A8}" presName="spNode" presStyleCnt="0"/>
      <dgm:spPr/>
    </dgm:pt>
    <dgm:pt modelId="{D07E0446-AA1C-4FDE-9738-637FFEB84E0A}" type="pres">
      <dgm:prSet presAssocID="{FCC14019-3439-495F-A2D3-B38A2B5EC1BA}" presName="sibTrans" presStyleLbl="sibTrans1D1" presStyleIdx="3" presStyleCnt="4"/>
      <dgm:spPr/>
      <dgm:t>
        <a:bodyPr/>
        <a:lstStyle/>
        <a:p>
          <a:endParaRPr lang="en-US"/>
        </a:p>
      </dgm:t>
    </dgm:pt>
  </dgm:ptLst>
  <dgm:cxnLst>
    <dgm:cxn modelId="{F6DEF69B-05C1-40DE-9075-0277E70E40FA}" type="presOf" srcId="{D3D5BB03-488A-4B56-8B60-E677E300AB0F}" destId="{6DAB62EE-86E4-4725-BE18-806178D1DC5D}" srcOrd="0" destOrd="0" presId="urn:microsoft.com/office/officeart/2005/8/layout/cycle5"/>
    <dgm:cxn modelId="{94448BF7-73DF-46E4-857F-3EA878CE0CE7}" type="presOf" srcId="{8C40098B-800C-4885-9B84-F3C0F4A7F019}" destId="{3AEBDAC1-F21F-46D0-AAA3-44386C1FA2AF}" srcOrd="0" destOrd="0" presId="urn:microsoft.com/office/officeart/2005/8/layout/cycle5"/>
    <dgm:cxn modelId="{D3EB976F-C93D-4A2E-A65D-791C995BDB8D}" type="presOf" srcId="{70B15C31-8F2F-4AF3-B3DB-A89BFE7053A2}" destId="{5EFFF5A6-FFEF-4045-9B46-1F8BC200582D}" srcOrd="0" destOrd="0" presId="urn:microsoft.com/office/officeart/2005/8/layout/cycle5"/>
    <dgm:cxn modelId="{943A8B23-DCE5-446D-91D1-AD88C799F228}" srcId="{D6E682D3-1CEC-49C4-BD2D-EC9571F4BAE6}" destId="{6DB53C52-AA1C-43B9-BFC8-805FAA48D4A8}" srcOrd="3" destOrd="0" parTransId="{FC2FE210-F1CE-4964-9FA5-A57163D1FD47}" sibTransId="{FCC14019-3439-495F-A2D3-B38A2B5EC1BA}"/>
    <dgm:cxn modelId="{6186C604-BDAB-46ED-9F1F-5F340F786B3C}" type="presOf" srcId="{C54F4C90-9562-46F6-8074-4CA62F4E48FA}" destId="{65E744DB-1799-454D-B35C-0EA84D3D599F}" srcOrd="0" destOrd="0" presId="urn:microsoft.com/office/officeart/2005/8/layout/cycle5"/>
    <dgm:cxn modelId="{C9B8903E-8EB7-4ED2-A610-1EDD9E802320}" type="presOf" srcId="{EE7FF054-3A27-46D0-8684-843AEDA8C3DF}" destId="{CB20CCC4-2C3B-49B1-862A-B9537B9F2C50}" srcOrd="0" destOrd="0" presId="urn:microsoft.com/office/officeart/2005/8/layout/cycle5"/>
    <dgm:cxn modelId="{6AE1CB22-80AC-4B49-B12E-5828B1A11A91}" srcId="{D6E682D3-1CEC-49C4-BD2D-EC9571F4BAE6}" destId="{D3D5BB03-488A-4B56-8B60-E677E300AB0F}" srcOrd="0" destOrd="0" parTransId="{B0FD0C3A-8BC3-4FA5-A04E-09D31229E9C3}" sibTransId="{8C40098B-800C-4885-9B84-F3C0F4A7F019}"/>
    <dgm:cxn modelId="{EAFFD083-E7FA-4AAD-911B-330DD206A8AE}" type="presOf" srcId="{D6E682D3-1CEC-49C4-BD2D-EC9571F4BAE6}" destId="{BC53899B-46E1-4DCC-B920-F870369019C0}" srcOrd="0" destOrd="0" presId="urn:microsoft.com/office/officeart/2005/8/layout/cycle5"/>
    <dgm:cxn modelId="{962CC0EA-D1C6-4CC0-A02F-1BF57370B1E0}" srcId="{D6E682D3-1CEC-49C4-BD2D-EC9571F4BAE6}" destId="{698C6C11-E149-49AB-9F0C-0B6A6C37A78B}" srcOrd="1" destOrd="0" parTransId="{16D553AB-8642-4CDC-A196-48D600D210B9}" sibTransId="{C54F4C90-9562-46F6-8074-4CA62F4E48FA}"/>
    <dgm:cxn modelId="{F74EF24B-02E1-4B4F-AFFF-06110AD6D3D2}" srcId="{D6E682D3-1CEC-49C4-BD2D-EC9571F4BAE6}" destId="{70B15C31-8F2F-4AF3-B3DB-A89BFE7053A2}" srcOrd="2" destOrd="0" parTransId="{4D0815F8-CB8B-4F1F-96B9-1C26A5711931}" sibTransId="{EE7FF054-3A27-46D0-8684-843AEDA8C3DF}"/>
    <dgm:cxn modelId="{4037C6FB-AE90-4837-BBBA-B3B606CD8FEE}" type="presOf" srcId="{6DB53C52-AA1C-43B9-BFC8-805FAA48D4A8}" destId="{7AA02043-319D-43A8-BD3A-1BCBDBC9C5C3}" srcOrd="0" destOrd="0" presId="urn:microsoft.com/office/officeart/2005/8/layout/cycle5"/>
    <dgm:cxn modelId="{EE66CE0F-04AC-4882-A8DC-087B52FAF02A}" type="presOf" srcId="{FCC14019-3439-495F-A2D3-B38A2B5EC1BA}" destId="{D07E0446-AA1C-4FDE-9738-637FFEB84E0A}" srcOrd="0" destOrd="0" presId="urn:microsoft.com/office/officeart/2005/8/layout/cycle5"/>
    <dgm:cxn modelId="{BA767227-B7A3-4A8E-ADB9-372175556C35}" type="presOf" srcId="{698C6C11-E149-49AB-9F0C-0B6A6C37A78B}" destId="{9E186554-DE3B-4D4C-A034-8AA4405C2489}" srcOrd="0" destOrd="0" presId="urn:microsoft.com/office/officeart/2005/8/layout/cycle5"/>
    <dgm:cxn modelId="{B2B5DAF3-2F52-4436-B9B7-A839A56D1893}" type="presParOf" srcId="{BC53899B-46E1-4DCC-B920-F870369019C0}" destId="{6DAB62EE-86E4-4725-BE18-806178D1DC5D}" srcOrd="0" destOrd="0" presId="urn:microsoft.com/office/officeart/2005/8/layout/cycle5"/>
    <dgm:cxn modelId="{4F6FF5E8-59FE-4879-A752-CFBA6802E7A9}" type="presParOf" srcId="{BC53899B-46E1-4DCC-B920-F870369019C0}" destId="{CD498981-3ABE-4E91-A889-D53BBF20E26C}" srcOrd="1" destOrd="0" presId="urn:microsoft.com/office/officeart/2005/8/layout/cycle5"/>
    <dgm:cxn modelId="{442808A0-AA66-41CA-862B-EBD1E3B29E3E}" type="presParOf" srcId="{BC53899B-46E1-4DCC-B920-F870369019C0}" destId="{3AEBDAC1-F21F-46D0-AAA3-44386C1FA2AF}" srcOrd="2" destOrd="0" presId="urn:microsoft.com/office/officeart/2005/8/layout/cycle5"/>
    <dgm:cxn modelId="{AB0D87EF-26B2-4204-A652-A0ABEA816927}" type="presParOf" srcId="{BC53899B-46E1-4DCC-B920-F870369019C0}" destId="{9E186554-DE3B-4D4C-A034-8AA4405C2489}" srcOrd="3" destOrd="0" presId="urn:microsoft.com/office/officeart/2005/8/layout/cycle5"/>
    <dgm:cxn modelId="{B5C063CC-49E4-40BC-83B7-7332B6C87B25}" type="presParOf" srcId="{BC53899B-46E1-4DCC-B920-F870369019C0}" destId="{84B27767-FC16-4798-90EC-903A5414CABB}" srcOrd="4" destOrd="0" presId="urn:microsoft.com/office/officeart/2005/8/layout/cycle5"/>
    <dgm:cxn modelId="{100A46EE-2A59-460F-BFE9-A61B4489E2C9}" type="presParOf" srcId="{BC53899B-46E1-4DCC-B920-F870369019C0}" destId="{65E744DB-1799-454D-B35C-0EA84D3D599F}" srcOrd="5" destOrd="0" presId="urn:microsoft.com/office/officeart/2005/8/layout/cycle5"/>
    <dgm:cxn modelId="{4F791F37-FB3C-439D-8FF5-FD652D924520}" type="presParOf" srcId="{BC53899B-46E1-4DCC-B920-F870369019C0}" destId="{5EFFF5A6-FFEF-4045-9B46-1F8BC200582D}" srcOrd="6" destOrd="0" presId="urn:microsoft.com/office/officeart/2005/8/layout/cycle5"/>
    <dgm:cxn modelId="{04A4EBE9-5064-4A03-873F-3DE178097DA3}" type="presParOf" srcId="{BC53899B-46E1-4DCC-B920-F870369019C0}" destId="{B8A9B9E1-5653-419E-8735-A0B8302B6B01}" srcOrd="7" destOrd="0" presId="urn:microsoft.com/office/officeart/2005/8/layout/cycle5"/>
    <dgm:cxn modelId="{780F3672-C494-4299-80AF-BF1AB97258B3}" type="presParOf" srcId="{BC53899B-46E1-4DCC-B920-F870369019C0}" destId="{CB20CCC4-2C3B-49B1-862A-B9537B9F2C50}" srcOrd="8" destOrd="0" presId="urn:microsoft.com/office/officeart/2005/8/layout/cycle5"/>
    <dgm:cxn modelId="{49624385-DE58-4A34-A21B-2495A8A87B34}" type="presParOf" srcId="{BC53899B-46E1-4DCC-B920-F870369019C0}" destId="{7AA02043-319D-43A8-BD3A-1BCBDBC9C5C3}" srcOrd="9" destOrd="0" presId="urn:microsoft.com/office/officeart/2005/8/layout/cycle5"/>
    <dgm:cxn modelId="{6CB0C17A-EE68-4432-8FA0-302D7B2F4492}" type="presParOf" srcId="{BC53899B-46E1-4DCC-B920-F870369019C0}" destId="{810AFA55-31B9-40D4-8B10-7B3A291055C3}" srcOrd="10" destOrd="0" presId="urn:microsoft.com/office/officeart/2005/8/layout/cycle5"/>
    <dgm:cxn modelId="{D90F2174-4697-4106-9687-4137B154165D}" type="presParOf" srcId="{BC53899B-46E1-4DCC-B920-F870369019C0}" destId="{D07E0446-AA1C-4FDE-9738-637FFEB84E0A}" srcOrd="11" destOrd="0" presId="urn:microsoft.com/office/officeart/2005/8/layout/cycle5"/>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0C7A3B-7BB0-4E92-A8FF-AF30D39FC5A3}" type="doc">
      <dgm:prSet loTypeId="urn:microsoft.com/office/officeart/2005/8/layout/cycle4" loCatId="relationship" qsTypeId="urn:microsoft.com/office/officeart/2005/8/quickstyle/simple1" qsCatId="simple" csTypeId="urn:microsoft.com/office/officeart/2005/8/colors/accent6_2" csCatId="accent6" phldr="1"/>
      <dgm:spPr/>
      <dgm:t>
        <a:bodyPr/>
        <a:lstStyle/>
        <a:p>
          <a:endParaRPr lang="en-US"/>
        </a:p>
      </dgm:t>
    </dgm:pt>
    <dgm:pt modelId="{76A728C3-B7CE-4E9B-A780-7071CEB6B090}">
      <dgm:prSet phldrT="[Text]" custT="1"/>
      <dgm:spPr>
        <a:solidFill>
          <a:schemeClr val="accent4">
            <a:lumMod val="75000"/>
          </a:schemeClr>
        </a:solidFill>
      </dgm:spPr>
      <dgm:t>
        <a:bodyPr/>
        <a:lstStyle/>
        <a:p>
          <a:r>
            <a:rPr lang="en-US" sz="2000" b="1" dirty="0" smtClean="0"/>
            <a:t>Plan</a:t>
          </a:r>
          <a:endParaRPr lang="en-US" sz="2000" b="1" dirty="0"/>
        </a:p>
      </dgm:t>
    </dgm:pt>
    <dgm:pt modelId="{36896D3A-7A09-44E9-982E-CD5D981AEF04}" type="parTrans" cxnId="{E6CC7276-E598-466F-8EF9-EDC1B49D8C1E}">
      <dgm:prSet/>
      <dgm:spPr/>
      <dgm:t>
        <a:bodyPr/>
        <a:lstStyle/>
        <a:p>
          <a:endParaRPr lang="en-US"/>
        </a:p>
      </dgm:t>
    </dgm:pt>
    <dgm:pt modelId="{DE2147DC-28EF-4AAD-B83E-573B6C45EDB3}" type="sibTrans" cxnId="{E6CC7276-E598-466F-8EF9-EDC1B49D8C1E}">
      <dgm:prSet/>
      <dgm:spPr/>
      <dgm:t>
        <a:bodyPr/>
        <a:lstStyle/>
        <a:p>
          <a:endParaRPr lang="en-US"/>
        </a:p>
      </dgm:t>
    </dgm:pt>
    <dgm:pt modelId="{35D36239-6085-42F3-9E07-597A6BC9CB05}">
      <dgm:prSet phldrT="[Text]" custT="1"/>
      <dgm:spPr>
        <a:solidFill>
          <a:schemeClr val="accent4">
            <a:lumMod val="75000"/>
          </a:schemeClr>
        </a:solidFill>
      </dgm:spPr>
      <dgm:t>
        <a:bodyPr/>
        <a:lstStyle/>
        <a:p>
          <a:r>
            <a:rPr lang="en-US" sz="2000" b="1" dirty="0" smtClean="0"/>
            <a:t>Do</a:t>
          </a:r>
          <a:endParaRPr lang="en-US" sz="2000" b="1" dirty="0"/>
        </a:p>
      </dgm:t>
    </dgm:pt>
    <dgm:pt modelId="{B16EC5B9-EB4E-4920-8F92-DF9F32DD852C}" type="parTrans" cxnId="{61B6E855-B62E-4AD1-89BE-5F5758750372}">
      <dgm:prSet/>
      <dgm:spPr/>
      <dgm:t>
        <a:bodyPr/>
        <a:lstStyle/>
        <a:p>
          <a:endParaRPr lang="en-US"/>
        </a:p>
      </dgm:t>
    </dgm:pt>
    <dgm:pt modelId="{56459C63-6CAB-4A3E-8613-7B1B419FE2CC}" type="sibTrans" cxnId="{61B6E855-B62E-4AD1-89BE-5F5758750372}">
      <dgm:prSet/>
      <dgm:spPr/>
      <dgm:t>
        <a:bodyPr/>
        <a:lstStyle/>
        <a:p>
          <a:endParaRPr lang="en-US"/>
        </a:p>
      </dgm:t>
    </dgm:pt>
    <dgm:pt modelId="{EBF9B86C-273E-4CAD-9F0D-1400F3AF7404}">
      <dgm:prSet phldrT="[Text]" custT="1"/>
      <dgm:spPr>
        <a:solidFill>
          <a:schemeClr val="accent4">
            <a:lumMod val="75000"/>
          </a:schemeClr>
        </a:solidFill>
      </dgm:spPr>
      <dgm:t>
        <a:bodyPr/>
        <a:lstStyle/>
        <a:p>
          <a:r>
            <a:rPr lang="en-US" sz="1800" b="1" dirty="0" smtClean="0"/>
            <a:t>Check</a:t>
          </a:r>
          <a:endParaRPr lang="en-US" sz="1800" b="1" dirty="0"/>
        </a:p>
      </dgm:t>
    </dgm:pt>
    <dgm:pt modelId="{1113AAC4-1AEE-426D-AD3C-D757347E89B1}" type="parTrans" cxnId="{C25093AF-5412-43AD-B95F-CD5A48ED959E}">
      <dgm:prSet/>
      <dgm:spPr/>
      <dgm:t>
        <a:bodyPr/>
        <a:lstStyle/>
        <a:p>
          <a:endParaRPr lang="en-US"/>
        </a:p>
      </dgm:t>
    </dgm:pt>
    <dgm:pt modelId="{E4ABD001-9115-458C-8B52-00F120FE7D84}" type="sibTrans" cxnId="{C25093AF-5412-43AD-B95F-CD5A48ED959E}">
      <dgm:prSet/>
      <dgm:spPr/>
      <dgm:t>
        <a:bodyPr/>
        <a:lstStyle/>
        <a:p>
          <a:endParaRPr lang="en-US"/>
        </a:p>
      </dgm:t>
    </dgm:pt>
    <dgm:pt modelId="{C8A219D0-7A69-4C8D-BE9E-2ACB782E8982}">
      <dgm:prSet phldrT="[Text]" custT="1"/>
      <dgm:spPr>
        <a:solidFill>
          <a:schemeClr val="accent4">
            <a:lumMod val="75000"/>
          </a:schemeClr>
        </a:solidFill>
      </dgm:spPr>
      <dgm:t>
        <a:bodyPr/>
        <a:lstStyle/>
        <a:p>
          <a:r>
            <a:rPr lang="en-US" sz="2000" b="1" dirty="0" smtClean="0"/>
            <a:t>Act</a:t>
          </a:r>
          <a:endParaRPr lang="en-US" sz="2000" b="1" dirty="0"/>
        </a:p>
      </dgm:t>
    </dgm:pt>
    <dgm:pt modelId="{6EBF021A-6387-4798-AEAA-98B7EA708DE0}" type="parTrans" cxnId="{B9384E0D-4003-4034-BAAF-1D94C7BB984D}">
      <dgm:prSet/>
      <dgm:spPr/>
      <dgm:t>
        <a:bodyPr/>
        <a:lstStyle/>
        <a:p>
          <a:endParaRPr lang="en-US"/>
        </a:p>
      </dgm:t>
    </dgm:pt>
    <dgm:pt modelId="{2AF54B0D-183E-468F-B1EF-3D261510CA03}" type="sibTrans" cxnId="{B9384E0D-4003-4034-BAAF-1D94C7BB984D}">
      <dgm:prSet/>
      <dgm:spPr/>
      <dgm:t>
        <a:bodyPr/>
        <a:lstStyle/>
        <a:p>
          <a:endParaRPr lang="en-US"/>
        </a:p>
      </dgm:t>
    </dgm:pt>
    <dgm:pt modelId="{235A091E-4030-4F32-804F-F51C18281EA1}" type="pres">
      <dgm:prSet presAssocID="{D60C7A3B-7BB0-4E92-A8FF-AF30D39FC5A3}" presName="cycleMatrixDiagram" presStyleCnt="0">
        <dgm:presLayoutVars>
          <dgm:chMax val="1"/>
          <dgm:dir/>
          <dgm:animLvl val="lvl"/>
          <dgm:resizeHandles val="exact"/>
        </dgm:presLayoutVars>
      </dgm:prSet>
      <dgm:spPr/>
      <dgm:t>
        <a:bodyPr/>
        <a:lstStyle/>
        <a:p>
          <a:endParaRPr lang="en-US"/>
        </a:p>
      </dgm:t>
    </dgm:pt>
    <dgm:pt modelId="{29ECE544-8300-464E-B5D2-A95DEED29796}" type="pres">
      <dgm:prSet presAssocID="{D60C7A3B-7BB0-4E92-A8FF-AF30D39FC5A3}" presName="children" presStyleCnt="0"/>
      <dgm:spPr/>
    </dgm:pt>
    <dgm:pt modelId="{4030ED60-2E75-4B47-B4A5-1900615B1233}" type="pres">
      <dgm:prSet presAssocID="{D60C7A3B-7BB0-4E92-A8FF-AF30D39FC5A3}" presName="childPlaceholder" presStyleCnt="0"/>
      <dgm:spPr/>
    </dgm:pt>
    <dgm:pt modelId="{7D7B5724-5709-494B-A3A9-D2F3724CE52C}" type="pres">
      <dgm:prSet presAssocID="{D60C7A3B-7BB0-4E92-A8FF-AF30D39FC5A3}" presName="circle" presStyleCnt="0"/>
      <dgm:spPr/>
    </dgm:pt>
    <dgm:pt modelId="{C153A3E0-B3B3-45B4-B747-DB1DD79660B7}" type="pres">
      <dgm:prSet presAssocID="{D60C7A3B-7BB0-4E92-A8FF-AF30D39FC5A3}" presName="quadrant1" presStyleLbl="node1" presStyleIdx="0" presStyleCnt="4">
        <dgm:presLayoutVars>
          <dgm:chMax val="1"/>
          <dgm:bulletEnabled val="1"/>
        </dgm:presLayoutVars>
      </dgm:prSet>
      <dgm:spPr/>
      <dgm:t>
        <a:bodyPr/>
        <a:lstStyle/>
        <a:p>
          <a:endParaRPr lang="en-US"/>
        </a:p>
      </dgm:t>
    </dgm:pt>
    <dgm:pt modelId="{176B844D-D673-4E34-8739-C1600DB0F7D3}" type="pres">
      <dgm:prSet presAssocID="{D60C7A3B-7BB0-4E92-A8FF-AF30D39FC5A3}" presName="quadrant2" presStyleLbl="node1" presStyleIdx="1" presStyleCnt="4">
        <dgm:presLayoutVars>
          <dgm:chMax val="1"/>
          <dgm:bulletEnabled val="1"/>
        </dgm:presLayoutVars>
      </dgm:prSet>
      <dgm:spPr/>
      <dgm:t>
        <a:bodyPr/>
        <a:lstStyle/>
        <a:p>
          <a:endParaRPr lang="en-US"/>
        </a:p>
      </dgm:t>
    </dgm:pt>
    <dgm:pt modelId="{22336921-50A5-4715-A777-F3F7277032AD}" type="pres">
      <dgm:prSet presAssocID="{D60C7A3B-7BB0-4E92-A8FF-AF30D39FC5A3}" presName="quadrant3" presStyleLbl="node1" presStyleIdx="2" presStyleCnt="4">
        <dgm:presLayoutVars>
          <dgm:chMax val="1"/>
          <dgm:bulletEnabled val="1"/>
        </dgm:presLayoutVars>
      </dgm:prSet>
      <dgm:spPr/>
      <dgm:t>
        <a:bodyPr/>
        <a:lstStyle/>
        <a:p>
          <a:endParaRPr lang="en-US"/>
        </a:p>
      </dgm:t>
    </dgm:pt>
    <dgm:pt modelId="{D83BA55D-AB2C-48F0-928B-99CE014A6E5E}" type="pres">
      <dgm:prSet presAssocID="{D60C7A3B-7BB0-4E92-A8FF-AF30D39FC5A3}" presName="quadrant4" presStyleLbl="node1" presStyleIdx="3" presStyleCnt="4">
        <dgm:presLayoutVars>
          <dgm:chMax val="1"/>
          <dgm:bulletEnabled val="1"/>
        </dgm:presLayoutVars>
      </dgm:prSet>
      <dgm:spPr/>
      <dgm:t>
        <a:bodyPr/>
        <a:lstStyle/>
        <a:p>
          <a:endParaRPr lang="en-US"/>
        </a:p>
      </dgm:t>
    </dgm:pt>
    <dgm:pt modelId="{4BC2817C-EF4E-49BA-BCB5-C2C925A34EB0}" type="pres">
      <dgm:prSet presAssocID="{D60C7A3B-7BB0-4E92-A8FF-AF30D39FC5A3}" presName="quadrantPlaceholder" presStyleCnt="0"/>
      <dgm:spPr/>
    </dgm:pt>
    <dgm:pt modelId="{3AEE051D-7156-41F8-9A07-013B1FA11ECF}" type="pres">
      <dgm:prSet presAssocID="{D60C7A3B-7BB0-4E92-A8FF-AF30D39FC5A3}" presName="center1" presStyleLbl="fgShp" presStyleIdx="0" presStyleCnt="2"/>
      <dgm:spPr/>
    </dgm:pt>
    <dgm:pt modelId="{8ACF778E-5411-48F5-9906-75625E555B63}" type="pres">
      <dgm:prSet presAssocID="{D60C7A3B-7BB0-4E92-A8FF-AF30D39FC5A3}" presName="center2" presStyleLbl="fgShp" presStyleIdx="1" presStyleCnt="2"/>
      <dgm:spPr/>
    </dgm:pt>
  </dgm:ptLst>
  <dgm:cxnLst>
    <dgm:cxn modelId="{6B6CBB44-AA65-4066-AEB1-C797E4D82E4D}" type="presOf" srcId="{35D36239-6085-42F3-9E07-597A6BC9CB05}" destId="{176B844D-D673-4E34-8739-C1600DB0F7D3}" srcOrd="0" destOrd="0" presId="urn:microsoft.com/office/officeart/2005/8/layout/cycle4"/>
    <dgm:cxn modelId="{2D316EAE-3081-4ADB-B0A7-0A7E0B4872AF}" type="presOf" srcId="{EBF9B86C-273E-4CAD-9F0D-1400F3AF7404}" destId="{22336921-50A5-4715-A777-F3F7277032AD}" srcOrd="0" destOrd="0" presId="urn:microsoft.com/office/officeart/2005/8/layout/cycle4"/>
    <dgm:cxn modelId="{C25093AF-5412-43AD-B95F-CD5A48ED959E}" srcId="{D60C7A3B-7BB0-4E92-A8FF-AF30D39FC5A3}" destId="{EBF9B86C-273E-4CAD-9F0D-1400F3AF7404}" srcOrd="2" destOrd="0" parTransId="{1113AAC4-1AEE-426D-AD3C-D757347E89B1}" sibTransId="{E4ABD001-9115-458C-8B52-00F120FE7D84}"/>
    <dgm:cxn modelId="{61B6E855-B62E-4AD1-89BE-5F5758750372}" srcId="{D60C7A3B-7BB0-4E92-A8FF-AF30D39FC5A3}" destId="{35D36239-6085-42F3-9E07-597A6BC9CB05}" srcOrd="1" destOrd="0" parTransId="{B16EC5B9-EB4E-4920-8F92-DF9F32DD852C}" sibTransId="{56459C63-6CAB-4A3E-8613-7B1B419FE2CC}"/>
    <dgm:cxn modelId="{22C88DB5-D396-4C10-8242-97487BA75263}" type="presOf" srcId="{76A728C3-B7CE-4E9B-A780-7071CEB6B090}" destId="{C153A3E0-B3B3-45B4-B747-DB1DD79660B7}" srcOrd="0" destOrd="0" presId="urn:microsoft.com/office/officeart/2005/8/layout/cycle4"/>
    <dgm:cxn modelId="{62D2C07D-7D33-4146-8518-065E3713EF50}" type="presOf" srcId="{D60C7A3B-7BB0-4E92-A8FF-AF30D39FC5A3}" destId="{235A091E-4030-4F32-804F-F51C18281EA1}" srcOrd="0" destOrd="0" presId="urn:microsoft.com/office/officeart/2005/8/layout/cycle4"/>
    <dgm:cxn modelId="{B9384E0D-4003-4034-BAAF-1D94C7BB984D}" srcId="{D60C7A3B-7BB0-4E92-A8FF-AF30D39FC5A3}" destId="{C8A219D0-7A69-4C8D-BE9E-2ACB782E8982}" srcOrd="3" destOrd="0" parTransId="{6EBF021A-6387-4798-AEAA-98B7EA708DE0}" sibTransId="{2AF54B0D-183E-468F-B1EF-3D261510CA03}"/>
    <dgm:cxn modelId="{E6CC7276-E598-466F-8EF9-EDC1B49D8C1E}" srcId="{D60C7A3B-7BB0-4E92-A8FF-AF30D39FC5A3}" destId="{76A728C3-B7CE-4E9B-A780-7071CEB6B090}" srcOrd="0" destOrd="0" parTransId="{36896D3A-7A09-44E9-982E-CD5D981AEF04}" sibTransId="{DE2147DC-28EF-4AAD-B83E-573B6C45EDB3}"/>
    <dgm:cxn modelId="{FF6E85EC-D8BF-4BAF-8453-F8B082BB93E2}" type="presOf" srcId="{C8A219D0-7A69-4C8D-BE9E-2ACB782E8982}" destId="{D83BA55D-AB2C-48F0-928B-99CE014A6E5E}" srcOrd="0" destOrd="0" presId="urn:microsoft.com/office/officeart/2005/8/layout/cycle4"/>
    <dgm:cxn modelId="{1F75B795-02B5-48E6-A645-BEE232494176}" type="presParOf" srcId="{235A091E-4030-4F32-804F-F51C18281EA1}" destId="{29ECE544-8300-464E-B5D2-A95DEED29796}" srcOrd="0" destOrd="0" presId="urn:microsoft.com/office/officeart/2005/8/layout/cycle4"/>
    <dgm:cxn modelId="{66F65BE8-7EC6-4BFE-BE8B-1A99028A833A}" type="presParOf" srcId="{29ECE544-8300-464E-B5D2-A95DEED29796}" destId="{4030ED60-2E75-4B47-B4A5-1900615B1233}" srcOrd="0" destOrd="0" presId="urn:microsoft.com/office/officeart/2005/8/layout/cycle4"/>
    <dgm:cxn modelId="{5C24469E-89DB-4DB5-98C2-B30C09048D9C}" type="presParOf" srcId="{235A091E-4030-4F32-804F-F51C18281EA1}" destId="{7D7B5724-5709-494B-A3A9-D2F3724CE52C}" srcOrd="1" destOrd="0" presId="urn:microsoft.com/office/officeart/2005/8/layout/cycle4"/>
    <dgm:cxn modelId="{90871A38-7794-4DED-91ED-31CD970997E8}" type="presParOf" srcId="{7D7B5724-5709-494B-A3A9-D2F3724CE52C}" destId="{C153A3E0-B3B3-45B4-B747-DB1DD79660B7}" srcOrd="0" destOrd="0" presId="urn:microsoft.com/office/officeart/2005/8/layout/cycle4"/>
    <dgm:cxn modelId="{38B52872-4A96-4874-B4EE-AFED6D066E93}" type="presParOf" srcId="{7D7B5724-5709-494B-A3A9-D2F3724CE52C}" destId="{176B844D-D673-4E34-8739-C1600DB0F7D3}" srcOrd="1" destOrd="0" presId="urn:microsoft.com/office/officeart/2005/8/layout/cycle4"/>
    <dgm:cxn modelId="{91EABC10-9395-438A-B739-443133F231FA}" type="presParOf" srcId="{7D7B5724-5709-494B-A3A9-D2F3724CE52C}" destId="{22336921-50A5-4715-A777-F3F7277032AD}" srcOrd="2" destOrd="0" presId="urn:microsoft.com/office/officeart/2005/8/layout/cycle4"/>
    <dgm:cxn modelId="{319B3319-0E68-4120-9921-B2DCB47D3452}" type="presParOf" srcId="{7D7B5724-5709-494B-A3A9-D2F3724CE52C}" destId="{D83BA55D-AB2C-48F0-928B-99CE014A6E5E}" srcOrd="3" destOrd="0" presId="urn:microsoft.com/office/officeart/2005/8/layout/cycle4"/>
    <dgm:cxn modelId="{8A54D7F7-B408-46F5-8827-32A37D11E6B1}" type="presParOf" srcId="{7D7B5724-5709-494B-A3A9-D2F3724CE52C}" destId="{4BC2817C-EF4E-49BA-BCB5-C2C925A34EB0}" srcOrd="4" destOrd="0" presId="urn:microsoft.com/office/officeart/2005/8/layout/cycle4"/>
    <dgm:cxn modelId="{2DA8FE0E-9251-4849-B3F4-A1E788F05653}" type="presParOf" srcId="{235A091E-4030-4F32-804F-F51C18281EA1}" destId="{3AEE051D-7156-41F8-9A07-013B1FA11ECF}" srcOrd="2" destOrd="0" presId="urn:microsoft.com/office/officeart/2005/8/layout/cycle4"/>
    <dgm:cxn modelId="{503986A4-2653-42ED-B40C-3B8741D2576E}" type="presParOf" srcId="{235A091E-4030-4F32-804F-F51C18281EA1}" destId="{8ACF778E-5411-48F5-9906-75625E555B6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1C2821-9A74-4B74-9053-A6BD82EEAB16}"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en-US"/>
        </a:p>
      </dgm:t>
    </dgm:pt>
    <dgm:pt modelId="{0287E432-5D31-4E73-BB1C-2AFC062145AA}">
      <dgm:prSet phldrT="[Text]"/>
      <dgm:spPr/>
      <dgm:t>
        <a:bodyPr/>
        <a:lstStyle/>
        <a:p>
          <a:r>
            <a:rPr lang="en-US" dirty="0" smtClean="0"/>
            <a:t>Lean Culture</a:t>
          </a:r>
          <a:endParaRPr lang="en-US" dirty="0"/>
        </a:p>
      </dgm:t>
    </dgm:pt>
    <dgm:pt modelId="{857F2810-EB32-4303-8ACD-FB2CD9AC3EB9}" type="parTrans" cxnId="{4C85336A-4481-4B22-ADAB-70B650E8DC6E}">
      <dgm:prSet/>
      <dgm:spPr/>
      <dgm:t>
        <a:bodyPr/>
        <a:lstStyle/>
        <a:p>
          <a:endParaRPr lang="en-US"/>
        </a:p>
      </dgm:t>
    </dgm:pt>
    <dgm:pt modelId="{774BBF05-14BF-4EC0-A502-0949757692A7}" type="sibTrans" cxnId="{4C85336A-4481-4B22-ADAB-70B650E8DC6E}">
      <dgm:prSet/>
      <dgm:spPr/>
      <dgm:t>
        <a:bodyPr/>
        <a:lstStyle/>
        <a:p>
          <a:endParaRPr lang="en-US"/>
        </a:p>
      </dgm:t>
    </dgm:pt>
    <dgm:pt modelId="{92779FCE-85B0-43BA-A668-9991EF2927FC}">
      <dgm:prSet phldrT="[Text]"/>
      <dgm:spPr/>
      <dgm:t>
        <a:bodyPr/>
        <a:lstStyle/>
        <a:p>
          <a:r>
            <a:rPr lang="en-US" dirty="0" smtClean="0"/>
            <a:t>Be Anxious</a:t>
          </a:r>
          <a:endParaRPr lang="en-US" dirty="0"/>
        </a:p>
      </dgm:t>
    </dgm:pt>
    <dgm:pt modelId="{8D73E7E2-1E7A-43AA-A25E-5A594D384B8A}" type="parTrans" cxnId="{9E6C8026-58EA-4E11-BCE4-C476066B09EF}">
      <dgm:prSet/>
      <dgm:spPr/>
      <dgm:t>
        <a:bodyPr/>
        <a:lstStyle/>
        <a:p>
          <a:endParaRPr lang="en-US"/>
        </a:p>
      </dgm:t>
    </dgm:pt>
    <dgm:pt modelId="{BE6C1CA2-D38F-4D0E-9A0C-F82FCAACA33A}" type="sibTrans" cxnId="{9E6C8026-58EA-4E11-BCE4-C476066B09EF}">
      <dgm:prSet/>
      <dgm:spPr/>
      <dgm:t>
        <a:bodyPr/>
        <a:lstStyle/>
        <a:p>
          <a:endParaRPr lang="en-US"/>
        </a:p>
      </dgm:t>
    </dgm:pt>
    <dgm:pt modelId="{E041DC4E-1A7D-43DC-AFDE-895ACFB8DFF5}">
      <dgm:prSet phldrT="[Text]"/>
      <dgm:spPr/>
      <dgm:t>
        <a:bodyPr/>
        <a:lstStyle/>
        <a:p>
          <a:r>
            <a:rPr lang="en-US" dirty="0" smtClean="0"/>
            <a:t>Intellectual Humility</a:t>
          </a:r>
          <a:endParaRPr lang="en-US" dirty="0"/>
        </a:p>
      </dgm:t>
    </dgm:pt>
    <dgm:pt modelId="{1A438A67-63C1-4F5E-B8F7-5DA3AA704E0D}" type="parTrans" cxnId="{67C5FA31-B34A-44B1-A857-8023F6DA9229}">
      <dgm:prSet/>
      <dgm:spPr/>
      <dgm:t>
        <a:bodyPr/>
        <a:lstStyle/>
        <a:p>
          <a:endParaRPr lang="en-US"/>
        </a:p>
      </dgm:t>
    </dgm:pt>
    <dgm:pt modelId="{927C0951-8232-40C0-AAC0-C10D26A6F193}" type="sibTrans" cxnId="{67C5FA31-B34A-44B1-A857-8023F6DA9229}">
      <dgm:prSet/>
      <dgm:spPr/>
      <dgm:t>
        <a:bodyPr/>
        <a:lstStyle/>
        <a:p>
          <a:endParaRPr lang="en-US"/>
        </a:p>
      </dgm:t>
    </dgm:pt>
    <dgm:pt modelId="{CAAEE84A-48C9-4D06-8413-82A071EBC509}">
      <dgm:prSet phldrT="[Text]"/>
      <dgm:spPr/>
      <dgm:t>
        <a:bodyPr/>
        <a:lstStyle/>
        <a:p>
          <a:r>
            <a:rPr lang="en-US" dirty="0" smtClean="0"/>
            <a:t>The 5 Why’s</a:t>
          </a:r>
          <a:endParaRPr lang="en-US" dirty="0"/>
        </a:p>
      </dgm:t>
    </dgm:pt>
    <dgm:pt modelId="{9950B034-2B14-4880-9D34-2A7EEDAB5D38}" type="parTrans" cxnId="{6C44DB8C-6C76-4FA2-8040-8C1DAE33CA61}">
      <dgm:prSet/>
      <dgm:spPr/>
      <dgm:t>
        <a:bodyPr/>
        <a:lstStyle/>
        <a:p>
          <a:endParaRPr lang="en-US"/>
        </a:p>
      </dgm:t>
    </dgm:pt>
    <dgm:pt modelId="{0CD79B71-F342-41B3-B94D-A9E9C189BBB9}" type="sibTrans" cxnId="{6C44DB8C-6C76-4FA2-8040-8C1DAE33CA61}">
      <dgm:prSet/>
      <dgm:spPr/>
      <dgm:t>
        <a:bodyPr/>
        <a:lstStyle/>
        <a:p>
          <a:endParaRPr lang="en-US"/>
        </a:p>
      </dgm:t>
    </dgm:pt>
    <dgm:pt modelId="{1697E74C-543D-4F79-B2C1-743C207CB3D5}">
      <dgm:prSet phldrT="[Text]"/>
      <dgm:spPr/>
      <dgm:t>
        <a:bodyPr/>
        <a:lstStyle/>
        <a:p>
          <a:r>
            <a:rPr lang="en-US" dirty="0" smtClean="0"/>
            <a:t>Take Responsibility</a:t>
          </a:r>
          <a:endParaRPr lang="en-US" dirty="0"/>
        </a:p>
      </dgm:t>
    </dgm:pt>
    <dgm:pt modelId="{583FE5B7-C391-42BD-B5D1-94A88A051149}" type="parTrans" cxnId="{39863D61-068A-4EDA-886C-3F593712A779}">
      <dgm:prSet/>
      <dgm:spPr/>
      <dgm:t>
        <a:bodyPr/>
        <a:lstStyle/>
        <a:p>
          <a:endParaRPr lang="en-US"/>
        </a:p>
      </dgm:t>
    </dgm:pt>
    <dgm:pt modelId="{E5917A8B-7B4F-4718-96E2-974BF4D093DA}" type="sibTrans" cxnId="{39863D61-068A-4EDA-886C-3F593712A779}">
      <dgm:prSet/>
      <dgm:spPr/>
      <dgm:t>
        <a:bodyPr/>
        <a:lstStyle/>
        <a:p>
          <a:endParaRPr lang="en-US"/>
        </a:p>
      </dgm:t>
    </dgm:pt>
    <dgm:pt modelId="{FD1A5A70-1A61-46B8-8DAD-7A08C33D31BF}">
      <dgm:prSet phldrT="[Text]"/>
      <dgm:spPr/>
      <dgm:t>
        <a:bodyPr/>
        <a:lstStyle/>
        <a:p>
          <a:r>
            <a:rPr lang="en-US" dirty="0" smtClean="0"/>
            <a:t>Evolution Requires</a:t>
          </a:r>
          <a:endParaRPr lang="en-US" dirty="0"/>
        </a:p>
      </dgm:t>
    </dgm:pt>
    <dgm:pt modelId="{891D06F9-D81C-4360-99B1-1E23DA35EE62}" type="parTrans" cxnId="{F5D5F8CC-499E-4A95-9C1E-E1575678DDE6}">
      <dgm:prSet/>
      <dgm:spPr/>
      <dgm:t>
        <a:bodyPr/>
        <a:lstStyle/>
        <a:p>
          <a:endParaRPr lang="en-US"/>
        </a:p>
      </dgm:t>
    </dgm:pt>
    <dgm:pt modelId="{8B1630B1-31C0-40FD-800A-01F5D14A175A}" type="sibTrans" cxnId="{F5D5F8CC-499E-4A95-9C1E-E1575678DDE6}">
      <dgm:prSet/>
      <dgm:spPr/>
      <dgm:t>
        <a:bodyPr/>
        <a:lstStyle/>
        <a:p>
          <a:endParaRPr lang="en-US"/>
        </a:p>
      </dgm:t>
    </dgm:pt>
    <dgm:pt modelId="{57E13B91-464C-4D79-A81F-0919D66481DD}">
      <dgm:prSet phldrT="[Text]"/>
      <dgm:spPr/>
      <dgm:t>
        <a:bodyPr/>
        <a:lstStyle/>
        <a:p>
          <a:r>
            <a:rPr lang="en-US" dirty="0" smtClean="0"/>
            <a:t>Evolution</a:t>
          </a:r>
          <a:endParaRPr lang="en-US" dirty="0"/>
        </a:p>
      </dgm:t>
    </dgm:pt>
    <dgm:pt modelId="{D59C97FD-F722-4207-BF98-BE0255CEF42F}" type="parTrans" cxnId="{D8A1A414-5CF7-4926-B9C5-AA91D1C4DB16}">
      <dgm:prSet/>
      <dgm:spPr/>
      <dgm:t>
        <a:bodyPr/>
        <a:lstStyle/>
        <a:p>
          <a:endParaRPr lang="en-US"/>
        </a:p>
      </dgm:t>
    </dgm:pt>
    <dgm:pt modelId="{029DDE4C-995C-4F93-BF33-E796B5F0DAD1}" type="sibTrans" cxnId="{D8A1A414-5CF7-4926-B9C5-AA91D1C4DB16}">
      <dgm:prSet/>
      <dgm:spPr/>
      <dgm:t>
        <a:bodyPr/>
        <a:lstStyle/>
        <a:p>
          <a:endParaRPr lang="en-US"/>
        </a:p>
      </dgm:t>
    </dgm:pt>
    <dgm:pt modelId="{474617B5-90EF-45FA-8B0C-4F88EB57B49D}" type="pres">
      <dgm:prSet presAssocID="{8E1C2821-9A74-4B74-9053-A6BD82EEAB16}" presName="Name0" presStyleCnt="0">
        <dgm:presLayoutVars>
          <dgm:chMax val="1"/>
          <dgm:dir/>
          <dgm:animLvl val="ctr"/>
          <dgm:resizeHandles val="exact"/>
        </dgm:presLayoutVars>
      </dgm:prSet>
      <dgm:spPr/>
      <dgm:t>
        <a:bodyPr/>
        <a:lstStyle/>
        <a:p>
          <a:endParaRPr lang="en-US"/>
        </a:p>
      </dgm:t>
    </dgm:pt>
    <dgm:pt modelId="{CEE1B919-B289-4708-93D9-B13B6277425C}" type="pres">
      <dgm:prSet presAssocID="{0287E432-5D31-4E73-BB1C-2AFC062145AA}" presName="centerShape" presStyleLbl="node0" presStyleIdx="0" presStyleCnt="1"/>
      <dgm:spPr/>
      <dgm:t>
        <a:bodyPr/>
        <a:lstStyle/>
        <a:p>
          <a:endParaRPr lang="en-US"/>
        </a:p>
      </dgm:t>
    </dgm:pt>
    <dgm:pt modelId="{33A83F47-3E2B-4072-9D0A-2ACEC7C189B3}" type="pres">
      <dgm:prSet presAssocID="{92779FCE-85B0-43BA-A668-9991EF2927FC}" presName="node" presStyleLbl="node1" presStyleIdx="0" presStyleCnt="6">
        <dgm:presLayoutVars>
          <dgm:bulletEnabled val="1"/>
        </dgm:presLayoutVars>
      </dgm:prSet>
      <dgm:spPr/>
      <dgm:t>
        <a:bodyPr/>
        <a:lstStyle/>
        <a:p>
          <a:endParaRPr lang="en-US"/>
        </a:p>
      </dgm:t>
    </dgm:pt>
    <dgm:pt modelId="{54D482F1-F34E-436E-A01B-946147547B4D}" type="pres">
      <dgm:prSet presAssocID="{92779FCE-85B0-43BA-A668-9991EF2927FC}" presName="dummy" presStyleCnt="0"/>
      <dgm:spPr/>
    </dgm:pt>
    <dgm:pt modelId="{E199D9A5-F202-469D-9FD2-E078F45544A0}" type="pres">
      <dgm:prSet presAssocID="{BE6C1CA2-D38F-4D0E-9A0C-F82FCAACA33A}" presName="sibTrans" presStyleLbl="sibTrans2D1" presStyleIdx="0" presStyleCnt="6"/>
      <dgm:spPr/>
      <dgm:t>
        <a:bodyPr/>
        <a:lstStyle/>
        <a:p>
          <a:endParaRPr lang="en-US"/>
        </a:p>
      </dgm:t>
    </dgm:pt>
    <dgm:pt modelId="{23311E0A-5DFD-411C-830B-BA84BA2D58CE}" type="pres">
      <dgm:prSet presAssocID="{E041DC4E-1A7D-43DC-AFDE-895ACFB8DFF5}" presName="node" presStyleLbl="node1" presStyleIdx="1" presStyleCnt="6">
        <dgm:presLayoutVars>
          <dgm:bulletEnabled val="1"/>
        </dgm:presLayoutVars>
      </dgm:prSet>
      <dgm:spPr/>
      <dgm:t>
        <a:bodyPr/>
        <a:lstStyle/>
        <a:p>
          <a:endParaRPr lang="en-US"/>
        </a:p>
      </dgm:t>
    </dgm:pt>
    <dgm:pt modelId="{3DA3DDC6-AC2A-408B-9704-5620567B008A}" type="pres">
      <dgm:prSet presAssocID="{E041DC4E-1A7D-43DC-AFDE-895ACFB8DFF5}" presName="dummy" presStyleCnt="0"/>
      <dgm:spPr/>
    </dgm:pt>
    <dgm:pt modelId="{DE62595E-D83D-4C7F-94E1-418B36088B13}" type="pres">
      <dgm:prSet presAssocID="{927C0951-8232-40C0-AAC0-C10D26A6F193}" presName="sibTrans" presStyleLbl="sibTrans2D1" presStyleIdx="1" presStyleCnt="6"/>
      <dgm:spPr/>
      <dgm:t>
        <a:bodyPr/>
        <a:lstStyle/>
        <a:p>
          <a:endParaRPr lang="en-US"/>
        </a:p>
      </dgm:t>
    </dgm:pt>
    <dgm:pt modelId="{78C67A1B-48A3-49F8-902A-2BFFAD2D7ACD}" type="pres">
      <dgm:prSet presAssocID="{FD1A5A70-1A61-46B8-8DAD-7A08C33D31BF}" presName="node" presStyleLbl="node1" presStyleIdx="2" presStyleCnt="6">
        <dgm:presLayoutVars>
          <dgm:bulletEnabled val="1"/>
        </dgm:presLayoutVars>
      </dgm:prSet>
      <dgm:spPr/>
      <dgm:t>
        <a:bodyPr/>
        <a:lstStyle/>
        <a:p>
          <a:endParaRPr lang="en-US"/>
        </a:p>
      </dgm:t>
    </dgm:pt>
    <dgm:pt modelId="{DF108393-01F6-4BD3-B781-83167F5CA173}" type="pres">
      <dgm:prSet presAssocID="{FD1A5A70-1A61-46B8-8DAD-7A08C33D31BF}" presName="dummy" presStyleCnt="0"/>
      <dgm:spPr/>
    </dgm:pt>
    <dgm:pt modelId="{D006E13F-3EC8-415C-A1E6-E2AE286780D2}" type="pres">
      <dgm:prSet presAssocID="{8B1630B1-31C0-40FD-800A-01F5D14A175A}" presName="sibTrans" presStyleLbl="sibTrans2D1" presStyleIdx="2" presStyleCnt="6"/>
      <dgm:spPr/>
      <dgm:t>
        <a:bodyPr/>
        <a:lstStyle/>
        <a:p>
          <a:endParaRPr lang="en-US"/>
        </a:p>
      </dgm:t>
    </dgm:pt>
    <dgm:pt modelId="{27755276-7E87-42AA-A2DD-4EF90AE892C2}" type="pres">
      <dgm:prSet presAssocID="{CAAEE84A-48C9-4D06-8413-82A071EBC509}" presName="node" presStyleLbl="node1" presStyleIdx="3" presStyleCnt="6">
        <dgm:presLayoutVars>
          <dgm:bulletEnabled val="1"/>
        </dgm:presLayoutVars>
      </dgm:prSet>
      <dgm:spPr/>
      <dgm:t>
        <a:bodyPr/>
        <a:lstStyle/>
        <a:p>
          <a:endParaRPr lang="en-US"/>
        </a:p>
      </dgm:t>
    </dgm:pt>
    <dgm:pt modelId="{5ACB63A9-5889-46C8-B140-B24E58BB596D}" type="pres">
      <dgm:prSet presAssocID="{CAAEE84A-48C9-4D06-8413-82A071EBC509}" presName="dummy" presStyleCnt="0"/>
      <dgm:spPr/>
    </dgm:pt>
    <dgm:pt modelId="{84CE02C4-51BB-428C-9028-277210BB04B3}" type="pres">
      <dgm:prSet presAssocID="{0CD79B71-F342-41B3-B94D-A9E9C189BBB9}" presName="sibTrans" presStyleLbl="sibTrans2D1" presStyleIdx="3" presStyleCnt="6"/>
      <dgm:spPr/>
      <dgm:t>
        <a:bodyPr/>
        <a:lstStyle/>
        <a:p>
          <a:endParaRPr lang="en-US"/>
        </a:p>
      </dgm:t>
    </dgm:pt>
    <dgm:pt modelId="{F4359E6E-0FBB-4A7B-A03C-1EB161FA0305}" type="pres">
      <dgm:prSet presAssocID="{1697E74C-543D-4F79-B2C1-743C207CB3D5}" presName="node" presStyleLbl="node1" presStyleIdx="4" presStyleCnt="6">
        <dgm:presLayoutVars>
          <dgm:bulletEnabled val="1"/>
        </dgm:presLayoutVars>
      </dgm:prSet>
      <dgm:spPr/>
      <dgm:t>
        <a:bodyPr/>
        <a:lstStyle/>
        <a:p>
          <a:endParaRPr lang="en-US"/>
        </a:p>
      </dgm:t>
    </dgm:pt>
    <dgm:pt modelId="{D2DF1147-0152-4B6E-A0B3-046A055E6BFB}" type="pres">
      <dgm:prSet presAssocID="{1697E74C-543D-4F79-B2C1-743C207CB3D5}" presName="dummy" presStyleCnt="0"/>
      <dgm:spPr/>
    </dgm:pt>
    <dgm:pt modelId="{627971B9-A684-44E6-880A-65037EB68189}" type="pres">
      <dgm:prSet presAssocID="{E5917A8B-7B4F-4718-96E2-974BF4D093DA}" presName="sibTrans" presStyleLbl="sibTrans2D1" presStyleIdx="4" presStyleCnt="6"/>
      <dgm:spPr/>
      <dgm:t>
        <a:bodyPr/>
        <a:lstStyle/>
        <a:p>
          <a:endParaRPr lang="en-US"/>
        </a:p>
      </dgm:t>
    </dgm:pt>
    <dgm:pt modelId="{9EFDE626-70FE-4C48-9337-C242E2D90558}" type="pres">
      <dgm:prSet presAssocID="{57E13B91-464C-4D79-A81F-0919D66481DD}" presName="node" presStyleLbl="node1" presStyleIdx="5" presStyleCnt="6">
        <dgm:presLayoutVars>
          <dgm:bulletEnabled val="1"/>
        </dgm:presLayoutVars>
      </dgm:prSet>
      <dgm:spPr/>
      <dgm:t>
        <a:bodyPr/>
        <a:lstStyle/>
        <a:p>
          <a:endParaRPr lang="en-US"/>
        </a:p>
      </dgm:t>
    </dgm:pt>
    <dgm:pt modelId="{91FF87E5-E43E-4611-A29B-F405AC9D7108}" type="pres">
      <dgm:prSet presAssocID="{57E13B91-464C-4D79-A81F-0919D66481DD}" presName="dummy" presStyleCnt="0"/>
      <dgm:spPr/>
    </dgm:pt>
    <dgm:pt modelId="{B9C1528E-6ACC-44E4-8E18-0EA10A294AA0}" type="pres">
      <dgm:prSet presAssocID="{029DDE4C-995C-4F93-BF33-E796B5F0DAD1}" presName="sibTrans" presStyleLbl="sibTrans2D1" presStyleIdx="5" presStyleCnt="6"/>
      <dgm:spPr/>
      <dgm:t>
        <a:bodyPr/>
        <a:lstStyle/>
        <a:p>
          <a:endParaRPr lang="en-US"/>
        </a:p>
      </dgm:t>
    </dgm:pt>
  </dgm:ptLst>
  <dgm:cxnLst>
    <dgm:cxn modelId="{075CE874-2A66-42D6-9C46-D46BD9D4D0E7}" type="presOf" srcId="{92779FCE-85B0-43BA-A668-9991EF2927FC}" destId="{33A83F47-3E2B-4072-9D0A-2ACEC7C189B3}" srcOrd="0" destOrd="0" presId="urn:microsoft.com/office/officeart/2005/8/layout/radial6"/>
    <dgm:cxn modelId="{9BA2B971-99C0-4682-8AEC-459C51A3F9A5}" type="presOf" srcId="{0287E432-5D31-4E73-BB1C-2AFC062145AA}" destId="{CEE1B919-B289-4708-93D9-B13B6277425C}" srcOrd="0" destOrd="0" presId="urn:microsoft.com/office/officeart/2005/8/layout/radial6"/>
    <dgm:cxn modelId="{A619FAC0-5A63-4537-B44D-4519BCC4F365}" type="presOf" srcId="{CAAEE84A-48C9-4D06-8413-82A071EBC509}" destId="{27755276-7E87-42AA-A2DD-4EF90AE892C2}" srcOrd="0" destOrd="0" presId="urn:microsoft.com/office/officeart/2005/8/layout/radial6"/>
    <dgm:cxn modelId="{39863D61-068A-4EDA-886C-3F593712A779}" srcId="{0287E432-5D31-4E73-BB1C-2AFC062145AA}" destId="{1697E74C-543D-4F79-B2C1-743C207CB3D5}" srcOrd="4" destOrd="0" parTransId="{583FE5B7-C391-42BD-B5D1-94A88A051149}" sibTransId="{E5917A8B-7B4F-4718-96E2-974BF4D093DA}"/>
    <dgm:cxn modelId="{6C44DB8C-6C76-4FA2-8040-8C1DAE33CA61}" srcId="{0287E432-5D31-4E73-BB1C-2AFC062145AA}" destId="{CAAEE84A-48C9-4D06-8413-82A071EBC509}" srcOrd="3" destOrd="0" parTransId="{9950B034-2B14-4880-9D34-2A7EEDAB5D38}" sibTransId="{0CD79B71-F342-41B3-B94D-A9E9C189BBB9}"/>
    <dgm:cxn modelId="{4484798F-8C79-4657-8243-EB448BFF772E}" type="presOf" srcId="{E5917A8B-7B4F-4718-96E2-974BF4D093DA}" destId="{627971B9-A684-44E6-880A-65037EB68189}" srcOrd="0" destOrd="0" presId="urn:microsoft.com/office/officeart/2005/8/layout/radial6"/>
    <dgm:cxn modelId="{4C85336A-4481-4B22-ADAB-70B650E8DC6E}" srcId="{8E1C2821-9A74-4B74-9053-A6BD82EEAB16}" destId="{0287E432-5D31-4E73-BB1C-2AFC062145AA}" srcOrd="0" destOrd="0" parTransId="{857F2810-EB32-4303-8ACD-FB2CD9AC3EB9}" sibTransId="{774BBF05-14BF-4EC0-A502-0949757692A7}"/>
    <dgm:cxn modelId="{F5D5F8CC-499E-4A95-9C1E-E1575678DDE6}" srcId="{0287E432-5D31-4E73-BB1C-2AFC062145AA}" destId="{FD1A5A70-1A61-46B8-8DAD-7A08C33D31BF}" srcOrd="2" destOrd="0" parTransId="{891D06F9-D81C-4360-99B1-1E23DA35EE62}" sibTransId="{8B1630B1-31C0-40FD-800A-01F5D14A175A}"/>
    <dgm:cxn modelId="{7DFD8263-13DB-426B-A107-1703705F68F6}" type="presOf" srcId="{029DDE4C-995C-4F93-BF33-E796B5F0DAD1}" destId="{B9C1528E-6ACC-44E4-8E18-0EA10A294AA0}" srcOrd="0" destOrd="0" presId="urn:microsoft.com/office/officeart/2005/8/layout/radial6"/>
    <dgm:cxn modelId="{FB7A6BD3-CC30-4CB5-8FA5-30D9875B3E34}" type="presOf" srcId="{E041DC4E-1A7D-43DC-AFDE-895ACFB8DFF5}" destId="{23311E0A-5DFD-411C-830B-BA84BA2D58CE}" srcOrd="0" destOrd="0" presId="urn:microsoft.com/office/officeart/2005/8/layout/radial6"/>
    <dgm:cxn modelId="{9E6C8026-58EA-4E11-BCE4-C476066B09EF}" srcId="{0287E432-5D31-4E73-BB1C-2AFC062145AA}" destId="{92779FCE-85B0-43BA-A668-9991EF2927FC}" srcOrd="0" destOrd="0" parTransId="{8D73E7E2-1E7A-43AA-A25E-5A594D384B8A}" sibTransId="{BE6C1CA2-D38F-4D0E-9A0C-F82FCAACA33A}"/>
    <dgm:cxn modelId="{7F7B78E7-5F13-45AD-923B-42523A07F871}" type="presOf" srcId="{8E1C2821-9A74-4B74-9053-A6BD82EEAB16}" destId="{474617B5-90EF-45FA-8B0C-4F88EB57B49D}" srcOrd="0" destOrd="0" presId="urn:microsoft.com/office/officeart/2005/8/layout/radial6"/>
    <dgm:cxn modelId="{D8A1A414-5CF7-4926-B9C5-AA91D1C4DB16}" srcId="{0287E432-5D31-4E73-BB1C-2AFC062145AA}" destId="{57E13B91-464C-4D79-A81F-0919D66481DD}" srcOrd="5" destOrd="0" parTransId="{D59C97FD-F722-4207-BF98-BE0255CEF42F}" sibTransId="{029DDE4C-995C-4F93-BF33-E796B5F0DAD1}"/>
    <dgm:cxn modelId="{EDE23E1A-DB05-42D7-A2FE-D3185CC34626}" type="presOf" srcId="{927C0951-8232-40C0-AAC0-C10D26A6F193}" destId="{DE62595E-D83D-4C7F-94E1-418B36088B13}" srcOrd="0" destOrd="0" presId="urn:microsoft.com/office/officeart/2005/8/layout/radial6"/>
    <dgm:cxn modelId="{67C5FA31-B34A-44B1-A857-8023F6DA9229}" srcId="{0287E432-5D31-4E73-BB1C-2AFC062145AA}" destId="{E041DC4E-1A7D-43DC-AFDE-895ACFB8DFF5}" srcOrd="1" destOrd="0" parTransId="{1A438A67-63C1-4F5E-B8F7-5DA3AA704E0D}" sibTransId="{927C0951-8232-40C0-AAC0-C10D26A6F193}"/>
    <dgm:cxn modelId="{0F3CBC72-99F5-4707-9D49-F9D690EB3075}" type="presOf" srcId="{0CD79B71-F342-41B3-B94D-A9E9C189BBB9}" destId="{84CE02C4-51BB-428C-9028-277210BB04B3}" srcOrd="0" destOrd="0" presId="urn:microsoft.com/office/officeart/2005/8/layout/radial6"/>
    <dgm:cxn modelId="{CA502E2D-EF21-457C-A8FB-D78E03F0A4ED}" type="presOf" srcId="{8B1630B1-31C0-40FD-800A-01F5D14A175A}" destId="{D006E13F-3EC8-415C-A1E6-E2AE286780D2}" srcOrd="0" destOrd="0" presId="urn:microsoft.com/office/officeart/2005/8/layout/radial6"/>
    <dgm:cxn modelId="{EFACDA99-E4B0-469C-B89D-AA4CC4EBD285}" type="presOf" srcId="{57E13B91-464C-4D79-A81F-0919D66481DD}" destId="{9EFDE626-70FE-4C48-9337-C242E2D90558}" srcOrd="0" destOrd="0" presId="urn:microsoft.com/office/officeart/2005/8/layout/radial6"/>
    <dgm:cxn modelId="{8A41C521-B891-4E5B-B727-FD6D0D21A601}" type="presOf" srcId="{BE6C1CA2-D38F-4D0E-9A0C-F82FCAACA33A}" destId="{E199D9A5-F202-469D-9FD2-E078F45544A0}" srcOrd="0" destOrd="0" presId="urn:microsoft.com/office/officeart/2005/8/layout/radial6"/>
    <dgm:cxn modelId="{548779F4-9906-4564-9836-BAAF22CCB8E6}" type="presOf" srcId="{FD1A5A70-1A61-46B8-8DAD-7A08C33D31BF}" destId="{78C67A1B-48A3-49F8-902A-2BFFAD2D7ACD}" srcOrd="0" destOrd="0" presId="urn:microsoft.com/office/officeart/2005/8/layout/radial6"/>
    <dgm:cxn modelId="{12585C12-1956-4A14-9903-A775B99CE190}" type="presOf" srcId="{1697E74C-543D-4F79-B2C1-743C207CB3D5}" destId="{F4359E6E-0FBB-4A7B-A03C-1EB161FA0305}" srcOrd="0" destOrd="0" presId="urn:microsoft.com/office/officeart/2005/8/layout/radial6"/>
    <dgm:cxn modelId="{450ADA03-1A48-4C99-B050-2E4268A0B442}" type="presParOf" srcId="{474617B5-90EF-45FA-8B0C-4F88EB57B49D}" destId="{CEE1B919-B289-4708-93D9-B13B6277425C}" srcOrd="0" destOrd="0" presId="urn:microsoft.com/office/officeart/2005/8/layout/radial6"/>
    <dgm:cxn modelId="{EE18955B-0D32-43B0-8559-CF14EB9B926B}" type="presParOf" srcId="{474617B5-90EF-45FA-8B0C-4F88EB57B49D}" destId="{33A83F47-3E2B-4072-9D0A-2ACEC7C189B3}" srcOrd="1" destOrd="0" presId="urn:microsoft.com/office/officeart/2005/8/layout/radial6"/>
    <dgm:cxn modelId="{20487762-C5E0-4C4D-8E26-0AF9A48064D9}" type="presParOf" srcId="{474617B5-90EF-45FA-8B0C-4F88EB57B49D}" destId="{54D482F1-F34E-436E-A01B-946147547B4D}" srcOrd="2" destOrd="0" presId="urn:microsoft.com/office/officeart/2005/8/layout/radial6"/>
    <dgm:cxn modelId="{0D427214-A40C-44B8-997C-63F75BE7BAF0}" type="presParOf" srcId="{474617B5-90EF-45FA-8B0C-4F88EB57B49D}" destId="{E199D9A5-F202-469D-9FD2-E078F45544A0}" srcOrd="3" destOrd="0" presId="urn:microsoft.com/office/officeart/2005/8/layout/radial6"/>
    <dgm:cxn modelId="{231241B0-90F9-4367-A01A-A6E46A18DDDB}" type="presParOf" srcId="{474617B5-90EF-45FA-8B0C-4F88EB57B49D}" destId="{23311E0A-5DFD-411C-830B-BA84BA2D58CE}" srcOrd="4" destOrd="0" presId="urn:microsoft.com/office/officeart/2005/8/layout/radial6"/>
    <dgm:cxn modelId="{4939C3AC-8145-4F2E-94CC-FC724802BFE1}" type="presParOf" srcId="{474617B5-90EF-45FA-8B0C-4F88EB57B49D}" destId="{3DA3DDC6-AC2A-408B-9704-5620567B008A}" srcOrd="5" destOrd="0" presId="urn:microsoft.com/office/officeart/2005/8/layout/radial6"/>
    <dgm:cxn modelId="{0725E97F-11BF-4002-B02E-8CF501AD3EE1}" type="presParOf" srcId="{474617B5-90EF-45FA-8B0C-4F88EB57B49D}" destId="{DE62595E-D83D-4C7F-94E1-418B36088B13}" srcOrd="6" destOrd="0" presId="urn:microsoft.com/office/officeart/2005/8/layout/radial6"/>
    <dgm:cxn modelId="{5CA13226-09CD-471A-8363-72731D9AFF71}" type="presParOf" srcId="{474617B5-90EF-45FA-8B0C-4F88EB57B49D}" destId="{78C67A1B-48A3-49F8-902A-2BFFAD2D7ACD}" srcOrd="7" destOrd="0" presId="urn:microsoft.com/office/officeart/2005/8/layout/radial6"/>
    <dgm:cxn modelId="{3E04CD5A-D895-4D5C-8F2E-C0A2259B3F35}" type="presParOf" srcId="{474617B5-90EF-45FA-8B0C-4F88EB57B49D}" destId="{DF108393-01F6-4BD3-B781-83167F5CA173}" srcOrd="8" destOrd="0" presId="urn:microsoft.com/office/officeart/2005/8/layout/radial6"/>
    <dgm:cxn modelId="{9C3415B5-F42D-4641-ABB7-B10843A6BD26}" type="presParOf" srcId="{474617B5-90EF-45FA-8B0C-4F88EB57B49D}" destId="{D006E13F-3EC8-415C-A1E6-E2AE286780D2}" srcOrd="9" destOrd="0" presId="urn:microsoft.com/office/officeart/2005/8/layout/radial6"/>
    <dgm:cxn modelId="{54F7DF98-06BC-4E77-BE41-2E86809BFACA}" type="presParOf" srcId="{474617B5-90EF-45FA-8B0C-4F88EB57B49D}" destId="{27755276-7E87-42AA-A2DD-4EF90AE892C2}" srcOrd="10" destOrd="0" presId="urn:microsoft.com/office/officeart/2005/8/layout/radial6"/>
    <dgm:cxn modelId="{5F7812F0-9340-4FE9-9ECB-96E56D9B3E1A}" type="presParOf" srcId="{474617B5-90EF-45FA-8B0C-4F88EB57B49D}" destId="{5ACB63A9-5889-46C8-B140-B24E58BB596D}" srcOrd="11" destOrd="0" presId="urn:microsoft.com/office/officeart/2005/8/layout/radial6"/>
    <dgm:cxn modelId="{CD2CD964-5AB3-497E-84BD-5F3AD9609E12}" type="presParOf" srcId="{474617B5-90EF-45FA-8B0C-4F88EB57B49D}" destId="{84CE02C4-51BB-428C-9028-277210BB04B3}" srcOrd="12" destOrd="0" presId="urn:microsoft.com/office/officeart/2005/8/layout/radial6"/>
    <dgm:cxn modelId="{D45ABCE3-A543-4019-AA29-43CAAD7513EA}" type="presParOf" srcId="{474617B5-90EF-45FA-8B0C-4F88EB57B49D}" destId="{F4359E6E-0FBB-4A7B-A03C-1EB161FA0305}" srcOrd="13" destOrd="0" presId="urn:microsoft.com/office/officeart/2005/8/layout/radial6"/>
    <dgm:cxn modelId="{E168B82E-E8E6-4CE5-8238-AFA94DFAD206}" type="presParOf" srcId="{474617B5-90EF-45FA-8B0C-4F88EB57B49D}" destId="{D2DF1147-0152-4B6E-A0B3-046A055E6BFB}" srcOrd="14" destOrd="0" presId="urn:microsoft.com/office/officeart/2005/8/layout/radial6"/>
    <dgm:cxn modelId="{EED21838-C50D-4FD6-AAED-ABF731B5B49B}" type="presParOf" srcId="{474617B5-90EF-45FA-8B0C-4F88EB57B49D}" destId="{627971B9-A684-44E6-880A-65037EB68189}" srcOrd="15" destOrd="0" presId="urn:microsoft.com/office/officeart/2005/8/layout/radial6"/>
    <dgm:cxn modelId="{287D6D34-D48B-4E1E-A8ED-825AC97B5159}" type="presParOf" srcId="{474617B5-90EF-45FA-8B0C-4F88EB57B49D}" destId="{9EFDE626-70FE-4C48-9337-C242E2D90558}" srcOrd="16" destOrd="0" presId="urn:microsoft.com/office/officeart/2005/8/layout/radial6"/>
    <dgm:cxn modelId="{5AB2E180-2155-466B-AAFC-27E215282FF2}" type="presParOf" srcId="{474617B5-90EF-45FA-8B0C-4F88EB57B49D}" destId="{91FF87E5-E43E-4611-A29B-F405AC9D7108}" srcOrd="17" destOrd="0" presId="urn:microsoft.com/office/officeart/2005/8/layout/radial6"/>
    <dgm:cxn modelId="{AF9279FB-9D1A-46C6-8BCE-4CB649661A64}" type="presParOf" srcId="{474617B5-90EF-45FA-8B0C-4F88EB57B49D}" destId="{B9C1528E-6ACC-44E4-8E18-0EA10A294AA0}"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0C7A3B-7BB0-4E92-A8FF-AF30D39FC5A3}" type="doc">
      <dgm:prSet loTypeId="urn:microsoft.com/office/officeart/2005/8/layout/cycle4" loCatId="relationship" qsTypeId="urn:microsoft.com/office/officeart/2005/8/quickstyle/simple1" qsCatId="simple" csTypeId="urn:microsoft.com/office/officeart/2005/8/colors/accent6_2" csCatId="accent6" phldr="1"/>
      <dgm:spPr/>
      <dgm:t>
        <a:bodyPr/>
        <a:lstStyle/>
        <a:p>
          <a:endParaRPr lang="en-US"/>
        </a:p>
      </dgm:t>
    </dgm:pt>
    <dgm:pt modelId="{76A728C3-B7CE-4E9B-A780-7071CEB6B090}">
      <dgm:prSet phldrT="[Text]" custT="1"/>
      <dgm:spPr>
        <a:solidFill>
          <a:schemeClr val="accent4">
            <a:lumMod val="75000"/>
          </a:schemeClr>
        </a:solidFill>
      </dgm:spPr>
      <dgm:t>
        <a:bodyPr/>
        <a:lstStyle/>
        <a:p>
          <a:r>
            <a:rPr lang="en-US" sz="2000" b="1" dirty="0" smtClean="0"/>
            <a:t>Plan</a:t>
          </a:r>
          <a:endParaRPr lang="en-US" sz="2000" b="1" dirty="0"/>
        </a:p>
      </dgm:t>
    </dgm:pt>
    <dgm:pt modelId="{36896D3A-7A09-44E9-982E-CD5D981AEF04}" type="parTrans" cxnId="{E6CC7276-E598-466F-8EF9-EDC1B49D8C1E}">
      <dgm:prSet/>
      <dgm:spPr/>
      <dgm:t>
        <a:bodyPr/>
        <a:lstStyle/>
        <a:p>
          <a:endParaRPr lang="en-US"/>
        </a:p>
      </dgm:t>
    </dgm:pt>
    <dgm:pt modelId="{DE2147DC-28EF-4AAD-B83E-573B6C45EDB3}" type="sibTrans" cxnId="{E6CC7276-E598-466F-8EF9-EDC1B49D8C1E}">
      <dgm:prSet/>
      <dgm:spPr/>
      <dgm:t>
        <a:bodyPr/>
        <a:lstStyle/>
        <a:p>
          <a:endParaRPr lang="en-US"/>
        </a:p>
      </dgm:t>
    </dgm:pt>
    <dgm:pt modelId="{35D36239-6085-42F3-9E07-597A6BC9CB05}">
      <dgm:prSet phldrT="[Text]" custT="1"/>
      <dgm:spPr>
        <a:solidFill>
          <a:schemeClr val="accent4">
            <a:lumMod val="75000"/>
          </a:schemeClr>
        </a:solidFill>
      </dgm:spPr>
      <dgm:t>
        <a:bodyPr/>
        <a:lstStyle/>
        <a:p>
          <a:r>
            <a:rPr lang="en-US" sz="2000" b="1" dirty="0" smtClean="0"/>
            <a:t>Do</a:t>
          </a:r>
          <a:endParaRPr lang="en-US" sz="2000" b="1" dirty="0"/>
        </a:p>
      </dgm:t>
    </dgm:pt>
    <dgm:pt modelId="{B16EC5B9-EB4E-4920-8F92-DF9F32DD852C}" type="parTrans" cxnId="{61B6E855-B62E-4AD1-89BE-5F5758750372}">
      <dgm:prSet/>
      <dgm:spPr/>
      <dgm:t>
        <a:bodyPr/>
        <a:lstStyle/>
        <a:p>
          <a:endParaRPr lang="en-US"/>
        </a:p>
      </dgm:t>
    </dgm:pt>
    <dgm:pt modelId="{56459C63-6CAB-4A3E-8613-7B1B419FE2CC}" type="sibTrans" cxnId="{61B6E855-B62E-4AD1-89BE-5F5758750372}">
      <dgm:prSet/>
      <dgm:spPr/>
      <dgm:t>
        <a:bodyPr/>
        <a:lstStyle/>
        <a:p>
          <a:endParaRPr lang="en-US"/>
        </a:p>
      </dgm:t>
    </dgm:pt>
    <dgm:pt modelId="{EBF9B86C-273E-4CAD-9F0D-1400F3AF7404}">
      <dgm:prSet phldrT="[Text]" custT="1"/>
      <dgm:spPr>
        <a:solidFill>
          <a:schemeClr val="accent4">
            <a:lumMod val="75000"/>
          </a:schemeClr>
        </a:solidFill>
      </dgm:spPr>
      <dgm:t>
        <a:bodyPr/>
        <a:lstStyle/>
        <a:p>
          <a:r>
            <a:rPr lang="en-US" sz="1800" b="1" dirty="0" smtClean="0"/>
            <a:t>Check</a:t>
          </a:r>
          <a:endParaRPr lang="en-US" sz="1800" b="1" dirty="0"/>
        </a:p>
      </dgm:t>
    </dgm:pt>
    <dgm:pt modelId="{1113AAC4-1AEE-426D-AD3C-D757347E89B1}" type="parTrans" cxnId="{C25093AF-5412-43AD-B95F-CD5A48ED959E}">
      <dgm:prSet/>
      <dgm:spPr/>
      <dgm:t>
        <a:bodyPr/>
        <a:lstStyle/>
        <a:p>
          <a:endParaRPr lang="en-US"/>
        </a:p>
      </dgm:t>
    </dgm:pt>
    <dgm:pt modelId="{E4ABD001-9115-458C-8B52-00F120FE7D84}" type="sibTrans" cxnId="{C25093AF-5412-43AD-B95F-CD5A48ED959E}">
      <dgm:prSet/>
      <dgm:spPr/>
      <dgm:t>
        <a:bodyPr/>
        <a:lstStyle/>
        <a:p>
          <a:endParaRPr lang="en-US"/>
        </a:p>
      </dgm:t>
    </dgm:pt>
    <dgm:pt modelId="{C8A219D0-7A69-4C8D-BE9E-2ACB782E8982}">
      <dgm:prSet phldrT="[Text]" custT="1"/>
      <dgm:spPr>
        <a:solidFill>
          <a:schemeClr val="accent4">
            <a:lumMod val="75000"/>
          </a:schemeClr>
        </a:solidFill>
      </dgm:spPr>
      <dgm:t>
        <a:bodyPr/>
        <a:lstStyle/>
        <a:p>
          <a:r>
            <a:rPr lang="en-US" sz="2000" b="1" dirty="0" smtClean="0"/>
            <a:t>Act</a:t>
          </a:r>
          <a:endParaRPr lang="en-US" sz="2000" b="1" dirty="0"/>
        </a:p>
      </dgm:t>
    </dgm:pt>
    <dgm:pt modelId="{6EBF021A-6387-4798-AEAA-98B7EA708DE0}" type="parTrans" cxnId="{B9384E0D-4003-4034-BAAF-1D94C7BB984D}">
      <dgm:prSet/>
      <dgm:spPr/>
      <dgm:t>
        <a:bodyPr/>
        <a:lstStyle/>
        <a:p>
          <a:endParaRPr lang="en-US"/>
        </a:p>
      </dgm:t>
    </dgm:pt>
    <dgm:pt modelId="{2AF54B0D-183E-468F-B1EF-3D261510CA03}" type="sibTrans" cxnId="{B9384E0D-4003-4034-BAAF-1D94C7BB984D}">
      <dgm:prSet/>
      <dgm:spPr/>
      <dgm:t>
        <a:bodyPr/>
        <a:lstStyle/>
        <a:p>
          <a:endParaRPr lang="en-US"/>
        </a:p>
      </dgm:t>
    </dgm:pt>
    <dgm:pt modelId="{235A091E-4030-4F32-804F-F51C18281EA1}" type="pres">
      <dgm:prSet presAssocID="{D60C7A3B-7BB0-4E92-A8FF-AF30D39FC5A3}" presName="cycleMatrixDiagram" presStyleCnt="0">
        <dgm:presLayoutVars>
          <dgm:chMax val="1"/>
          <dgm:dir/>
          <dgm:animLvl val="lvl"/>
          <dgm:resizeHandles val="exact"/>
        </dgm:presLayoutVars>
      </dgm:prSet>
      <dgm:spPr/>
      <dgm:t>
        <a:bodyPr/>
        <a:lstStyle/>
        <a:p>
          <a:endParaRPr lang="en-US"/>
        </a:p>
      </dgm:t>
    </dgm:pt>
    <dgm:pt modelId="{29ECE544-8300-464E-B5D2-A95DEED29796}" type="pres">
      <dgm:prSet presAssocID="{D60C7A3B-7BB0-4E92-A8FF-AF30D39FC5A3}" presName="children" presStyleCnt="0"/>
      <dgm:spPr/>
    </dgm:pt>
    <dgm:pt modelId="{4030ED60-2E75-4B47-B4A5-1900615B1233}" type="pres">
      <dgm:prSet presAssocID="{D60C7A3B-7BB0-4E92-A8FF-AF30D39FC5A3}" presName="childPlaceholder" presStyleCnt="0"/>
      <dgm:spPr/>
    </dgm:pt>
    <dgm:pt modelId="{7D7B5724-5709-494B-A3A9-D2F3724CE52C}" type="pres">
      <dgm:prSet presAssocID="{D60C7A3B-7BB0-4E92-A8FF-AF30D39FC5A3}" presName="circle" presStyleCnt="0"/>
      <dgm:spPr/>
    </dgm:pt>
    <dgm:pt modelId="{C153A3E0-B3B3-45B4-B747-DB1DD79660B7}" type="pres">
      <dgm:prSet presAssocID="{D60C7A3B-7BB0-4E92-A8FF-AF30D39FC5A3}" presName="quadrant1" presStyleLbl="node1" presStyleIdx="0" presStyleCnt="4">
        <dgm:presLayoutVars>
          <dgm:chMax val="1"/>
          <dgm:bulletEnabled val="1"/>
        </dgm:presLayoutVars>
      </dgm:prSet>
      <dgm:spPr/>
      <dgm:t>
        <a:bodyPr/>
        <a:lstStyle/>
        <a:p>
          <a:endParaRPr lang="en-US"/>
        </a:p>
      </dgm:t>
    </dgm:pt>
    <dgm:pt modelId="{176B844D-D673-4E34-8739-C1600DB0F7D3}" type="pres">
      <dgm:prSet presAssocID="{D60C7A3B-7BB0-4E92-A8FF-AF30D39FC5A3}" presName="quadrant2" presStyleLbl="node1" presStyleIdx="1" presStyleCnt="4">
        <dgm:presLayoutVars>
          <dgm:chMax val="1"/>
          <dgm:bulletEnabled val="1"/>
        </dgm:presLayoutVars>
      </dgm:prSet>
      <dgm:spPr/>
      <dgm:t>
        <a:bodyPr/>
        <a:lstStyle/>
        <a:p>
          <a:endParaRPr lang="en-US"/>
        </a:p>
      </dgm:t>
    </dgm:pt>
    <dgm:pt modelId="{22336921-50A5-4715-A777-F3F7277032AD}" type="pres">
      <dgm:prSet presAssocID="{D60C7A3B-7BB0-4E92-A8FF-AF30D39FC5A3}" presName="quadrant3" presStyleLbl="node1" presStyleIdx="2" presStyleCnt="4">
        <dgm:presLayoutVars>
          <dgm:chMax val="1"/>
          <dgm:bulletEnabled val="1"/>
        </dgm:presLayoutVars>
      </dgm:prSet>
      <dgm:spPr/>
      <dgm:t>
        <a:bodyPr/>
        <a:lstStyle/>
        <a:p>
          <a:endParaRPr lang="en-US"/>
        </a:p>
      </dgm:t>
    </dgm:pt>
    <dgm:pt modelId="{D83BA55D-AB2C-48F0-928B-99CE014A6E5E}" type="pres">
      <dgm:prSet presAssocID="{D60C7A3B-7BB0-4E92-A8FF-AF30D39FC5A3}" presName="quadrant4" presStyleLbl="node1" presStyleIdx="3" presStyleCnt="4">
        <dgm:presLayoutVars>
          <dgm:chMax val="1"/>
          <dgm:bulletEnabled val="1"/>
        </dgm:presLayoutVars>
      </dgm:prSet>
      <dgm:spPr/>
      <dgm:t>
        <a:bodyPr/>
        <a:lstStyle/>
        <a:p>
          <a:endParaRPr lang="en-US"/>
        </a:p>
      </dgm:t>
    </dgm:pt>
    <dgm:pt modelId="{4BC2817C-EF4E-49BA-BCB5-C2C925A34EB0}" type="pres">
      <dgm:prSet presAssocID="{D60C7A3B-7BB0-4E92-A8FF-AF30D39FC5A3}" presName="quadrantPlaceholder" presStyleCnt="0"/>
      <dgm:spPr/>
    </dgm:pt>
    <dgm:pt modelId="{3AEE051D-7156-41F8-9A07-013B1FA11ECF}" type="pres">
      <dgm:prSet presAssocID="{D60C7A3B-7BB0-4E92-A8FF-AF30D39FC5A3}" presName="center1" presStyleLbl="fgShp" presStyleIdx="0" presStyleCnt="2"/>
      <dgm:spPr/>
    </dgm:pt>
    <dgm:pt modelId="{8ACF778E-5411-48F5-9906-75625E555B63}" type="pres">
      <dgm:prSet presAssocID="{D60C7A3B-7BB0-4E92-A8FF-AF30D39FC5A3}" presName="center2" presStyleLbl="fgShp" presStyleIdx="1" presStyleCnt="2"/>
      <dgm:spPr/>
    </dgm:pt>
  </dgm:ptLst>
  <dgm:cxnLst>
    <dgm:cxn modelId="{51C22681-D029-40E3-8961-0D9E988C4F89}" type="presOf" srcId="{C8A219D0-7A69-4C8D-BE9E-2ACB782E8982}" destId="{D83BA55D-AB2C-48F0-928B-99CE014A6E5E}" srcOrd="0" destOrd="0" presId="urn:microsoft.com/office/officeart/2005/8/layout/cycle4"/>
    <dgm:cxn modelId="{9D65284B-6A7A-4089-BF45-31173287D85F}" type="presOf" srcId="{D60C7A3B-7BB0-4E92-A8FF-AF30D39FC5A3}" destId="{235A091E-4030-4F32-804F-F51C18281EA1}" srcOrd="0" destOrd="0" presId="urn:microsoft.com/office/officeart/2005/8/layout/cycle4"/>
    <dgm:cxn modelId="{D72C9538-498D-41B9-BC3F-7A36CDA1475B}" type="presOf" srcId="{35D36239-6085-42F3-9E07-597A6BC9CB05}" destId="{176B844D-D673-4E34-8739-C1600DB0F7D3}" srcOrd="0" destOrd="0" presId="urn:microsoft.com/office/officeart/2005/8/layout/cycle4"/>
    <dgm:cxn modelId="{C25093AF-5412-43AD-B95F-CD5A48ED959E}" srcId="{D60C7A3B-7BB0-4E92-A8FF-AF30D39FC5A3}" destId="{EBF9B86C-273E-4CAD-9F0D-1400F3AF7404}" srcOrd="2" destOrd="0" parTransId="{1113AAC4-1AEE-426D-AD3C-D757347E89B1}" sibTransId="{E4ABD001-9115-458C-8B52-00F120FE7D84}"/>
    <dgm:cxn modelId="{6EEA3182-131F-4A0E-B92D-87F97459EE9D}" type="presOf" srcId="{76A728C3-B7CE-4E9B-A780-7071CEB6B090}" destId="{C153A3E0-B3B3-45B4-B747-DB1DD79660B7}" srcOrd="0" destOrd="0" presId="urn:microsoft.com/office/officeart/2005/8/layout/cycle4"/>
    <dgm:cxn modelId="{05453BAA-6137-4880-AA90-A6FF64B87E1C}" type="presOf" srcId="{EBF9B86C-273E-4CAD-9F0D-1400F3AF7404}" destId="{22336921-50A5-4715-A777-F3F7277032AD}" srcOrd="0" destOrd="0" presId="urn:microsoft.com/office/officeart/2005/8/layout/cycle4"/>
    <dgm:cxn modelId="{61B6E855-B62E-4AD1-89BE-5F5758750372}" srcId="{D60C7A3B-7BB0-4E92-A8FF-AF30D39FC5A3}" destId="{35D36239-6085-42F3-9E07-597A6BC9CB05}" srcOrd="1" destOrd="0" parTransId="{B16EC5B9-EB4E-4920-8F92-DF9F32DD852C}" sibTransId="{56459C63-6CAB-4A3E-8613-7B1B419FE2CC}"/>
    <dgm:cxn modelId="{B9384E0D-4003-4034-BAAF-1D94C7BB984D}" srcId="{D60C7A3B-7BB0-4E92-A8FF-AF30D39FC5A3}" destId="{C8A219D0-7A69-4C8D-BE9E-2ACB782E8982}" srcOrd="3" destOrd="0" parTransId="{6EBF021A-6387-4798-AEAA-98B7EA708DE0}" sibTransId="{2AF54B0D-183E-468F-B1EF-3D261510CA03}"/>
    <dgm:cxn modelId="{E6CC7276-E598-466F-8EF9-EDC1B49D8C1E}" srcId="{D60C7A3B-7BB0-4E92-A8FF-AF30D39FC5A3}" destId="{76A728C3-B7CE-4E9B-A780-7071CEB6B090}" srcOrd="0" destOrd="0" parTransId="{36896D3A-7A09-44E9-982E-CD5D981AEF04}" sibTransId="{DE2147DC-28EF-4AAD-B83E-573B6C45EDB3}"/>
    <dgm:cxn modelId="{3ABD6211-AB89-4096-B50F-885803C90DD1}" type="presParOf" srcId="{235A091E-4030-4F32-804F-F51C18281EA1}" destId="{29ECE544-8300-464E-B5D2-A95DEED29796}" srcOrd="0" destOrd="0" presId="urn:microsoft.com/office/officeart/2005/8/layout/cycle4"/>
    <dgm:cxn modelId="{AEBC00AC-DC03-466A-BF48-8878D23B2EE6}" type="presParOf" srcId="{29ECE544-8300-464E-B5D2-A95DEED29796}" destId="{4030ED60-2E75-4B47-B4A5-1900615B1233}" srcOrd="0" destOrd="0" presId="urn:microsoft.com/office/officeart/2005/8/layout/cycle4"/>
    <dgm:cxn modelId="{CCA74A35-6514-495A-BC76-5E63F9B5F896}" type="presParOf" srcId="{235A091E-4030-4F32-804F-F51C18281EA1}" destId="{7D7B5724-5709-494B-A3A9-D2F3724CE52C}" srcOrd="1" destOrd="0" presId="urn:microsoft.com/office/officeart/2005/8/layout/cycle4"/>
    <dgm:cxn modelId="{91380F95-C265-4ABA-B885-2FF5825A3AFC}" type="presParOf" srcId="{7D7B5724-5709-494B-A3A9-D2F3724CE52C}" destId="{C153A3E0-B3B3-45B4-B747-DB1DD79660B7}" srcOrd="0" destOrd="0" presId="urn:microsoft.com/office/officeart/2005/8/layout/cycle4"/>
    <dgm:cxn modelId="{0CF23E47-835A-4285-8084-C8F4930CB93E}" type="presParOf" srcId="{7D7B5724-5709-494B-A3A9-D2F3724CE52C}" destId="{176B844D-D673-4E34-8739-C1600DB0F7D3}" srcOrd="1" destOrd="0" presId="urn:microsoft.com/office/officeart/2005/8/layout/cycle4"/>
    <dgm:cxn modelId="{1A65059B-C45B-48E0-8F66-7C2C3AC7E91F}" type="presParOf" srcId="{7D7B5724-5709-494B-A3A9-D2F3724CE52C}" destId="{22336921-50A5-4715-A777-F3F7277032AD}" srcOrd="2" destOrd="0" presId="urn:microsoft.com/office/officeart/2005/8/layout/cycle4"/>
    <dgm:cxn modelId="{A2A89792-0EBD-43BD-ABBC-35EB719F95F0}" type="presParOf" srcId="{7D7B5724-5709-494B-A3A9-D2F3724CE52C}" destId="{D83BA55D-AB2C-48F0-928B-99CE014A6E5E}" srcOrd="3" destOrd="0" presId="urn:microsoft.com/office/officeart/2005/8/layout/cycle4"/>
    <dgm:cxn modelId="{773DE6B3-412E-488F-9BAC-CF67CE0D3CB8}" type="presParOf" srcId="{7D7B5724-5709-494B-A3A9-D2F3724CE52C}" destId="{4BC2817C-EF4E-49BA-BCB5-C2C925A34EB0}" srcOrd="4" destOrd="0" presId="urn:microsoft.com/office/officeart/2005/8/layout/cycle4"/>
    <dgm:cxn modelId="{E275BFAD-1386-4E24-80CF-9B914A504D28}" type="presParOf" srcId="{235A091E-4030-4F32-804F-F51C18281EA1}" destId="{3AEE051D-7156-41F8-9A07-013B1FA11ECF}" srcOrd="2" destOrd="0" presId="urn:microsoft.com/office/officeart/2005/8/layout/cycle4"/>
    <dgm:cxn modelId="{1EEFF73A-D39A-4BEA-810E-C66EBB664680}" type="presParOf" srcId="{235A091E-4030-4F32-804F-F51C18281EA1}" destId="{8ACF778E-5411-48F5-9906-75625E555B6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fld id="{87396C72-91F2-4F64-A931-1FF838FC09E1}" type="datetime1">
              <a:rPr lang="en-US" altLang="en-US"/>
              <a:pPr/>
              <a:t>2/27/2017</a:t>
            </a:fld>
            <a:endParaRPr lang="en-US" altLang="en-US"/>
          </a:p>
        </p:txBody>
      </p:sp>
      <p:sp>
        <p:nvSpPr>
          <p:cNvPr id="4" name="Footer Placeholder 3"/>
          <p:cNvSpPr>
            <a:spLocks noGrp="1"/>
          </p:cNvSpPr>
          <p:nvPr>
            <p:ph type="ftr" sz="quarter" idx="2"/>
          </p:nvPr>
        </p:nvSpPr>
        <p:spPr>
          <a:xfrm>
            <a:off x="0" y="8831263"/>
            <a:ext cx="3038475" cy="46355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ED3801ED-0CA5-4767-AD76-EC861B85279E}" type="slidenum">
              <a:rPr lang="en-US" altLang="en-US"/>
              <a:pPr/>
              <a:t>‹#›</a:t>
            </a:fld>
            <a:endParaRPr lang="en-US" altLang="en-US"/>
          </a:p>
        </p:txBody>
      </p:sp>
    </p:spTree>
    <p:extLst>
      <p:ext uri="{BB962C8B-B14F-4D97-AF65-F5344CB8AC3E}">
        <p14:creationId xmlns:p14="http://schemas.microsoft.com/office/powerpoint/2010/main" val="3838828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fld id="{E7691640-3E65-48E8-9137-59DB854AF209}" type="datetime1">
              <a:rPr lang="en-US" altLang="en-US"/>
              <a:pPr/>
              <a:t>2/27/2017</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1263"/>
            <a:ext cx="3038475" cy="46355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E74FA683-A575-4115-86B5-D12087F94274}" type="slidenum">
              <a:rPr lang="en-US" altLang="en-US"/>
              <a:pPr/>
              <a:t>‹#›</a:t>
            </a:fld>
            <a:endParaRPr lang="en-US" altLang="en-US"/>
          </a:p>
        </p:txBody>
      </p:sp>
    </p:spTree>
    <p:extLst>
      <p:ext uri="{BB962C8B-B14F-4D97-AF65-F5344CB8AC3E}">
        <p14:creationId xmlns:p14="http://schemas.microsoft.com/office/powerpoint/2010/main" val="231174129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0C7ECB1-6E4A-4BC0-A898-E21254FC2569}" type="slidenum">
              <a:rPr lang="en-US" altLang="en-US">
                <a:solidFill>
                  <a:srgbClr val="000000"/>
                </a:solidFill>
              </a:rPr>
              <a:pPr eaLnBrk="1" hangingPunct="1"/>
              <a:t>1</a:t>
            </a:fld>
            <a:endParaRPr lang="en-US" altLang="en-US">
              <a:solidFill>
                <a:srgbClr val="000000"/>
              </a:solidFill>
            </a:endParaRPr>
          </a:p>
        </p:txBody>
      </p:sp>
    </p:spTree>
    <p:extLst>
      <p:ext uri="{BB962C8B-B14F-4D97-AF65-F5344CB8AC3E}">
        <p14:creationId xmlns:p14="http://schemas.microsoft.com/office/powerpoint/2010/main" val="3663588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 am working on updating and improving our website, so please feel free to give your suggestions today or anytime via email.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18FDF69-BA50-4B36-B96A-90F32326F993}" type="slidenum">
              <a:rPr lang="en-US" altLang="en-US" smtClean="0"/>
              <a:pPr eaLnBrk="1" hangingPunct="1">
                <a:spcBef>
                  <a:spcPct val="0"/>
                </a:spcBef>
              </a:pPr>
              <a:t>12</a:t>
            </a:fld>
            <a:endParaRPr lang="en-US" altLang="en-US" smtClean="0"/>
          </a:p>
        </p:txBody>
      </p:sp>
    </p:spTree>
    <p:extLst>
      <p:ext uri="{BB962C8B-B14F-4D97-AF65-F5344CB8AC3E}">
        <p14:creationId xmlns:p14="http://schemas.microsoft.com/office/powerpoint/2010/main" val="40072291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Standard Font: Arial, size 40 for title</a:t>
            </a:r>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A968D0A-8894-4498-BBBA-E2E855D7DB78}" type="slidenum">
              <a:rPr lang="en-US" altLang="en-US"/>
              <a:pPr eaLnBrk="1" hangingPunct="1"/>
              <a:t>143</a:t>
            </a:fld>
            <a:endParaRPr lang="en-US" altLang="en-US"/>
          </a:p>
        </p:txBody>
      </p:sp>
    </p:spTree>
    <p:extLst>
      <p:ext uri="{BB962C8B-B14F-4D97-AF65-F5344CB8AC3E}">
        <p14:creationId xmlns:p14="http://schemas.microsoft.com/office/powerpoint/2010/main" val="6517413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144</a:t>
            </a:fld>
            <a:endParaRPr lang="en-US" altLang="en-US"/>
          </a:p>
        </p:txBody>
      </p:sp>
    </p:spTree>
    <p:extLst>
      <p:ext uri="{BB962C8B-B14F-4D97-AF65-F5344CB8AC3E}">
        <p14:creationId xmlns:p14="http://schemas.microsoft.com/office/powerpoint/2010/main" val="42758043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 back-sliding</a:t>
            </a:r>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347BC10-CC6C-4CBC-8F03-3E6C48CAF366}" type="slidenum">
              <a:rPr lang="en-US" altLang="en-US"/>
              <a:pPr eaLnBrk="1" hangingPunct="1"/>
              <a:t>145</a:t>
            </a:fld>
            <a:endParaRPr lang="en-US" altLang="en-US"/>
          </a:p>
        </p:txBody>
      </p:sp>
    </p:spTree>
    <p:extLst>
      <p:ext uri="{BB962C8B-B14F-4D97-AF65-F5344CB8AC3E}">
        <p14:creationId xmlns:p14="http://schemas.microsoft.com/office/powerpoint/2010/main" val="32206198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Standard Font: Arial, size 40 for title</a:t>
            </a:r>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A5EB39A-168C-4690-8A6E-D4DCFAE1C019}" type="slidenum">
              <a:rPr lang="en-US" altLang="en-US"/>
              <a:pPr eaLnBrk="1" hangingPunct="1"/>
              <a:t>147</a:t>
            </a:fld>
            <a:endParaRPr lang="en-US" altLang="en-US"/>
          </a:p>
        </p:txBody>
      </p:sp>
    </p:spTree>
    <p:extLst>
      <p:ext uri="{BB962C8B-B14F-4D97-AF65-F5344CB8AC3E}">
        <p14:creationId xmlns:p14="http://schemas.microsoft.com/office/powerpoint/2010/main" val="9888269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Move this to the very end</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D7A4F44-B34A-4595-80FC-AA84DED204B4}" type="slidenum">
              <a:rPr lang="en-US" altLang="en-US">
                <a:solidFill>
                  <a:prstClr val="black"/>
                </a:solidFill>
              </a:rPr>
              <a:pPr eaLnBrk="1" hangingPunct="1"/>
              <a:t>148</a:t>
            </a:fld>
            <a:endParaRPr lang="en-US" altLang="en-US">
              <a:solidFill>
                <a:prstClr val="black"/>
              </a:solidFill>
            </a:endParaRPr>
          </a:p>
        </p:txBody>
      </p:sp>
    </p:spTree>
    <p:extLst>
      <p:ext uri="{BB962C8B-B14F-4D97-AF65-F5344CB8AC3E}">
        <p14:creationId xmlns:p14="http://schemas.microsoft.com/office/powerpoint/2010/main" val="22848324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Theresa</a:t>
            </a:r>
            <a:r>
              <a:rPr lang="en-US" altLang="en-US" baseline="0" dirty="0" smtClean="0"/>
              <a:t> and Jerry add suggested reading</a:t>
            </a:r>
            <a:endParaRPr lang="en-US" altLang="en-US"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D7A4F44-B34A-4595-80FC-AA84DED204B4}" type="slidenum">
              <a:rPr lang="en-US" altLang="en-US">
                <a:solidFill>
                  <a:prstClr val="black"/>
                </a:solidFill>
              </a:rPr>
              <a:pPr eaLnBrk="1" hangingPunct="1"/>
              <a:t>149</a:t>
            </a:fld>
            <a:endParaRPr lang="en-US" altLang="en-US">
              <a:solidFill>
                <a:prstClr val="black"/>
              </a:solidFill>
            </a:endParaRPr>
          </a:p>
        </p:txBody>
      </p:sp>
    </p:spTree>
    <p:extLst>
      <p:ext uri="{BB962C8B-B14F-4D97-AF65-F5344CB8AC3E}">
        <p14:creationId xmlns:p14="http://schemas.microsoft.com/office/powerpoint/2010/main" val="2267895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Theresa</a:t>
            </a:r>
            <a:r>
              <a:rPr lang="en-US" altLang="en-US" baseline="0" dirty="0" smtClean="0"/>
              <a:t> and Jerry add suggested reading</a:t>
            </a:r>
            <a:endParaRPr lang="en-US" altLang="en-US"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D7A4F44-B34A-4595-80FC-AA84DED204B4}" type="slidenum">
              <a:rPr lang="en-US" altLang="en-US">
                <a:solidFill>
                  <a:prstClr val="black"/>
                </a:solidFill>
              </a:rPr>
              <a:pPr eaLnBrk="1" hangingPunct="1"/>
              <a:t>150</a:t>
            </a:fld>
            <a:endParaRPr lang="en-US" altLang="en-US">
              <a:solidFill>
                <a:prstClr val="black"/>
              </a:solidFill>
            </a:endParaRPr>
          </a:p>
        </p:txBody>
      </p:sp>
    </p:spTree>
    <p:extLst>
      <p:ext uri="{BB962C8B-B14F-4D97-AF65-F5344CB8AC3E}">
        <p14:creationId xmlns:p14="http://schemas.microsoft.com/office/powerpoint/2010/main" val="209635997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E1D976F-DC22-4C64-A8DD-5530D1C3A01D}" type="slidenum">
              <a:rPr lang="en-US" altLang="en-US"/>
              <a:pPr eaLnBrk="1" hangingPunct="1"/>
              <a:t>152</a:t>
            </a:fld>
            <a:endParaRPr lang="en-US" altLang="en-US"/>
          </a:p>
        </p:txBody>
      </p:sp>
    </p:spTree>
    <p:extLst>
      <p:ext uri="{BB962C8B-B14F-4D97-AF65-F5344CB8AC3E}">
        <p14:creationId xmlns:p14="http://schemas.microsoft.com/office/powerpoint/2010/main" val="392175105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154</a:t>
            </a:fld>
            <a:endParaRPr lang="en-US" altLang="en-US"/>
          </a:p>
        </p:txBody>
      </p:sp>
    </p:spTree>
    <p:extLst>
      <p:ext uri="{BB962C8B-B14F-4D97-AF65-F5344CB8AC3E}">
        <p14:creationId xmlns:p14="http://schemas.microsoft.com/office/powerpoint/2010/main" val="346860360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CF7E9258-93D9-46F3-870F-850466CA40C3}" type="slidenum">
              <a:rPr lang="en-US" altLang="en-US"/>
              <a:pPr eaLnBrk="1" hangingPunct="1"/>
              <a:t>156</a:t>
            </a:fld>
            <a:endParaRPr lang="en-US" altLang="en-US"/>
          </a:p>
        </p:txBody>
      </p:sp>
    </p:spTree>
    <p:extLst>
      <p:ext uri="{BB962C8B-B14F-4D97-AF65-F5344CB8AC3E}">
        <p14:creationId xmlns:p14="http://schemas.microsoft.com/office/powerpoint/2010/main" val="137927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B11255B-39B7-489A-BC4B-9AABFAACFEE8}" type="slidenum">
              <a:rPr lang="en-US" altLang="en-US" smtClean="0"/>
              <a:pPr eaLnBrk="1" hangingPunct="1">
                <a:spcBef>
                  <a:spcPct val="0"/>
                </a:spcBef>
              </a:pPr>
              <a:t>15</a:t>
            </a:fld>
            <a:endParaRPr lang="en-US" altLang="en-US" smtClean="0"/>
          </a:p>
        </p:txBody>
      </p:sp>
    </p:spTree>
    <p:extLst>
      <p:ext uri="{BB962C8B-B14F-4D97-AF65-F5344CB8AC3E}">
        <p14:creationId xmlns:p14="http://schemas.microsoft.com/office/powerpoint/2010/main" val="364160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E1D976F-DC22-4C64-A8DD-5530D1C3A01D}" type="slidenum">
              <a:rPr lang="en-US" altLang="en-US"/>
              <a:pPr eaLnBrk="1" hangingPunct="1"/>
              <a:t>16</a:t>
            </a:fld>
            <a:endParaRPr lang="en-US" altLang="en-US"/>
          </a:p>
        </p:txBody>
      </p:sp>
    </p:spTree>
    <p:extLst>
      <p:ext uri="{BB962C8B-B14F-4D97-AF65-F5344CB8AC3E}">
        <p14:creationId xmlns:p14="http://schemas.microsoft.com/office/powerpoint/2010/main" val="276797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RICTA</a:t>
            </a:r>
          </a:p>
          <a:p>
            <a:r>
              <a:rPr lang="en-US" altLang="en-US" dirty="0" smtClean="0"/>
              <a:t>Reach </a:t>
            </a:r>
          </a:p>
          <a:p>
            <a:r>
              <a:rPr lang="en-US" altLang="en-US" dirty="0" smtClean="0"/>
              <a:t>Influence</a:t>
            </a:r>
          </a:p>
          <a:p>
            <a:r>
              <a:rPr lang="en-US" altLang="en-US" dirty="0" smtClean="0"/>
              <a:t>Cause to act</a:t>
            </a:r>
          </a:p>
          <a:p>
            <a:endParaRPr lang="en-US" altLang="en-US" dirty="0" smtClean="0"/>
          </a:p>
          <a:p>
            <a:r>
              <a:rPr lang="en-US" altLang="en-US" dirty="0" smtClean="0"/>
              <a:t>Afflict</a:t>
            </a:r>
            <a:r>
              <a:rPr lang="en-US" altLang="en-US" baseline="0" dirty="0" smtClean="0"/>
              <a:t> the comfortable</a:t>
            </a:r>
          </a:p>
          <a:p>
            <a:r>
              <a:rPr lang="en-US" altLang="en-US" baseline="0" dirty="0" smtClean="0"/>
              <a:t>Comfort the afflicted</a:t>
            </a:r>
          </a:p>
          <a:p>
            <a:endParaRPr lang="en-US" altLang="en-US" dirty="0"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E085CAC-6CE4-4BF9-8B9A-E60E1A3C2F0C}" type="slidenum">
              <a:rPr lang="en-US" altLang="en-US"/>
              <a:pPr eaLnBrk="1" hangingPunct="1"/>
              <a:t>17</a:t>
            </a:fld>
            <a:endParaRPr lang="en-US" altLang="en-US"/>
          </a:p>
        </p:txBody>
      </p:sp>
    </p:spTree>
    <p:extLst>
      <p:ext uri="{BB962C8B-B14F-4D97-AF65-F5344CB8AC3E}">
        <p14:creationId xmlns:p14="http://schemas.microsoft.com/office/powerpoint/2010/main" val="318266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B41EB45C-E930-4102-BF6F-9073A93F0D33}" type="slidenum">
              <a:rPr lang="en-US" altLang="en-US"/>
              <a:pPr eaLnBrk="1" hangingPunct="1"/>
              <a:t>18</a:t>
            </a:fld>
            <a:endParaRPr lang="en-US" altLang="en-US"/>
          </a:p>
        </p:txBody>
      </p:sp>
    </p:spTree>
    <p:extLst>
      <p:ext uri="{BB962C8B-B14F-4D97-AF65-F5344CB8AC3E}">
        <p14:creationId xmlns:p14="http://schemas.microsoft.com/office/powerpoint/2010/main" val="2567515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en-US" altLang="en-US" dirty="0" smtClean="0"/>
              <a:t>Use flip</a:t>
            </a:r>
            <a:r>
              <a:rPr lang="en-US" altLang="en-US" baseline="0" dirty="0" smtClean="0"/>
              <a:t> charts to record responses. </a:t>
            </a:r>
          </a:p>
          <a:p>
            <a:endParaRPr lang="en-US" altLang="en-US" dirty="0" smtClean="0"/>
          </a:p>
          <a:p>
            <a:r>
              <a:rPr lang="en-US" altLang="en-US" b="1" dirty="0" smtClean="0"/>
              <a:t>Craft manufacturing:</a:t>
            </a:r>
          </a:p>
          <a:p>
            <a:r>
              <a:rPr lang="en-US" altLang="en-US" dirty="0" smtClean="0"/>
              <a:t>PROS</a:t>
            </a:r>
            <a:br>
              <a:rPr lang="en-US" altLang="en-US" dirty="0" smtClean="0"/>
            </a:br>
            <a:r>
              <a:rPr lang="en-US" altLang="en-US" dirty="0" smtClean="0"/>
              <a:t>High quality</a:t>
            </a:r>
          </a:p>
          <a:p>
            <a:r>
              <a:rPr lang="en-US" altLang="en-US" dirty="0" smtClean="0"/>
              <a:t>One</a:t>
            </a:r>
            <a:r>
              <a:rPr lang="en-US" altLang="en-US" baseline="0" dirty="0" smtClean="0"/>
              <a:t> piece flow</a:t>
            </a:r>
          </a:p>
          <a:p>
            <a:r>
              <a:rPr lang="en-US" altLang="en-US" baseline="0" dirty="0" smtClean="0"/>
              <a:t>Unique products</a:t>
            </a:r>
          </a:p>
          <a:p>
            <a:r>
              <a:rPr lang="en-US" altLang="en-US" baseline="0" dirty="0" smtClean="0"/>
              <a:t>Creativity and craftsmanship</a:t>
            </a:r>
          </a:p>
          <a:p>
            <a:r>
              <a:rPr lang="en-US" altLang="en-US" baseline="0" dirty="0" smtClean="0"/>
              <a:t>Workers as an asset</a:t>
            </a:r>
          </a:p>
          <a:p>
            <a:r>
              <a:rPr lang="en-US" altLang="en-US" baseline="0" dirty="0" smtClean="0"/>
              <a:t>Responsive and flexible</a:t>
            </a:r>
          </a:p>
          <a:p>
            <a:r>
              <a:rPr lang="en-US" altLang="en-US" baseline="0" dirty="0" smtClean="0"/>
              <a:t>Entrepreneurial</a:t>
            </a:r>
          </a:p>
          <a:p>
            <a:r>
              <a:rPr lang="en-US" altLang="en-US" baseline="0" dirty="0" smtClean="0"/>
              <a:t>Niche</a:t>
            </a:r>
          </a:p>
          <a:p>
            <a:endParaRPr lang="en-US" altLang="en-US" baseline="0" dirty="0" smtClean="0"/>
          </a:p>
          <a:p>
            <a:r>
              <a:rPr lang="en-US" altLang="en-US" baseline="0" dirty="0" smtClean="0"/>
              <a:t>CONS</a:t>
            </a:r>
          </a:p>
          <a:p>
            <a:r>
              <a:rPr lang="en-US" altLang="en-US" baseline="0" dirty="0" smtClean="0"/>
              <a:t>Nothing standard, everything custom</a:t>
            </a:r>
          </a:p>
          <a:p>
            <a:r>
              <a:rPr lang="en-US" altLang="en-US" baseline="0" dirty="0" smtClean="0"/>
              <a:t>High cost</a:t>
            </a:r>
          </a:p>
          <a:p>
            <a:r>
              <a:rPr lang="en-US" altLang="en-US" baseline="0" dirty="0" smtClean="0"/>
              <a:t>Everything unique, product repair costs high</a:t>
            </a:r>
          </a:p>
          <a:p>
            <a:endParaRPr lang="en-US" altLang="en-US" baseline="0" dirty="0" smtClean="0"/>
          </a:p>
          <a:p>
            <a:r>
              <a:rPr lang="en-US" altLang="en-US" b="1" baseline="0" dirty="0" smtClean="0"/>
              <a:t>Production Line/Mass Manufacturing:</a:t>
            </a:r>
          </a:p>
          <a:p>
            <a:r>
              <a:rPr lang="en-US" altLang="en-US" baseline="0" dirty="0" smtClean="0"/>
              <a:t>PROS</a:t>
            </a:r>
          </a:p>
          <a:p>
            <a:r>
              <a:rPr lang="en-US" altLang="en-US" baseline="0" dirty="0" smtClean="0"/>
              <a:t>Increased uniformity</a:t>
            </a:r>
          </a:p>
          <a:p>
            <a:r>
              <a:rPr lang="en-US" altLang="en-US" baseline="0" dirty="0" smtClean="0"/>
              <a:t>Reduced variability</a:t>
            </a:r>
          </a:p>
          <a:p>
            <a:r>
              <a:rPr lang="en-US" altLang="en-US" baseline="0" dirty="0" smtClean="0"/>
              <a:t>Fast delivery</a:t>
            </a:r>
          </a:p>
          <a:p>
            <a:r>
              <a:rPr lang="en-US" altLang="en-US" baseline="0" dirty="0" smtClean="0"/>
              <a:t>Lower cost</a:t>
            </a:r>
          </a:p>
          <a:p>
            <a:r>
              <a:rPr lang="en-US" altLang="en-US" baseline="0" dirty="0" smtClean="0"/>
              <a:t>Higher profit margins</a:t>
            </a:r>
          </a:p>
          <a:p>
            <a:r>
              <a:rPr lang="en-US" altLang="en-US" baseline="0" dirty="0" smtClean="0"/>
              <a:t>Products easier to repair</a:t>
            </a:r>
          </a:p>
          <a:p>
            <a:r>
              <a:rPr lang="en-US" altLang="en-US" baseline="0" dirty="0" smtClean="0"/>
              <a:t>Low Inventory</a:t>
            </a:r>
          </a:p>
          <a:p>
            <a:endParaRPr lang="en-US" altLang="en-US" baseline="0" dirty="0" smtClean="0"/>
          </a:p>
          <a:p>
            <a:r>
              <a:rPr lang="en-US" altLang="en-US" dirty="0" smtClean="0"/>
              <a:t>CONS</a:t>
            </a:r>
          </a:p>
          <a:p>
            <a:r>
              <a:rPr lang="en-US" altLang="en-US" dirty="0" smtClean="0"/>
              <a:t>Lower</a:t>
            </a:r>
            <a:r>
              <a:rPr lang="en-US" altLang="en-US" baseline="0" dirty="0" smtClean="0"/>
              <a:t> quality</a:t>
            </a:r>
          </a:p>
          <a:p>
            <a:r>
              <a:rPr lang="en-US" altLang="en-US" baseline="0" dirty="0" smtClean="0"/>
              <a:t>Rigid production facilities</a:t>
            </a:r>
          </a:p>
          <a:p>
            <a:r>
              <a:rPr lang="en-US" altLang="en-US" baseline="0" dirty="0" smtClean="0"/>
              <a:t>Higher initial capital investment</a:t>
            </a:r>
          </a:p>
          <a:p>
            <a:r>
              <a:rPr lang="en-US" altLang="en-US" baseline="0" dirty="0" smtClean="0"/>
              <a:t>Monotonous and repetitive jobs</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532961F-CE7E-4003-971D-2C6896561009}" type="slidenum">
              <a:rPr lang="en-US" altLang="en-US"/>
              <a:pPr eaLnBrk="1" hangingPunct="1"/>
              <a:t>20</a:t>
            </a:fld>
            <a:endParaRPr lang="en-US" altLang="en-US"/>
          </a:p>
        </p:txBody>
      </p:sp>
    </p:spTree>
    <p:extLst>
      <p:ext uri="{BB962C8B-B14F-4D97-AF65-F5344CB8AC3E}">
        <p14:creationId xmlns:p14="http://schemas.microsoft.com/office/powerpoint/2010/main" val="797471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The PROS of both systems flow into MANAGEMENT SYSTEMS such as TPS and Lean management</a:t>
            </a:r>
          </a:p>
          <a:p>
            <a:endParaRPr lang="en-US" altLang="en-US" dirty="0" smtClean="0"/>
          </a:p>
          <a:p>
            <a:pPr algn="l" eaLnBrk="1" hangingPunct="1"/>
            <a:r>
              <a:rPr lang="en-US" altLang="en-US" sz="1200" dirty="0" smtClean="0">
                <a:solidFill>
                  <a:schemeClr val="tx2"/>
                </a:solidFill>
              </a:rPr>
              <a:t>Along comes </a:t>
            </a:r>
            <a:r>
              <a:rPr lang="en-US" altLang="en-US" sz="1200" dirty="0" err="1" smtClean="0">
                <a:solidFill>
                  <a:schemeClr val="tx2"/>
                </a:solidFill>
              </a:rPr>
              <a:t>Eiji</a:t>
            </a:r>
            <a:r>
              <a:rPr lang="en-US" altLang="en-US" sz="1200" dirty="0" smtClean="0">
                <a:solidFill>
                  <a:schemeClr val="tx2"/>
                </a:solidFill>
              </a:rPr>
              <a:t> Toyoda and </a:t>
            </a:r>
            <a:r>
              <a:rPr lang="en-US" altLang="en-US" sz="1200" dirty="0" err="1" smtClean="0">
                <a:solidFill>
                  <a:schemeClr val="tx2"/>
                </a:solidFill>
              </a:rPr>
              <a:t>Taiichi</a:t>
            </a:r>
            <a:r>
              <a:rPr lang="en-US" altLang="en-US" sz="1200" dirty="0" smtClean="0">
                <a:solidFill>
                  <a:schemeClr val="tx2"/>
                </a:solidFill>
              </a:rPr>
              <a:t> </a:t>
            </a:r>
            <a:r>
              <a:rPr lang="en-US" altLang="en-US" sz="1200" dirty="0" err="1" smtClean="0">
                <a:solidFill>
                  <a:schemeClr val="tx2"/>
                </a:solidFill>
              </a:rPr>
              <a:t>Ohno</a:t>
            </a:r>
            <a:r>
              <a:rPr lang="en-US" altLang="en-US" sz="1200" dirty="0" smtClean="0">
                <a:solidFill>
                  <a:schemeClr val="tx2"/>
                </a:solidFill>
              </a:rPr>
              <a:t>…</a:t>
            </a:r>
          </a:p>
          <a:p>
            <a:pPr algn="l" eaLnBrk="1" hangingPunct="1"/>
            <a:r>
              <a:rPr lang="en-US" altLang="en-US" sz="1200" dirty="0" smtClean="0">
                <a:solidFill>
                  <a:schemeClr val="tx2"/>
                </a:solidFill>
              </a:rPr>
              <a:t>The Toyota Production System tries to integrate low inventory, workers as an asset, high quality, fast delivery, low cost…</a:t>
            </a:r>
          </a:p>
          <a:p>
            <a:pPr algn="l" eaLnBrk="1" hangingPunct="1"/>
            <a:r>
              <a:rPr lang="en-US" altLang="en-US" sz="1200" b="1" dirty="0" smtClean="0">
                <a:solidFill>
                  <a:srgbClr val="FF0000"/>
                </a:solidFill>
              </a:rPr>
              <a:t>LEAN!</a:t>
            </a:r>
          </a:p>
          <a:p>
            <a:endParaRPr lang="en-US" altLang="en-US" dirty="0" smtClean="0"/>
          </a:p>
          <a:p>
            <a:r>
              <a:rPr lang="en-US" altLang="en-US" dirty="0" smtClean="0"/>
              <a:t>Talk about what</a:t>
            </a:r>
            <a:r>
              <a:rPr lang="en-US" altLang="en-US" baseline="0" dirty="0" smtClean="0"/>
              <a:t> a MANAGEMENT SYSTEM is:</a:t>
            </a:r>
          </a:p>
          <a:p>
            <a:endParaRPr lang="en-US" altLang="en-US" baseline="0" dirty="0" smtClean="0"/>
          </a:p>
          <a:p>
            <a:r>
              <a:rPr lang="en-US" altLang="en-US" baseline="0" dirty="0" smtClean="0"/>
              <a:t>Alignment of goals - strategic</a:t>
            </a:r>
          </a:p>
          <a:p>
            <a:r>
              <a:rPr lang="en-US" altLang="en-US" baseline="0" dirty="0" smtClean="0"/>
              <a:t>Disciplined adherence to process – Discipline by all, measured and monitored as close to moment-to-moment as possible</a:t>
            </a:r>
          </a:p>
          <a:p>
            <a:r>
              <a:rPr lang="en-US" altLang="en-US" baseline="0" dirty="0" smtClean="0"/>
              <a:t>Standard Work – Defined, monitored, and improved</a:t>
            </a:r>
          </a:p>
          <a:p>
            <a:r>
              <a:rPr lang="en-US" altLang="en-US" baseline="0" dirty="0" smtClean="0"/>
              <a:t>Visual Management – Where are we headed, where are we now, what is the gap, are we ahead or behind</a:t>
            </a:r>
          </a:p>
          <a:p>
            <a:r>
              <a:rPr lang="en-US" altLang="en-US" baseline="0" dirty="0" smtClean="0"/>
              <a:t>Coaching for Continuous Improvement – Developing capability</a:t>
            </a:r>
            <a:endParaRPr lang="en-US" altLang="en-US" dirty="0"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532961F-CE7E-4003-971D-2C6896561009}" type="slidenum">
              <a:rPr lang="en-US" altLang="en-US"/>
              <a:pPr eaLnBrk="1" hangingPunct="1"/>
              <a:t>21</a:t>
            </a:fld>
            <a:endParaRPr lang="en-US" altLang="en-US"/>
          </a:p>
        </p:txBody>
      </p:sp>
    </p:spTree>
    <p:extLst>
      <p:ext uri="{BB962C8B-B14F-4D97-AF65-F5344CB8AC3E}">
        <p14:creationId xmlns:p14="http://schemas.microsoft.com/office/powerpoint/2010/main" val="70958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E1D976F-DC22-4C64-A8DD-5530D1C3A01D}" type="slidenum">
              <a:rPr lang="en-US" altLang="en-US"/>
              <a:pPr eaLnBrk="1" hangingPunct="1"/>
              <a:t>22</a:t>
            </a:fld>
            <a:endParaRPr lang="en-US" altLang="en-US"/>
          </a:p>
        </p:txBody>
      </p:sp>
    </p:spTree>
    <p:extLst>
      <p:ext uri="{BB962C8B-B14F-4D97-AF65-F5344CB8AC3E}">
        <p14:creationId xmlns:p14="http://schemas.microsoft.com/office/powerpoint/2010/main" val="443372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173038" marR="0" lvl="0" indent="0" algn="l" defTabSz="914400" rtl="0" eaLnBrk="1" fontAlgn="auto" latinLnBrk="0" hangingPunct="1">
              <a:lnSpc>
                <a:spcPct val="114000"/>
              </a:lnSpc>
              <a:spcBef>
                <a:spcPts val="600"/>
              </a:spcBef>
              <a:spcAft>
                <a:spcPts val="600"/>
              </a:spcAft>
              <a:buClrTx/>
              <a:buSzTx/>
              <a:buFont typeface="Arial" charset="0"/>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Lean is both an intentional model for creating and sustaining an environment where continuous improvement is the norm, </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and</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 set of processes, methods, and tools for improvement.</a:t>
            </a:r>
            <a:endParaRPr kumimoji="0" lang="en-US" sz="2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A philosophy of continuous improvement and learning that respectfully involves all employees, who constantly pursue the elimination of waste and the reduction of variability; towards the pursuit of perfection, defined as maximizing value for our customers.</a:t>
            </a:r>
          </a:p>
          <a:p>
            <a:endParaRPr lang="en-US" altLang="en-US" dirty="0"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532961F-CE7E-4003-971D-2C6896561009}" type="slidenum">
              <a:rPr lang="en-US" altLang="en-US"/>
              <a:pPr eaLnBrk="1" hangingPunct="1"/>
              <a:t>24</a:t>
            </a:fld>
            <a:endParaRPr lang="en-US" altLang="en-US"/>
          </a:p>
        </p:txBody>
      </p:sp>
    </p:spTree>
    <p:extLst>
      <p:ext uri="{BB962C8B-B14F-4D97-AF65-F5344CB8AC3E}">
        <p14:creationId xmlns:p14="http://schemas.microsoft.com/office/powerpoint/2010/main" val="129439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20000"/>
              </a:spcBef>
              <a:buClr>
                <a:schemeClr val="accent2"/>
              </a:buClr>
              <a:buFont typeface="Wingdings" pitchFamily="2" charset="2"/>
              <a:buNone/>
            </a:pPr>
            <a:r>
              <a:rPr lang="en-US" altLang="en-US" dirty="0" smtClean="0">
                <a:solidFill>
                  <a:srgbClr val="000000"/>
                </a:solidFill>
              </a:rPr>
              <a:t>“In short, Lean thinking is Lean, because it provides a way to do more and more with less and less -- less human </a:t>
            </a:r>
            <a:r>
              <a:rPr lang="en-US" altLang="en-US" b="1" dirty="0" smtClean="0">
                <a:solidFill>
                  <a:srgbClr val="000000"/>
                </a:solidFill>
              </a:rPr>
              <a:t>effort</a:t>
            </a:r>
            <a:r>
              <a:rPr lang="en-US" altLang="en-US" dirty="0" smtClean="0">
                <a:solidFill>
                  <a:srgbClr val="000000"/>
                </a:solidFill>
              </a:rPr>
              <a:t>, less equipment, less time, and less space -- while coming closer and closer to providing customers with exactly what they want.”</a:t>
            </a:r>
          </a:p>
          <a:p>
            <a:pPr eaLnBrk="1" hangingPunct="1">
              <a:lnSpc>
                <a:spcPct val="90000"/>
              </a:lnSpc>
              <a:spcBef>
                <a:spcPct val="20000"/>
              </a:spcBef>
              <a:buClr>
                <a:schemeClr val="accent2"/>
              </a:buClr>
              <a:buFont typeface="Wingdings" pitchFamily="2" charset="2"/>
              <a:buNone/>
            </a:pPr>
            <a:endParaRPr lang="en-US" altLang="en-US" dirty="0" smtClean="0">
              <a:solidFill>
                <a:srgbClr val="000000"/>
              </a:solidFill>
            </a:endParaRPr>
          </a:p>
          <a:p>
            <a:pPr marL="0" marR="0" indent="0" algn="l" defTabSz="914400" rtl="0" eaLnBrk="1" fontAlgn="base" latinLnBrk="0" hangingPunct="1">
              <a:lnSpc>
                <a:spcPct val="90000"/>
              </a:lnSpc>
              <a:spcBef>
                <a:spcPct val="20000"/>
              </a:spcBef>
              <a:spcAft>
                <a:spcPct val="0"/>
              </a:spcAft>
              <a:buClr>
                <a:schemeClr val="accent2"/>
              </a:buClr>
              <a:buSzTx/>
              <a:buFont typeface="Wingdings" pitchFamily="2" charset="2"/>
              <a:buNone/>
              <a:tabLst/>
              <a:defRPr/>
            </a:pPr>
            <a:r>
              <a:rPr lang="en-US" altLang="en-US" sz="1200" dirty="0" smtClean="0">
                <a:solidFill>
                  <a:srgbClr val="000000"/>
                </a:solidFill>
              </a:rPr>
              <a:t>Womack, J.P., &amp; Jones, D.T. (2003). Lean Thinking. New York: Free Press, p.15.</a:t>
            </a:r>
          </a:p>
          <a:p>
            <a:pPr eaLnBrk="1" hangingPunct="1">
              <a:lnSpc>
                <a:spcPct val="90000"/>
              </a:lnSpc>
              <a:spcBef>
                <a:spcPct val="20000"/>
              </a:spcBef>
              <a:buClr>
                <a:schemeClr val="accent2"/>
              </a:buClr>
              <a:buFont typeface="Wingdings" pitchFamily="2" charset="2"/>
              <a:buNone/>
            </a:pPr>
            <a:endParaRPr lang="en-US" altLang="en-US" dirty="0" smtClean="0">
              <a:solidFill>
                <a:srgbClr val="000000"/>
              </a:solidFill>
            </a:endParaRPr>
          </a:p>
          <a:p>
            <a:pPr eaLnBrk="1" hangingPunct="1">
              <a:lnSpc>
                <a:spcPct val="90000"/>
              </a:lnSpc>
              <a:spcBef>
                <a:spcPct val="20000"/>
              </a:spcBef>
              <a:buClr>
                <a:schemeClr val="accent2"/>
              </a:buClr>
              <a:buFont typeface="Wingdings" pitchFamily="2" charset="2"/>
              <a:buNone/>
            </a:pPr>
            <a:endParaRPr lang="en-US" altLang="en-US" dirty="0" smtClean="0">
              <a:solidFill>
                <a:srgbClr val="000000"/>
              </a:solidFill>
            </a:endParaRPr>
          </a:p>
          <a:p>
            <a:pPr eaLnBrk="1" hangingPunct="1">
              <a:lnSpc>
                <a:spcPct val="90000"/>
              </a:lnSpc>
              <a:spcBef>
                <a:spcPct val="20000"/>
              </a:spcBef>
              <a:buClr>
                <a:schemeClr val="accent2"/>
              </a:buClr>
              <a:buFont typeface="Wingdings" pitchFamily="2" charset="2"/>
              <a:buNone/>
            </a:pPr>
            <a:r>
              <a:rPr lang="en-US" altLang="en-US" dirty="0" smtClean="0">
                <a:solidFill>
                  <a:srgbClr val="000000"/>
                </a:solidFill>
              </a:rPr>
              <a:t>Lean is a “Thinking Business System”</a:t>
            </a:r>
          </a:p>
          <a:p>
            <a:pPr eaLnBrk="1" hangingPunct="1">
              <a:lnSpc>
                <a:spcPct val="90000"/>
              </a:lnSpc>
              <a:spcBef>
                <a:spcPct val="20000"/>
              </a:spcBef>
              <a:buClr>
                <a:schemeClr val="accent2"/>
              </a:buClr>
              <a:buFont typeface="Wingdings" pitchFamily="2" charset="2"/>
              <a:buNone/>
            </a:pPr>
            <a:r>
              <a:rPr lang="en-US" altLang="en-US" dirty="0" smtClean="0">
                <a:solidFill>
                  <a:srgbClr val="000000"/>
                </a:solidFill>
              </a:rPr>
              <a:t>Right Thinking</a:t>
            </a:r>
            <a:r>
              <a:rPr lang="en-US" altLang="en-US" baseline="0" dirty="0" smtClean="0">
                <a:solidFill>
                  <a:srgbClr val="000000"/>
                </a:solidFill>
              </a:rPr>
              <a:t> = Right Behavior</a:t>
            </a:r>
          </a:p>
          <a:p>
            <a:pPr eaLnBrk="1" hangingPunct="1">
              <a:lnSpc>
                <a:spcPct val="90000"/>
              </a:lnSpc>
              <a:spcBef>
                <a:spcPct val="20000"/>
              </a:spcBef>
              <a:buClr>
                <a:schemeClr val="accent2"/>
              </a:buClr>
              <a:buFont typeface="Wingdings" pitchFamily="2" charset="2"/>
              <a:buNone/>
            </a:pPr>
            <a:r>
              <a:rPr lang="en-US" altLang="en-US" baseline="0" dirty="0" smtClean="0">
                <a:solidFill>
                  <a:srgbClr val="000000"/>
                </a:solidFill>
              </a:rPr>
              <a:t>Right Behavior = Right Results</a:t>
            </a:r>
          </a:p>
          <a:p>
            <a:pPr eaLnBrk="1" hangingPunct="1">
              <a:lnSpc>
                <a:spcPct val="90000"/>
              </a:lnSpc>
              <a:spcBef>
                <a:spcPct val="20000"/>
              </a:spcBef>
              <a:buClr>
                <a:schemeClr val="accent2"/>
              </a:buClr>
              <a:buFont typeface="Wingdings" pitchFamily="2" charset="2"/>
              <a:buNone/>
            </a:pPr>
            <a:r>
              <a:rPr lang="en-US" altLang="en-US" baseline="0" dirty="0" smtClean="0">
                <a:solidFill>
                  <a:srgbClr val="000000"/>
                </a:solidFill>
              </a:rPr>
              <a:t>Its about getting the “Thinking” right</a:t>
            </a:r>
          </a:p>
          <a:p>
            <a:pPr eaLnBrk="1" hangingPunct="1">
              <a:lnSpc>
                <a:spcPct val="90000"/>
              </a:lnSpc>
              <a:spcBef>
                <a:spcPct val="20000"/>
              </a:spcBef>
              <a:buClr>
                <a:schemeClr val="accent2"/>
              </a:buClr>
              <a:buFont typeface="Wingdings" pitchFamily="2" charset="2"/>
              <a:buNone/>
            </a:pPr>
            <a:endParaRPr lang="en-US" altLang="en-US" baseline="0" dirty="0" smtClean="0">
              <a:solidFill>
                <a:srgbClr val="000000"/>
              </a:solidFill>
            </a:endParaRPr>
          </a:p>
          <a:p>
            <a:pPr eaLnBrk="1" hangingPunct="1">
              <a:lnSpc>
                <a:spcPct val="90000"/>
              </a:lnSpc>
              <a:spcBef>
                <a:spcPct val="20000"/>
              </a:spcBef>
              <a:buClr>
                <a:schemeClr val="accent2"/>
              </a:buClr>
              <a:buFont typeface="Wingdings" pitchFamily="2" charset="2"/>
              <a:buNone/>
            </a:pPr>
            <a:endParaRPr lang="en-US" altLang="en-US" dirty="0">
              <a:solidFill>
                <a:srgbClr val="000000"/>
              </a:solidFill>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532961F-CE7E-4003-971D-2C6896561009}" type="slidenum">
              <a:rPr lang="en-US" altLang="en-US"/>
              <a:pPr eaLnBrk="1" hangingPunct="1"/>
              <a:t>26</a:t>
            </a:fld>
            <a:endParaRPr lang="en-US" altLang="en-US"/>
          </a:p>
        </p:txBody>
      </p:sp>
    </p:spTree>
    <p:extLst>
      <p:ext uri="{BB962C8B-B14F-4D97-AF65-F5344CB8AC3E}">
        <p14:creationId xmlns:p14="http://schemas.microsoft.com/office/powerpoint/2010/main" val="324294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BA4FB4-23E8-43C3-927E-007F2774D42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63706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Management supporting</a:t>
            </a:r>
            <a:r>
              <a:rPr lang="en-US" altLang="en-US" baseline="0" dirty="0" smtClean="0"/>
              <a:t> the workforce = SERVANT LEADERSHIP</a:t>
            </a:r>
            <a:endParaRPr lang="en-US" altLang="en-US" dirty="0" smtClean="0"/>
          </a:p>
          <a:p>
            <a:endParaRPr lang="en-US" altLang="en-US"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410BB3E-668D-4E61-8B47-384AEC12D41E}" type="slidenum">
              <a:rPr lang="en-US" altLang="en-US"/>
              <a:pPr eaLnBrk="1" hangingPunct="1"/>
              <a:t>27</a:t>
            </a:fld>
            <a:endParaRPr lang="en-US" altLang="en-US"/>
          </a:p>
        </p:txBody>
      </p:sp>
    </p:spTree>
    <p:extLst>
      <p:ext uri="{BB962C8B-B14F-4D97-AF65-F5344CB8AC3E}">
        <p14:creationId xmlns:p14="http://schemas.microsoft.com/office/powerpoint/2010/main" val="2996975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B0A48E0-F9AD-4C1C-B357-973DEBE30CEF}" type="slidenum">
              <a:rPr lang="en-US" altLang="en-US"/>
              <a:pPr eaLnBrk="1" hangingPunct="1"/>
              <a:t>28</a:t>
            </a:fld>
            <a:endParaRPr lang="en-US" altLang="en-US"/>
          </a:p>
        </p:txBody>
      </p:sp>
    </p:spTree>
    <p:extLst>
      <p:ext uri="{BB962C8B-B14F-4D97-AF65-F5344CB8AC3E}">
        <p14:creationId xmlns:p14="http://schemas.microsoft.com/office/powerpoint/2010/main" val="2262219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FLIPCHART EXERCISE: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If you had a Lean organization….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What would it feel like, look like?</a:t>
            </a:r>
          </a:p>
          <a:p>
            <a:endParaRPr lang="en-US" altLang="en-US" dirty="0"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3934247-7E0C-486A-BF56-0FF35FE9B741}" type="slidenum">
              <a:rPr lang="en-US" altLang="en-US"/>
              <a:pPr eaLnBrk="1" hangingPunct="1"/>
              <a:t>29</a:t>
            </a:fld>
            <a:endParaRPr lang="en-US" altLang="en-US"/>
          </a:p>
        </p:txBody>
      </p:sp>
    </p:spTree>
    <p:extLst>
      <p:ext uri="{BB962C8B-B14F-4D97-AF65-F5344CB8AC3E}">
        <p14:creationId xmlns:p14="http://schemas.microsoft.com/office/powerpoint/2010/main" val="3484232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 Act or Adjust</a:t>
            </a:r>
          </a:p>
          <a:p>
            <a:endParaRPr lang="en-US" baseline="0" dirty="0" smtClean="0"/>
          </a:p>
          <a:p>
            <a:r>
              <a:rPr lang="en-US" baseline="0" dirty="0" smtClean="0"/>
              <a:t>Also, PDSA</a:t>
            </a:r>
          </a:p>
          <a:p>
            <a:endParaRPr lang="en-US" baseline="0" dirty="0" smtClean="0"/>
          </a:p>
          <a:p>
            <a:r>
              <a:rPr lang="en-US" baseline="0" dirty="0" smtClean="0"/>
              <a:t>S = Study</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solidFill>
                  <a:prstClr val="black"/>
                </a:solidFill>
              </a:rPr>
              <a:pPr/>
              <a:t>30</a:t>
            </a:fld>
            <a:endParaRPr lang="en-US" altLang="en-US">
              <a:solidFill>
                <a:prstClr val="black"/>
              </a:solidFill>
            </a:endParaRPr>
          </a:p>
        </p:txBody>
      </p:sp>
    </p:spTree>
    <p:extLst>
      <p:ext uri="{BB962C8B-B14F-4D97-AF65-F5344CB8AC3E}">
        <p14:creationId xmlns:p14="http://schemas.microsoft.com/office/powerpoint/2010/main" val="2850927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374650"/>
            <a:ext cx="4249738" cy="3189288"/>
          </a:xfrm>
        </p:spPr>
      </p:sp>
      <p:sp>
        <p:nvSpPr>
          <p:cNvPr id="3" name="Notes Placeholder 2"/>
          <p:cNvSpPr>
            <a:spLocks noGrp="1"/>
          </p:cNvSpPr>
          <p:nvPr>
            <p:ph type="body" idx="1"/>
          </p:nvPr>
        </p:nvSpPr>
        <p:spPr/>
        <p:txBody>
          <a:bodyPr/>
          <a:lstStyle/>
          <a:p>
            <a:r>
              <a:rPr lang="en-US" sz="800" dirty="0"/>
              <a:t>The Plan-Do-Check-Act (PDCA) cycle is the Lean operating framework — the methodology for implementing </a:t>
            </a:r>
            <a:r>
              <a:rPr lang="en-US" sz="800" i="1" dirty="0"/>
              <a:t>Kaizen.</a:t>
            </a:r>
            <a:br>
              <a:rPr lang="en-US" sz="800" i="1" dirty="0"/>
            </a:br>
            <a:endParaRPr lang="en-US" sz="800" i="1" dirty="0"/>
          </a:p>
          <a:p>
            <a:r>
              <a:rPr lang="en-US" sz="800" dirty="0"/>
              <a:t>The PDCA cycle was first developed in the 1930s by Walter </a:t>
            </a:r>
            <a:r>
              <a:rPr lang="en-US" sz="800" dirty="0" err="1"/>
              <a:t>Shewhart</a:t>
            </a:r>
            <a:r>
              <a:rPr lang="en-US" sz="800" dirty="0"/>
              <a:t>, the Bell Telephone physicist often call the father of statistical quality control. </a:t>
            </a:r>
            <a:br>
              <a:rPr lang="en-US" sz="800" dirty="0"/>
            </a:br>
            <a:endParaRPr lang="en-US" sz="800" dirty="0"/>
          </a:p>
          <a:p>
            <a:r>
              <a:rPr lang="en-US" sz="800" dirty="0"/>
              <a:t>PDCA was brought to Japan in the 1950s by W. Edwards Deming; in Japan, it’s known as the Deming cycle. Alternatively, it is referred to as Plan-Do-</a:t>
            </a:r>
            <a:r>
              <a:rPr lang="en-US" sz="800" i="1" dirty="0"/>
              <a:t>Study</a:t>
            </a:r>
            <a:r>
              <a:rPr lang="en-US" sz="800" dirty="0"/>
              <a:t>-Act (PDSA).</a:t>
            </a:r>
          </a:p>
          <a:p>
            <a:endParaRPr lang="en-US" sz="800" dirty="0"/>
          </a:p>
          <a:p>
            <a:r>
              <a:rPr lang="en-US" sz="800" dirty="0"/>
              <a:t>Here’s what the four parts of the PDCA (or PDSA) acronym mean:</a:t>
            </a:r>
          </a:p>
          <a:p>
            <a:pPr lvl="1">
              <a:spcBef>
                <a:spcPts val="1223"/>
              </a:spcBef>
            </a:pPr>
            <a:r>
              <a:rPr lang="en-US" sz="800" b="1" dirty="0"/>
              <a:t>Plan: </a:t>
            </a:r>
            <a:r>
              <a:rPr lang="en-US" sz="800" dirty="0"/>
              <a:t>Create a plan for change, identifying specifically what you want to change. Define the steps you need to make the change, and predict the results of the change.</a:t>
            </a:r>
          </a:p>
          <a:p>
            <a:pPr lvl="1">
              <a:spcBef>
                <a:spcPts val="1223"/>
              </a:spcBef>
            </a:pPr>
            <a:r>
              <a:rPr lang="en-US" sz="800" b="1" dirty="0"/>
              <a:t>Do: </a:t>
            </a:r>
            <a:r>
              <a:rPr lang="en-US" sz="800" dirty="0"/>
              <a:t>Carry out the plan in a trial or test environment, on a small scale, under controlled conditions.</a:t>
            </a:r>
          </a:p>
          <a:p>
            <a:pPr lvl="1">
              <a:spcBef>
                <a:spcPts val="1223"/>
              </a:spcBef>
            </a:pPr>
            <a:r>
              <a:rPr lang="en-US" sz="800" b="1" dirty="0"/>
              <a:t>Check or study: </a:t>
            </a:r>
            <a:r>
              <a:rPr lang="en-US" sz="800" dirty="0"/>
              <a:t>Examine the results of your trial. Verify that you’ve improved the process. If you have, consider implementing it on a broader scale; if you haven’t, go back and try again.</a:t>
            </a:r>
          </a:p>
          <a:p>
            <a:pPr lvl="1">
              <a:spcBef>
                <a:spcPts val="1223"/>
              </a:spcBef>
            </a:pPr>
            <a:r>
              <a:rPr lang="en-US" sz="800" b="1" dirty="0"/>
              <a:t>Act: </a:t>
            </a:r>
            <a:r>
              <a:rPr lang="en-US" sz="800" dirty="0"/>
              <a:t>Implement the changes you’ve verified on a broader scale. Update the standard operating procedures.</a:t>
            </a:r>
          </a:p>
          <a:p>
            <a:endParaRPr lang="en-US" dirty="0"/>
          </a:p>
        </p:txBody>
      </p:sp>
      <p:sp>
        <p:nvSpPr>
          <p:cNvPr id="4" name="Slide Number Placeholder 3"/>
          <p:cNvSpPr>
            <a:spLocks noGrp="1"/>
          </p:cNvSpPr>
          <p:nvPr>
            <p:ph type="sldNum" sz="quarter" idx="10"/>
          </p:nvPr>
        </p:nvSpPr>
        <p:spPr/>
        <p:txBody>
          <a:bodyPr/>
          <a:lstStyle/>
          <a:p>
            <a:fld id="{79BA4FB4-23E8-43C3-927E-007F2774D42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869835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BA4FB4-23E8-43C3-927E-007F2774D42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225590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A4FB4-23E8-43C3-927E-007F2774D42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313540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374650"/>
            <a:ext cx="4249738"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A4FB4-23E8-43C3-927E-007F2774D42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586914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1BA96-99ED-42A7-808D-059763A09290}"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410064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r>
              <a:rPr lang="en-US" altLang="en-US" baseline="0" dirty="0" smtClean="0"/>
              <a:t>AFFINITY DIAGRAM EXERCISE</a:t>
            </a:r>
          </a:p>
          <a:p>
            <a:pPr marL="0" marR="0" lvl="0" indent="0" algn="l" defTabSz="914400" rtl="0" eaLnBrk="1" fontAlgn="base" latinLnBrk="0" hangingPunct="1">
              <a:lnSpc>
                <a:spcPct val="90000"/>
              </a:lnSpc>
              <a:spcBef>
                <a:spcPct val="15000"/>
              </a:spcBef>
              <a:spcAft>
                <a:spcPct val="0"/>
              </a:spcAft>
              <a:buClr>
                <a:srgbClr val="0000CC"/>
              </a:buClr>
              <a:buSzTx/>
              <a:buFont typeface="Arial" pitchFamily="34" charset="0"/>
              <a:buChar char="•"/>
              <a:tabLst/>
              <a:defRPr/>
            </a:pPr>
            <a:endParaRPr kumimoji="0" lang="en-US" altLang="en-US" sz="19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endParaRPr>
          </a:p>
          <a:p>
            <a:pPr marL="0" marR="0" lvl="0" indent="0" algn="l" defTabSz="914400" rtl="0" eaLnBrk="1" fontAlgn="base" latinLnBrk="0" hangingPunct="1">
              <a:lnSpc>
                <a:spcPct val="90000"/>
              </a:lnSpc>
              <a:spcBef>
                <a:spcPct val="15000"/>
              </a:spcBef>
              <a:spcAft>
                <a:spcPct val="0"/>
              </a:spcAft>
              <a:buClr>
                <a:srgbClr val="0000CC"/>
              </a:buClr>
              <a:buSzTx/>
              <a:buFont typeface="Arial" pitchFamily="34" charset="0"/>
              <a:buNone/>
              <a:tabLst/>
              <a:defRPr/>
            </a:pPr>
            <a:r>
              <a:rPr kumimoji="0" lang="en-US" altLang="en-US" sz="19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LEAN</a:t>
            </a:r>
          </a:p>
          <a:p>
            <a:pPr marL="0" marR="0" lvl="0" indent="0" algn="l" defTabSz="914400" rtl="0" eaLnBrk="1" fontAlgn="base" latinLnBrk="0" hangingPunct="1">
              <a:lnSpc>
                <a:spcPct val="90000"/>
              </a:lnSpc>
              <a:spcBef>
                <a:spcPct val="15000"/>
              </a:spcBef>
              <a:spcAft>
                <a:spcPct val="0"/>
              </a:spcAft>
              <a:buClr>
                <a:srgbClr val="0000CC"/>
              </a:buClr>
              <a:buSzTx/>
              <a:buFont typeface="Arial" pitchFamily="34" charset="0"/>
              <a:buChar char="•"/>
              <a:tabLst/>
              <a:defRPr/>
            </a:pPr>
            <a:r>
              <a:rPr kumimoji="0" lang="en-US" altLang="en-US" sz="19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Ask</a:t>
            </a:r>
          </a:p>
          <a:p>
            <a:pPr marL="0" marR="0" lvl="0" indent="0" algn="l" defTabSz="914400" rtl="0" eaLnBrk="1" fontAlgn="base" latinLnBrk="0" hangingPunct="1">
              <a:lnSpc>
                <a:spcPct val="90000"/>
              </a:lnSpc>
              <a:spcBef>
                <a:spcPct val="15000"/>
              </a:spcBef>
              <a:spcAft>
                <a:spcPct val="0"/>
              </a:spcAft>
              <a:buClr>
                <a:srgbClr val="0000CC"/>
              </a:buClr>
              <a:buSzTx/>
              <a:buFont typeface="Arial" pitchFamily="34" charset="0"/>
              <a:buChar char="•"/>
              <a:tabLst/>
              <a:defRPr/>
            </a:pPr>
            <a:r>
              <a:rPr kumimoji="0" lang="en-US" altLang="en-US" sz="19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Lead</a:t>
            </a:r>
          </a:p>
          <a:p>
            <a:pPr marL="0" marR="0" lvl="0" indent="0" algn="l" defTabSz="914400" rtl="0" eaLnBrk="1" fontAlgn="base" latinLnBrk="0" hangingPunct="1">
              <a:lnSpc>
                <a:spcPct val="90000"/>
              </a:lnSpc>
              <a:spcBef>
                <a:spcPct val="15000"/>
              </a:spcBef>
              <a:spcAft>
                <a:spcPct val="0"/>
              </a:spcAft>
              <a:buClr>
                <a:srgbClr val="0000CC"/>
              </a:buClr>
              <a:buSzTx/>
              <a:buFont typeface="Arial" pitchFamily="34" charset="0"/>
              <a:buChar char="•"/>
              <a:tabLst/>
              <a:defRPr/>
            </a:pPr>
            <a:r>
              <a:rPr kumimoji="0" lang="en-US" altLang="en-US" sz="19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Train/ Educate</a:t>
            </a:r>
          </a:p>
          <a:p>
            <a:pPr marL="0" marR="0" lvl="0" indent="0" algn="l" defTabSz="914400" rtl="0" eaLnBrk="1" fontAlgn="base" latinLnBrk="0" hangingPunct="1">
              <a:lnSpc>
                <a:spcPct val="90000"/>
              </a:lnSpc>
              <a:spcBef>
                <a:spcPct val="15000"/>
              </a:spcBef>
              <a:spcAft>
                <a:spcPct val="0"/>
              </a:spcAft>
              <a:buClr>
                <a:srgbClr val="0000CC"/>
              </a:buClr>
              <a:buSzTx/>
              <a:buFont typeface="Arial" pitchFamily="34" charset="0"/>
              <a:buChar char="•"/>
              <a:tabLst/>
              <a:defRPr/>
            </a:pPr>
            <a:r>
              <a:rPr kumimoji="0" lang="en-US" altLang="en-US" sz="19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Understand All Players</a:t>
            </a:r>
          </a:p>
          <a:p>
            <a:pPr marL="0" marR="0" lvl="0" indent="0" algn="l" defTabSz="914400" rtl="0" eaLnBrk="1" fontAlgn="base" latinLnBrk="0" hangingPunct="1">
              <a:lnSpc>
                <a:spcPct val="90000"/>
              </a:lnSpc>
              <a:spcBef>
                <a:spcPct val="15000"/>
              </a:spcBef>
              <a:spcAft>
                <a:spcPct val="0"/>
              </a:spcAft>
              <a:buClr>
                <a:srgbClr val="0000CC"/>
              </a:buClr>
              <a:buSzTx/>
              <a:buFont typeface="Arial" pitchFamily="34" charset="0"/>
              <a:buChar char="•"/>
              <a:tabLst/>
              <a:defRPr/>
            </a:pPr>
            <a:r>
              <a:rPr kumimoji="0" lang="en-US" altLang="en-US" sz="19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Vertical &amp; Horizontal Alignment</a:t>
            </a:r>
          </a:p>
          <a:p>
            <a:pPr marL="0" marR="0" lvl="0" indent="0" algn="l" defTabSz="914400" rtl="0" eaLnBrk="1" fontAlgn="base" latinLnBrk="0" hangingPunct="1">
              <a:lnSpc>
                <a:spcPct val="90000"/>
              </a:lnSpc>
              <a:spcBef>
                <a:spcPct val="15000"/>
              </a:spcBef>
              <a:spcAft>
                <a:spcPct val="0"/>
              </a:spcAft>
              <a:buClr>
                <a:srgbClr val="0000CC"/>
              </a:buClr>
              <a:buSzTx/>
              <a:buFont typeface="Arial" pitchFamily="34" charset="0"/>
              <a:buChar char="•"/>
              <a:tabLst/>
              <a:defRPr/>
            </a:pPr>
            <a:r>
              <a:rPr kumimoji="0" lang="en-US" altLang="en-US" sz="19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Listen</a:t>
            </a:r>
          </a:p>
          <a:p>
            <a:pPr marL="0" marR="0" lvl="0" indent="0" algn="l" defTabSz="914400" rtl="0" eaLnBrk="1" fontAlgn="base" latinLnBrk="0" hangingPunct="1">
              <a:lnSpc>
                <a:spcPct val="90000"/>
              </a:lnSpc>
              <a:spcBef>
                <a:spcPct val="15000"/>
              </a:spcBef>
              <a:spcAft>
                <a:spcPct val="0"/>
              </a:spcAft>
              <a:buClr>
                <a:srgbClr val="0000CC"/>
              </a:buClr>
              <a:buSzTx/>
              <a:buFont typeface="Arial" pitchFamily="34" charset="0"/>
              <a:buChar char="•"/>
              <a:tabLst/>
              <a:defRPr/>
            </a:pPr>
            <a:r>
              <a:rPr kumimoji="0" lang="en-US" altLang="en-US" sz="19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Share in Goal Setting</a:t>
            </a:r>
          </a:p>
          <a:p>
            <a:pPr marL="0" marR="0" lvl="0" indent="0" algn="l" defTabSz="914400" rtl="0" eaLnBrk="1" fontAlgn="base" latinLnBrk="0" hangingPunct="1">
              <a:lnSpc>
                <a:spcPct val="90000"/>
              </a:lnSpc>
              <a:spcBef>
                <a:spcPct val="15000"/>
              </a:spcBef>
              <a:spcAft>
                <a:spcPct val="0"/>
              </a:spcAft>
              <a:buClr>
                <a:srgbClr val="0000CC"/>
              </a:buClr>
              <a:buSzTx/>
              <a:buFont typeface="Arial" pitchFamily="34" charset="0"/>
              <a:buChar char="•"/>
              <a:tabLst/>
              <a:defRPr/>
            </a:pPr>
            <a:r>
              <a:rPr kumimoji="0" lang="en-US" altLang="en-US" sz="19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Empower Others</a:t>
            </a:r>
          </a:p>
          <a:p>
            <a:pPr marL="0" marR="0" lvl="0" indent="0" algn="l" defTabSz="914400" rtl="0" eaLnBrk="1" fontAlgn="base" latinLnBrk="0" hangingPunct="1">
              <a:lnSpc>
                <a:spcPct val="90000"/>
              </a:lnSpc>
              <a:spcBef>
                <a:spcPct val="15000"/>
              </a:spcBef>
              <a:spcAft>
                <a:spcPct val="0"/>
              </a:spcAft>
              <a:buClr>
                <a:srgbClr val="0000CC"/>
              </a:buClr>
              <a:buSzTx/>
              <a:buFont typeface="Arial" pitchFamily="34" charset="0"/>
              <a:buChar char="•"/>
              <a:tabLst/>
              <a:defRPr/>
            </a:pPr>
            <a:r>
              <a:rPr kumimoji="0" lang="en-US" altLang="en-US" sz="19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Teams (Team spirit)</a:t>
            </a:r>
          </a:p>
          <a:p>
            <a:endParaRPr lang="en-US" altLang="en-US" dirty="0" smtClean="0"/>
          </a:p>
          <a:p>
            <a:r>
              <a:rPr lang="en-US" altLang="en-US" dirty="0" smtClean="0"/>
              <a:t>TRADITIONAL</a:t>
            </a:r>
          </a:p>
          <a:p>
            <a:pPr marL="0" marR="0" lvl="0" indent="0" algn="l" defTabSz="914400" rtl="0" eaLnBrk="1" fontAlgn="base" latinLnBrk="0" hangingPunct="1">
              <a:lnSpc>
                <a:spcPct val="100000"/>
              </a:lnSpc>
              <a:spcBef>
                <a:spcPct val="15000"/>
              </a:spcBef>
              <a:spcAft>
                <a:spcPct val="0"/>
              </a:spcAft>
              <a:buClr>
                <a:srgbClr val="0000CC"/>
              </a:buClr>
              <a:buSzTx/>
              <a:buFont typeface="Arial" pitchFamily="34" charset="0"/>
              <a:buChar char="•"/>
              <a:tabLst/>
              <a:defRPr/>
            </a:pPr>
            <a:r>
              <a:rPr kumimoji="0" lang="en-US" altLang="en-US" sz="20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Tell</a:t>
            </a:r>
          </a:p>
          <a:p>
            <a:pPr marL="0" marR="0" lvl="0" indent="0" algn="l" defTabSz="914400" rtl="0" eaLnBrk="1" fontAlgn="base" latinLnBrk="0" hangingPunct="1">
              <a:lnSpc>
                <a:spcPct val="100000"/>
              </a:lnSpc>
              <a:spcBef>
                <a:spcPct val="15000"/>
              </a:spcBef>
              <a:spcAft>
                <a:spcPct val="0"/>
              </a:spcAft>
              <a:buClr>
                <a:srgbClr val="0000CC"/>
              </a:buClr>
              <a:buSzTx/>
              <a:buFont typeface="Arial" pitchFamily="34" charset="0"/>
              <a:buChar char="•"/>
              <a:tabLst/>
              <a:defRPr/>
            </a:pPr>
            <a:r>
              <a:rPr kumimoji="0" lang="en-US" altLang="en-US" sz="20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Direct</a:t>
            </a:r>
          </a:p>
          <a:p>
            <a:pPr marL="0" marR="0" lvl="0" indent="0" algn="l" defTabSz="914400" rtl="0" eaLnBrk="1" fontAlgn="base" latinLnBrk="0" hangingPunct="1">
              <a:lnSpc>
                <a:spcPct val="100000"/>
              </a:lnSpc>
              <a:spcBef>
                <a:spcPct val="15000"/>
              </a:spcBef>
              <a:spcAft>
                <a:spcPct val="0"/>
              </a:spcAft>
              <a:buClr>
                <a:srgbClr val="0000CC"/>
              </a:buClr>
              <a:buSzTx/>
              <a:buFont typeface="Arial" pitchFamily="34" charset="0"/>
              <a:buChar char="•"/>
              <a:tabLst/>
              <a:defRPr/>
            </a:pPr>
            <a:r>
              <a:rPr kumimoji="0" lang="en-US" altLang="en-US" sz="20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Autocratic</a:t>
            </a:r>
          </a:p>
          <a:p>
            <a:pPr marL="0" marR="0" lvl="0" indent="0" algn="l" defTabSz="914400" rtl="0" eaLnBrk="1" fontAlgn="base" latinLnBrk="0" hangingPunct="1">
              <a:lnSpc>
                <a:spcPct val="100000"/>
              </a:lnSpc>
              <a:spcBef>
                <a:spcPct val="15000"/>
              </a:spcBef>
              <a:spcAft>
                <a:spcPct val="0"/>
              </a:spcAft>
              <a:buClr>
                <a:srgbClr val="0000CC"/>
              </a:buClr>
              <a:buSzTx/>
              <a:buFont typeface="Arial" pitchFamily="34" charset="0"/>
              <a:buChar char="•"/>
              <a:tabLst/>
              <a:defRPr/>
            </a:pPr>
            <a:r>
              <a:rPr kumimoji="0" lang="en-US" altLang="en-US" sz="20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Dictatorial</a:t>
            </a:r>
          </a:p>
          <a:p>
            <a:pPr marL="0" marR="0" lvl="0" indent="0" algn="l" defTabSz="914400" rtl="0" eaLnBrk="1" fontAlgn="base" latinLnBrk="0" hangingPunct="1">
              <a:lnSpc>
                <a:spcPct val="100000"/>
              </a:lnSpc>
              <a:spcBef>
                <a:spcPct val="15000"/>
              </a:spcBef>
              <a:spcAft>
                <a:spcPct val="0"/>
              </a:spcAft>
              <a:buClr>
                <a:srgbClr val="0000CC"/>
              </a:buClr>
              <a:buSzTx/>
              <a:buFont typeface="Arial" pitchFamily="34" charset="0"/>
              <a:buChar char="•"/>
              <a:tabLst/>
              <a:defRPr/>
            </a:pPr>
            <a:r>
              <a:rPr kumimoji="0" lang="en-US" altLang="en-US" sz="20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Communication Top-Down</a:t>
            </a:r>
          </a:p>
          <a:p>
            <a:pPr marL="0" marR="0" lvl="0" indent="0" algn="l" defTabSz="914400" rtl="0" eaLnBrk="1" fontAlgn="base" latinLnBrk="0" hangingPunct="1">
              <a:lnSpc>
                <a:spcPct val="100000"/>
              </a:lnSpc>
              <a:spcBef>
                <a:spcPct val="15000"/>
              </a:spcBef>
              <a:spcAft>
                <a:spcPct val="0"/>
              </a:spcAft>
              <a:buClr>
                <a:srgbClr val="0000CC"/>
              </a:buClr>
              <a:buSzTx/>
              <a:buFont typeface="Arial" pitchFamily="34" charset="0"/>
              <a:buChar char="•"/>
              <a:tabLst/>
              <a:defRPr/>
            </a:pPr>
            <a:r>
              <a:rPr kumimoji="0" lang="en-US" altLang="en-US" sz="20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Use Authority</a:t>
            </a:r>
          </a:p>
          <a:p>
            <a:pPr marL="0" marR="0" lvl="0" indent="0" algn="l" defTabSz="914400" rtl="0" eaLnBrk="1" fontAlgn="base" latinLnBrk="0" hangingPunct="1">
              <a:lnSpc>
                <a:spcPct val="100000"/>
              </a:lnSpc>
              <a:spcBef>
                <a:spcPct val="15000"/>
              </a:spcBef>
              <a:spcAft>
                <a:spcPct val="0"/>
              </a:spcAft>
              <a:buClr>
                <a:srgbClr val="0000CC"/>
              </a:buClr>
              <a:buSzTx/>
              <a:buFont typeface="Arial" pitchFamily="34" charset="0"/>
              <a:buChar char="•"/>
              <a:tabLst/>
              <a:defRPr/>
            </a:pPr>
            <a:r>
              <a:rPr kumimoji="0" lang="en-US" altLang="en-US" sz="20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Impose Goals</a:t>
            </a:r>
          </a:p>
          <a:p>
            <a:pPr marL="0" marR="0" lvl="0" indent="0" algn="l" defTabSz="914400" rtl="0" eaLnBrk="1" fontAlgn="base" latinLnBrk="0" hangingPunct="1">
              <a:lnSpc>
                <a:spcPct val="100000"/>
              </a:lnSpc>
              <a:spcBef>
                <a:spcPct val="15000"/>
              </a:spcBef>
              <a:spcAft>
                <a:spcPct val="0"/>
              </a:spcAft>
              <a:buClr>
                <a:srgbClr val="0000CC"/>
              </a:buClr>
              <a:buSzTx/>
              <a:buFont typeface="Arial" pitchFamily="34" charset="0"/>
              <a:buChar char="•"/>
              <a:tabLst/>
              <a:defRPr/>
            </a:pPr>
            <a:r>
              <a:rPr kumimoji="0" lang="en-US" altLang="en-US" sz="20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Limit Performance</a:t>
            </a:r>
          </a:p>
          <a:p>
            <a:pPr marL="0" marR="0" lvl="0" indent="0" algn="l" defTabSz="914400" rtl="0" eaLnBrk="1" fontAlgn="base" latinLnBrk="0" hangingPunct="1">
              <a:lnSpc>
                <a:spcPct val="100000"/>
              </a:lnSpc>
              <a:spcBef>
                <a:spcPct val="15000"/>
              </a:spcBef>
              <a:spcAft>
                <a:spcPct val="0"/>
              </a:spcAft>
              <a:buClr>
                <a:srgbClr val="0000CC"/>
              </a:buClr>
              <a:buSzTx/>
              <a:buFont typeface="Arial" pitchFamily="34" charset="0"/>
              <a:buChar char="•"/>
              <a:tabLst/>
              <a:defRPr/>
            </a:pPr>
            <a:r>
              <a:rPr kumimoji="0" lang="en-US" altLang="en-US" sz="2000" b="1" i="0" u="none" strike="noStrike" kern="1200" cap="none" spc="0" normalizeH="0" baseline="0" noProof="0" dirty="0" smtClean="0">
                <a:ln>
                  <a:noFill/>
                </a:ln>
                <a:solidFill>
                  <a:srgbClr val="1F497D"/>
                </a:solidFill>
                <a:effectLst/>
                <a:uLnTx/>
                <a:uFillTx/>
                <a:latin typeface="Arial" pitchFamily="34" charset="0"/>
                <a:ea typeface="MS PGothic" pitchFamily="34" charset="-128"/>
                <a:cs typeface="+mn-cs"/>
              </a:rPr>
              <a:t>Individuals (“Me” theory)</a:t>
            </a:r>
          </a:p>
          <a:p>
            <a:endParaRPr lang="en-US" altLang="en-US" dirty="0" smtClean="0"/>
          </a:p>
          <a:p>
            <a:r>
              <a:rPr lang="en-US" sz="1200" b="1" dirty="0" smtClean="0">
                <a:solidFill>
                  <a:srgbClr val="FF0000"/>
                </a:solidFill>
                <a:latin typeface="Arial" panose="020B0604020202020204" pitchFamily="34" charset="0"/>
                <a:cs typeface="Arial" panose="020B0604020202020204" pitchFamily="34" charset="0"/>
              </a:rPr>
              <a:t>Traditional</a:t>
            </a:r>
            <a:r>
              <a:rPr lang="en-US" sz="1200" dirty="0" smtClean="0">
                <a:latin typeface="Arial" panose="020B0604020202020204" pitchFamily="34" charset="0"/>
                <a:cs typeface="Arial" panose="020B0604020202020204" pitchFamily="34" charset="0"/>
              </a:rPr>
              <a:t>: Improve system (disregarding all of the types of waste in the process).</a:t>
            </a:r>
          </a:p>
          <a:p>
            <a:r>
              <a:rPr lang="en-US" sz="1200" b="1" dirty="0" smtClean="0">
                <a:latin typeface="Arial" panose="020B0604020202020204" pitchFamily="34" charset="0"/>
                <a:cs typeface="Arial" panose="020B0604020202020204" pitchFamily="34" charset="0"/>
              </a:rPr>
              <a:t>Lean</a:t>
            </a:r>
            <a:r>
              <a:rPr lang="en-US" sz="1200" dirty="0" smtClean="0">
                <a:latin typeface="Arial" panose="020B0604020202020204" pitchFamily="34" charset="0"/>
                <a:cs typeface="Arial" panose="020B0604020202020204" pitchFamily="34" charset="0"/>
              </a:rPr>
              <a:t>: Improve system by 1) Eliminating waste and 2) Improving current processes.</a:t>
            </a:r>
          </a:p>
          <a:p>
            <a:r>
              <a:rPr lang="en-US" sz="1200" b="1" dirty="0" smtClean="0">
                <a:solidFill>
                  <a:srgbClr val="FF0000"/>
                </a:solidFill>
                <a:latin typeface="Arial" panose="020B0604020202020204" pitchFamily="34" charset="0"/>
                <a:cs typeface="Arial" panose="020B0604020202020204" pitchFamily="34" charset="0"/>
              </a:rPr>
              <a:t>Traditional</a:t>
            </a:r>
            <a:r>
              <a:rPr lang="en-US" sz="1200" dirty="0" smtClean="0">
                <a:latin typeface="Arial" panose="020B0604020202020204" pitchFamily="34" charset="0"/>
                <a:cs typeface="Arial" panose="020B0604020202020204" pitchFamily="34" charset="0"/>
              </a:rPr>
              <a:t>: Management is the primary driver of change.</a:t>
            </a:r>
          </a:p>
          <a:p>
            <a:r>
              <a:rPr lang="en-US" sz="1200" b="1" dirty="0" smtClean="0">
                <a:latin typeface="Arial" panose="020B0604020202020204" pitchFamily="34" charset="0"/>
                <a:cs typeface="Arial" panose="020B0604020202020204" pitchFamily="34" charset="0"/>
              </a:rPr>
              <a:t>Lean</a:t>
            </a:r>
            <a:r>
              <a:rPr lang="en-US" sz="1200" dirty="0" smtClean="0">
                <a:latin typeface="Arial" panose="020B0604020202020204" pitchFamily="34" charset="0"/>
                <a:cs typeface="Arial" panose="020B0604020202020204" pitchFamily="34" charset="0"/>
              </a:rPr>
              <a:t>: Everyone is empowered, trained in the principles of lean and encouraged to look for ways to improve processes.</a:t>
            </a:r>
          </a:p>
          <a:p>
            <a:r>
              <a:rPr lang="en-US" sz="1200" b="1" dirty="0" smtClean="0">
                <a:solidFill>
                  <a:srgbClr val="FF0000"/>
                </a:solidFill>
                <a:latin typeface="Arial" panose="020B0604020202020204" pitchFamily="34" charset="0"/>
                <a:cs typeface="Arial" panose="020B0604020202020204" pitchFamily="34" charset="0"/>
              </a:rPr>
              <a:t>Traditional</a:t>
            </a:r>
            <a:r>
              <a:rPr lang="en-US" sz="1200" dirty="0" smtClean="0">
                <a:latin typeface="Arial" panose="020B0604020202020204" pitchFamily="34" charset="0"/>
                <a:cs typeface="Arial" panose="020B0604020202020204" pitchFamily="34" charset="0"/>
              </a:rPr>
              <a:t>: If a process is working (if it </a:t>
            </a:r>
            <a:r>
              <a:rPr lang="en-US" sz="1200" dirty="0" err="1" smtClean="0">
                <a:latin typeface="Arial" panose="020B0604020202020204" pitchFamily="34" charset="0"/>
                <a:cs typeface="Arial" panose="020B0604020202020204" pitchFamily="34" charset="0"/>
              </a:rPr>
              <a:t>ain't</a:t>
            </a:r>
            <a:r>
              <a:rPr lang="en-US" sz="1200" dirty="0" smtClean="0">
                <a:latin typeface="Arial" panose="020B0604020202020204" pitchFamily="34" charset="0"/>
                <a:cs typeface="Arial" panose="020B0604020202020204" pitchFamily="34" charset="0"/>
              </a:rPr>
              <a:t> broke) don't fix it.</a:t>
            </a:r>
          </a:p>
          <a:p>
            <a:r>
              <a:rPr lang="en-US" sz="1200" b="1" dirty="0" smtClean="0">
                <a:latin typeface="Arial" panose="020B0604020202020204" pitchFamily="34" charset="0"/>
                <a:cs typeface="Arial" panose="020B0604020202020204" pitchFamily="34" charset="0"/>
              </a:rPr>
              <a:t>Lean</a:t>
            </a:r>
            <a:r>
              <a:rPr lang="en-US" sz="1200" dirty="0" smtClean="0">
                <a:latin typeface="Arial" panose="020B0604020202020204" pitchFamily="34" charset="0"/>
                <a:cs typeface="Arial" panose="020B0604020202020204" pitchFamily="34" charset="0"/>
              </a:rPr>
              <a:t>: Always look for ways to improve processes</a:t>
            </a:r>
          </a:p>
          <a:p>
            <a:r>
              <a:rPr lang="en-US" sz="1200" b="1" dirty="0" smtClean="0">
                <a:solidFill>
                  <a:srgbClr val="FF0000"/>
                </a:solidFill>
                <a:latin typeface="Arial" panose="020B0604020202020204" pitchFamily="34" charset="0"/>
                <a:cs typeface="Arial" panose="020B0604020202020204" pitchFamily="34" charset="0"/>
              </a:rPr>
              <a:t>Traditional</a:t>
            </a:r>
            <a:r>
              <a:rPr lang="en-US" sz="1200" dirty="0" smtClean="0">
                <a:latin typeface="Arial" panose="020B0604020202020204" pitchFamily="34" charset="0"/>
                <a:cs typeface="Arial" panose="020B0604020202020204" pitchFamily="34" charset="0"/>
              </a:rPr>
              <a:t>: Problems are viewed as just that, problems.</a:t>
            </a:r>
          </a:p>
          <a:p>
            <a:r>
              <a:rPr lang="en-US" sz="1200" b="1" dirty="0" smtClean="0">
                <a:latin typeface="Arial" panose="020B0604020202020204" pitchFamily="34" charset="0"/>
                <a:cs typeface="Arial" panose="020B0604020202020204" pitchFamily="34" charset="0"/>
              </a:rPr>
              <a:t>Lean</a:t>
            </a:r>
            <a:r>
              <a:rPr lang="en-US" sz="1200" dirty="0" smtClean="0">
                <a:latin typeface="Arial" panose="020B0604020202020204" pitchFamily="34" charset="0"/>
                <a:cs typeface="Arial" panose="020B0604020202020204" pitchFamily="34" charset="0"/>
              </a:rPr>
              <a:t>: Problems are viewed as opportunities for improvement often through root cause analysis.</a:t>
            </a:r>
          </a:p>
          <a:p>
            <a:r>
              <a:rPr lang="en-US" sz="1200" b="1" dirty="0" smtClean="0">
                <a:solidFill>
                  <a:srgbClr val="FF0000"/>
                </a:solidFill>
                <a:latin typeface="Arial" panose="020B0604020202020204" pitchFamily="34" charset="0"/>
                <a:cs typeface="Arial" panose="020B0604020202020204" pitchFamily="34" charset="0"/>
              </a:rPr>
              <a:t>Traditional</a:t>
            </a:r>
            <a:r>
              <a:rPr lang="en-US" sz="1200" dirty="0" smtClean="0">
                <a:latin typeface="Arial" panose="020B0604020202020204" pitchFamily="34" charset="0"/>
                <a:cs typeface="Arial" panose="020B0604020202020204" pitchFamily="34" charset="0"/>
              </a:rPr>
              <a:t>: Standardized work (people performing the same task the same way) only exists in documents like SOPs, rarely in reality. </a:t>
            </a:r>
          </a:p>
          <a:p>
            <a:r>
              <a:rPr lang="en-US" sz="1200" b="1" dirty="0" smtClean="0">
                <a:latin typeface="Arial" panose="020B0604020202020204" pitchFamily="34" charset="0"/>
                <a:cs typeface="Arial" panose="020B0604020202020204" pitchFamily="34" charset="0"/>
              </a:rPr>
              <a:t>Lean</a:t>
            </a:r>
            <a:r>
              <a:rPr lang="en-US" sz="1200" dirty="0" smtClean="0">
                <a:latin typeface="Arial" panose="020B0604020202020204" pitchFamily="34" charset="0"/>
                <a:cs typeface="Arial" panose="020B0604020202020204" pitchFamily="34" charset="0"/>
              </a:rPr>
              <a:t>: Everyone performs the same task the exact same way until a better way is discovered; then everyone performs the task the new and improved way. </a:t>
            </a:r>
          </a:p>
          <a:p>
            <a:r>
              <a:rPr lang="en-US" sz="1200" b="1" dirty="0" smtClean="0">
                <a:solidFill>
                  <a:srgbClr val="FF0000"/>
                </a:solidFill>
                <a:latin typeface="Arial" panose="020B0604020202020204" pitchFamily="34" charset="0"/>
                <a:cs typeface="Arial" panose="020B0604020202020204" pitchFamily="34" charset="0"/>
              </a:rPr>
              <a:t>Traditional</a:t>
            </a:r>
            <a:r>
              <a:rPr lang="en-US" sz="1200" dirty="0" smtClean="0">
                <a:latin typeface="Arial" panose="020B0604020202020204" pitchFamily="34" charset="0"/>
                <a:cs typeface="Arial" panose="020B0604020202020204" pitchFamily="34" charset="0"/>
              </a:rPr>
              <a:t>: Focuses on training and relies on people to not make mistakes.</a:t>
            </a:r>
          </a:p>
          <a:p>
            <a:r>
              <a:rPr lang="en-US" sz="1200" b="1" dirty="0" smtClean="0">
                <a:latin typeface="Arial" panose="020B0604020202020204" pitchFamily="34" charset="0"/>
                <a:cs typeface="Arial" panose="020B0604020202020204" pitchFamily="34" charset="0"/>
              </a:rPr>
              <a:t>Lean</a:t>
            </a:r>
            <a:r>
              <a:rPr lang="en-US" sz="1200" dirty="0" smtClean="0">
                <a:latin typeface="Arial" panose="020B0604020202020204" pitchFamily="34" charset="0"/>
                <a:cs typeface="Arial" panose="020B0604020202020204" pitchFamily="34" charset="0"/>
              </a:rPr>
              <a:t>: Focuses on building processes that are error proofed (a person cannot make a mistake or it would be difficult to do so). </a:t>
            </a:r>
          </a:p>
          <a:p>
            <a:r>
              <a:rPr lang="en-US" sz="1200" b="1" dirty="0" smtClean="0">
                <a:solidFill>
                  <a:srgbClr val="FF0000"/>
                </a:solidFill>
                <a:latin typeface="Arial" panose="020B0604020202020204" pitchFamily="34" charset="0"/>
                <a:cs typeface="Arial" panose="020B0604020202020204" pitchFamily="34" charset="0"/>
              </a:rPr>
              <a:t>Traditional</a:t>
            </a:r>
            <a:r>
              <a:rPr lang="en-US" sz="1200" dirty="0" smtClean="0">
                <a:latin typeface="Arial" panose="020B0604020202020204" pitchFamily="34" charset="0"/>
                <a:cs typeface="Arial" panose="020B0604020202020204" pitchFamily="34" charset="0"/>
              </a:rPr>
              <a:t>: Systems thinking (views the organization as a whole), often ignoring or unable to see the enormous opportunities for improvement. </a:t>
            </a:r>
          </a:p>
          <a:p>
            <a:r>
              <a:rPr lang="en-US" sz="1200" b="1" dirty="0" smtClean="0">
                <a:latin typeface="Arial" panose="020B0604020202020204" pitchFamily="34" charset="0"/>
                <a:cs typeface="Arial" panose="020B0604020202020204" pitchFamily="34" charset="0"/>
              </a:rPr>
              <a:t>Lean</a:t>
            </a:r>
            <a:r>
              <a:rPr lang="en-US" sz="1200" dirty="0" smtClean="0">
                <a:latin typeface="Arial" panose="020B0604020202020204" pitchFamily="34" charset="0"/>
                <a:cs typeface="Arial" panose="020B0604020202020204" pitchFamily="34" charset="0"/>
              </a:rPr>
              <a:t>: Views the organization as a series of interrelated processes that can and should be improved.</a:t>
            </a:r>
          </a:p>
          <a:p>
            <a:endParaRPr lang="en-US" altLang="en-US" dirty="0" smtClean="0"/>
          </a:p>
          <a:p>
            <a:endParaRPr lang="en-US" altLang="en-US" dirty="0"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CD9789A-B9FE-422D-91D2-4A912D7B09C7}" type="slidenum">
              <a:rPr lang="en-US" altLang="en-US"/>
              <a:pPr eaLnBrk="1" hangingPunct="1"/>
              <a:t>36</a:t>
            </a:fld>
            <a:endParaRPr lang="en-US" altLang="en-US"/>
          </a:p>
        </p:txBody>
      </p:sp>
    </p:spTree>
    <p:extLst>
      <p:ext uri="{BB962C8B-B14F-4D97-AF65-F5344CB8AC3E}">
        <p14:creationId xmlns:p14="http://schemas.microsoft.com/office/powerpoint/2010/main" val="299631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E1D976F-DC22-4C64-A8DD-5530D1C3A01D}" type="slidenum">
              <a:rPr lang="en-US" altLang="en-US"/>
              <a:pPr eaLnBrk="1" hangingPunct="1"/>
              <a:t>3</a:t>
            </a:fld>
            <a:endParaRPr lang="en-US" altLang="en-US"/>
          </a:p>
        </p:txBody>
      </p:sp>
    </p:spTree>
    <p:extLst>
      <p:ext uri="{BB962C8B-B14F-4D97-AF65-F5344CB8AC3E}">
        <p14:creationId xmlns:p14="http://schemas.microsoft.com/office/powerpoint/2010/main" val="731001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Copyright 2007 Lean Pathways                        www.leansystems.org</a:t>
            </a:r>
          </a:p>
        </p:txBody>
      </p:sp>
      <p:sp>
        <p:nvSpPr>
          <p:cNvPr id="5" name="Rectangle 3"/>
          <p:cNvSpPr>
            <a:spLocks noGrp="1" noChangeArrowheads="1"/>
          </p:cNvSpPr>
          <p:nvPr>
            <p:ph type="dt" idx="1"/>
          </p:nvPr>
        </p:nvSpPr>
        <p:spPr>
          <a:ln/>
        </p:spPr>
        <p:txBody>
          <a:bodyPr/>
          <a:lstStyle/>
          <a:p>
            <a:r>
              <a:rPr lang="en-US"/>
              <a:t>Jan 2007</a:t>
            </a:r>
          </a:p>
        </p:txBody>
      </p:sp>
      <p:sp>
        <p:nvSpPr>
          <p:cNvPr id="6" name="Rectangle 6"/>
          <p:cNvSpPr>
            <a:spLocks noGrp="1" noChangeArrowheads="1"/>
          </p:cNvSpPr>
          <p:nvPr>
            <p:ph type="ftr" sz="quarter" idx="4"/>
          </p:nvPr>
        </p:nvSpPr>
        <p:spPr>
          <a:ln/>
        </p:spPr>
        <p:txBody>
          <a:bodyPr/>
          <a:lstStyle/>
          <a:p>
            <a:r>
              <a:rPr lang="en-US"/>
              <a:t>Copyright 2007 Lean Pathways                      www.leansystems.org</a:t>
            </a:r>
          </a:p>
        </p:txBody>
      </p:sp>
      <p:sp>
        <p:nvSpPr>
          <p:cNvPr id="7" name="Rectangle 7"/>
          <p:cNvSpPr>
            <a:spLocks noGrp="1" noChangeArrowheads="1"/>
          </p:cNvSpPr>
          <p:nvPr>
            <p:ph type="sldNum" sz="quarter" idx="5"/>
          </p:nvPr>
        </p:nvSpPr>
        <p:spPr>
          <a:ln/>
        </p:spPr>
        <p:txBody>
          <a:bodyPr/>
          <a:lstStyle/>
          <a:p>
            <a:fld id="{1957136A-7A14-4121-AAA8-F3DAFF0BFD9C}" type="slidenum">
              <a:rPr lang="en-US"/>
              <a:pPr/>
              <a:t>37</a:t>
            </a:fld>
            <a:endParaRPr lang="en-US"/>
          </a:p>
        </p:txBody>
      </p:sp>
      <p:sp>
        <p:nvSpPr>
          <p:cNvPr id="965634" name="Rectangle 2"/>
          <p:cNvSpPr>
            <a:spLocks noGrp="1" noRot="1" noChangeAspect="1" noChangeArrowheads="1" noTextEdit="1"/>
          </p:cNvSpPr>
          <p:nvPr>
            <p:ph type="sldImg"/>
          </p:nvPr>
        </p:nvSpPr>
        <p:spPr>
          <a:xfrm>
            <a:off x="842963" y="928688"/>
            <a:ext cx="5256212" cy="3941762"/>
          </a:xfrm>
          <a:ln/>
        </p:spPr>
      </p:sp>
      <p:sp>
        <p:nvSpPr>
          <p:cNvPr id="965635" name="Rectangle 3"/>
          <p:cNvSpPr>
            <a:spLocks noGrp="1" noChangeArrowheads="1"/>
          </p:cNvSpPr>
          <p:nvPr>
            <p:ph type="body" idx="1"/>
          </p:nvPr>
        </p:nvSpPr>
        <p:spPr>
          <a:ln/>
        </p:spPr>
        <p:txBody>
          <a:bodyPr>
            <a:normAutofit fontScale="55000" lnSpcReduction="20000"/>
          </a:bodyPr>
          <a:lstStyle/>
          <a:p>
            <a:r>
              <a:rPr lang="en-US" dirty="0" smtClean="0"/>
              <a:t>Theresa</a:t>
            </a:r>
          </a:p>
          <a:p>
            <a:r>
              <a:rPr lang="en-US" b="1" dirty="0" smtClean="0"/>
              <a:t>Lean principle, concept, tool, technique</a:t>
            </a:r>
            <a:r>
              <a:rPr lang="en-US" dirty="0" smtClean="0"/>
              <a:t> = </a:t>
            </a:r>
            <a:r>
              <a:rPr lang="en-US" dirty="0" err="1" smtClean="0"/>
              <a:t>Gemba</a:t>
            </a:r>
            <a:r>
              <a:rPr lang="en-US" dirty="0" smtClean="0"/>
              <a:t> Walks, Respect</a:t>
            </a:r>
            <a:r>
              <a:rPr lang="en-US" baseline="0" dirty="0" smtClean="0"/>
              <a:t> for People</a:t>
            </a:r>
            <a:endParaRPr lang="en-US" dirty="0" smtClean="0"/>
          </a:p>
          <a:p>
            <a:endParaRPr lang="en-US" b="1" dirty="0" smtClean="0"/>
          </a:p>
          <a:p>
            <a:r>
              <a:rPr lang="en-US" b="1" dirty="0" smtClean="0"/>
              <a:t>Everyday Challenge </a:t>
            </a:r>
            <a:r>
              <a:rPr lang="en-US" dirty="0" smtClean="0"/>
              <a:t>=</a:t>
            </a:r>
            <a:r>
              <a:rPr lang="en-US" baseline="0" dirty="0" smtClean="0"/>
              <a:t> Motivation, Morale</a:t>
            </a:r>
          </a:p>
          <a:p>
            <a:endParaRPr lang="en-US" b="1" baseline="0" dirty="0" smtClean="0"/>
          </a:p>
          <a:p>
            <a:pPr defTabSz="932833"/>
            <a:r>
              <a:rPr lang="en-US" b="1" baseline="0" dirty="0" smtClean="0"/>
              <a:t>Supervisory Skill to improve =</a:t>
            </a:r>
            <a:r>
              <a:rPr lang="en-US" baseline="0" dirty="0" smtClean="0"/>
              <a:t> Involving Employees in changes or decisions that will affect them, </a:t>
            </a:r>
            <a:r>
              <a:rPr lang="en-US" dirty="0">
                <a:solidFill>
                  <a:prstClr val="black"/>
                </a:solidFill>
              </a:rPr>
              <a:t>Encouraging Open Communication</a:t>
            </a:r>
          </a:p>
          <a:p>
            <a:r>
              <a:rPr lang="en-US" dirty="0" smtClean="0"/>
              <a:t/>
            </a:r>
            <a:br>
              <a:rPr lang="en-US" dirty="0" smtClean="0"/>
            </a:br>
            <a:endParaRPr lang="en-US" dirty="0" smtClean="0"/>
          </a:p>
          <a:p>
            <a:r>
              <a:rPr lang="en-US" baseline="0" dirty="0" smtClean="0"/>
              <a:t>CONVENTIONAL SCRIPT (Leader = Dictator)</a:t>
            </a:r>
          </a:p>
          <a:p>
            <a:r>
              <a:rPr lang="en-US" baseline="0" dirty="0" smtClean="0"/>
              <a:t>Employee:  Well, we have a problem with the widget press again.  I guess I’ll have to go see the Boss.  (walk over and knock on boss’ door)</a:t>
            </a:r>
          </a:p>
          <a:p>
            <a:endParaRPr lang="en-US" baseline="0" dirty="0" smtClean="0"/>
          </a:p>
          <a:p>
            <a:r>
              <a:rPr lang="en-US" baseline="0" dirty="0" smtClean="0"/>
              <a:t>Boss:  Who’s there</a:t>
            </a:r>
          </a:p>
          <a:p>
            <a:endParaRPr lang="en-US" baseline="0" dirty="0" smtClean="0"/>
          </a:p>
          <a:p>
            <a:r>
              <a:rPr lang="en-US" baseline="0" dirty="0" smtClean="0"/>
              <a:t>Employee:  It’s the Widget Press Operator.  I need your help in figuring out a problem!</a:t>
            </a:r>
          </a:p>
          <a:p>
            <a:endParaRPr lang="en-US" baseline="0" dirty="0" smtClean="0"/>
          </a:p>
          <a:p>
            <a:r>
              <a:rPr lang="en-US" baseline="0" dirty="0" smtClean="0"/>
              <a:t>Boss:  Come in.  Now tell me, what’s the problem.</a:t>
            </a:r>
          </a:p>
          <a:p>
            <a:endParaRPr lang="en-US" baseline="0" dirty="0" smtClean="0"/>
          </a:p>
          <a:p>
            <a:r>
              <a:rPr lang="en-US" baseline="0" dirty="0" smtClean="0"/>
              <a:t>Employee:  Every time I press the go button, the press malfunctions and it spits out two widgets instead of just one.</a:t>
            </a:r>
          </a:p>
          <a:p>
            <a:endParaRPr lang="en-US" baseline="0" dirty="0" smtClean="0"/>
          </a:p>
          <a:p>
            <a:r>
              <a:rPr lang="en-US" baseline="0" dirty="0" smtClean="0"/>
              <a:t>Boss:  Go back and unplug it, wait 60 seconds, and plug it back in again.  If it still malfunctions, come back and see me and I’ll tell you what else you might be able to try.</a:t>
            </a:r>
          </a:p>
          <a:p>
            <a:endParaRPr lang="en-US" baseline="0" dirty="0" smtClean="0"/>
          </a:p>
          <a:p>
            <a:endParaRPr lang="en-US" baseline="0" dirty="0" smtClean="0"/>
          </a:p>
          <a:p>
            <a:endParaRPr lang="en-US" baseline="0" dirty="0" smtClean="0"/>
          </a:p>
          <a:p>
            <a:endParaRPr lang="en-US" baseline="0" dirty="0" smtClean="0"/>
          </a:p>
          <a:p>
            <a:r>
              <a:rPr lang="en-US" baseline="0" dirty="0" smtClean="0"/>
              <a:t>LEAN SCRIPT (Leader = Teacher)</a:t>
            </a:r>
          </a:p>
          <a:p>
            <a:r>
              <a:rPr lang="en-US" baseline="0" dirty="0" smtClean="0"/>
              <a:t>Employee:  Well, we have a problem with the widget press again.  I guess I’ll have to go see the Boss.  (walk over and knock on boss’ door)</a:t>
            </a:r>
          </a:p>
          <a:p>
            <a:endParaRPr lang="en-US" baseline="0" dirty="0" smtClean="0"/>
          </a:p>
          <a:p>
            <a:r>
              <a:rPr lang="en-US" baseline="0" dirty="0" smtClean="0"/>
              <a:t>Boss:  Who’s there</a:t>
            </a:r>
          </a:p>
          <a:p>
            <a:endParaRPr lang="en-US" baseline="0" dirty="0" smtClean="0"/>
          </a:p>
          <a:p>
            <a:r>
              <a:rPr lang="en-US" baseline="0" dirty="0" smtClean="0"/>
              <a:t>Employee:  It’s the Widget Press Operator.  I need your help in figuring out a problem!</a:t>
            </a:r>
          </a:p>
          <a:p>
            <a:endParaRPr lang="en-US" baseline="0" dirty="0" smtClean="0"/>
          </a:p>
          <a:p>
            <a:r>
              <a:rPr lang="en-US" baseline="0" dirty="0" smtClean="0"/>
              <a:t>Boss:  OK, let’s go and see what’s actually happening.  We can figure this out together on the shop floor.</a:t>
            </a:r>
          </a:p>
          <a:p>
            <a:endParaRPr lang="en-US" dirty="0" smtClean="0"/>
          </a:p>
        </p:txBody>
      </p:sp>
    </p:spTree>
    <p:extLst>
      <p:ext uri="{BB962C8B-B14F-4D97-AF65-F5344CB8AC3E}">
        <p14:creationId xmlns:p14="http://schemas.microsoft.com/office/powerpoint/2010/main" val="2941038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Copyright 2007 Lean Pathways                        www.leansystems.org</a:t>
            </a:r>
          </a:p>
        </p:txBody>
      </p:sp>
      <p:sp>
        <p:nvSpPr>
          <p:cNvPr id="5" name="Rectangle 3"/>
          <p:cNvSpPr>
            <a:spLocks noGrp="1" noChangeArrowheads="1"/>
          </p:cNvSpPr>
          <p:nvPr>
            <p:ph type="dt" idx="1"/>
          </p:nvPr>
        </p:nvSpPr>
        <p:spPr>
          <a:ln/>
        </p:spPr>
        <p:txBody>
          <a:bodyPr/>
          <a:lstStyle/>
          <a:p>
            <a:r>
              <a:rPr lang="en-US"/>
              <a:t>Jan 2007</a:t>
            </a:r>
          </a:p>
        </p:txBody>
      </p:sp>
      <p:sp>
        <p:nvSpPr>
          <p:cNvPr id="6" name="Rectangle 6"/>
          <p:cNvSpPr>
            <a:spLocks noGrp="1" noChangeArrowheads="1"/>
          </p:cNvSpPr>
          <p:nvPr>
            <p:ph type="ftr" sz="quarter" idx="4"/>
          </p:nvPr>
        </p:nvSpPr>
        <p:spPr>
          <a:ln/>
        </p:spPr>
        <p:txBody>
          <a:bodyPr/>
          <a:lstStyle/>
          <a:p>
            <a:r>
              <a:rPr lang="en-US"/>
              <a:t>Copyright 2007 Lean Pathways                      www.leansystems.org</a:t>
            </a:r>
          </a:p>
        </p:txBody>
      </p:sp>
      <p:sp>
        <p:nvSpPr>
          <p:cNvPr id="7" name="Rectangle 7"/>
          <p:cNvSpPr>
            <a:spLocks noGrp="1" noChangeArrowheads="1"/>
          </p:cNvSpPr>
          <p:nvPr>
            <p:ph type="sldNum" sz="quarter" idx="5"/>
          </p:nvPr>
        </p:nvSpPr>
        <p:spPr>
          <a:ln/>
        </p:spPr>
        <p:txBody>
          <a:bodyPr/>
          <a:lstStyle/>
          <a:p>
            <a:fld id="{9455E78F-F87A-41C2-A3DE-291C9758B2D8}" type="slidenum">
              <a:rPr lang="en-US"/>
              <a:pPr/>
              <a:t>38</a:t>
            </a:fld>
            <a:endParaRPr lang="en-US"/>
          </a:p>
        </p:txBody>
      </p:sp>
      <p:sp>
        <p:nvSpPr>
          <p:cNvPr id="967682" name="Rectangle 2"/>
          <p:cNvSpPr>
            <a:spLocks noGrp="1" noRot="1" noChangeAspect="1" noChangeArrowheads="1" noTextEdit="1"/>
          </p:cNvSpPr>
          <p:nvPr>
            <p:ph type="sldImg"/>
          </p:nvPr>
        </p:nvSpPr>
        <p:spPr>
          <a:xfrm>
            <a:off x="842963" y="928688"/>
            <a:ext cx="5256212" cy="3941762"/>
          </a:xfrm>
          <a:ln/>
        </p:spPr>
      </p:sp>
      <p:sp>
        <p:nvSpPr>
          <p:cNvPr id="967683" name="Rectangle 3"/>
          <p:cNvSpPr>
            <a:spLocks noGrp="1" noChangeArrowheads="1"/>
          </p:cNvSpPr>
          <p:nvPr>
            <p:ph type="body" idx="1"/>
          </p:nvPr>
        </p:nvSpPr>
        <p:spPr>
          <a:ln/>
        </p:spPr>
        <p:txBody>
          <a:bodyPr/>
          <a:lstStyle/>
          <a:p>
            <a:r>
              <a:rPr lang="en-US" dirty="0" smtClean="0"/>
              <a:t>Theresa</a:t>
            </a:r>
          </a:p>
          <a:p>
            <a:r>
              <a:rPr lang="en-US" b="1" dirty="0" smtClean="0"/>
              <a:t>Lean principle, concept, tool, technique</a:t>
            </a:r>
            <a:r>
              <a:rPr lang="en-US" dirty="0" smtClean="0"/>
              <a:t> = Standard Work,</a:t>
            </a:r>
            <a:r>
              <a:rPr lang="en-US" baseline="0" dirty="0" smtClean="0"/>
              <a:t> </a:t>
            </a:r>
            <a:r>
              <a:rPr lang="en-US" dirty="0" smtClean="0"/>
              <a:t>Visual Controls</a:t>
            </a:r>
          </a:p>
          <a:p>
            <a:endParaRPr lang="en-US" b="1" dirty="0" smtClean="0"/>
          </a:p>
          <a:p>
            <a:r>
              <a:rPr lang="en-US" b="1" dirty="0" smtClean="0"/>
              <a:t>Everyday Challenge </a:t>
            </a:r>
            <a:r>
              <a:rPr lang="en-US" dirty="0" smtClean="0"/>
              <a:t>= Managing</a:t>
            </a:r>
            <a:r>
              <a:rPr lang="en-US" baseline="0" dirty="0" smtClean="0"/>
              <a:t> Performance, Communication</a:t>
            </a:r>
            <a:endParaRPr lang="en-US" dirty="0" smtClean="0"/>
          </a:p>
          <a:p>
            <a:endParaRPr lang="en-US" b="1" baseline="0" dirty="0" smtClean="0"/>
          </a:p>
          <a:p>
            <a:pPr defTabSz="932833">
              <a:defRPr/>
            </a:pPr>
            <a:r>
              <a:rPr lang="en-US" b="1" baseline="0" dirty="0" smtClean="0"/>
              <a:t>Supervisory Skill to improve =</a:t>
            </a:r>
            <a:r>
              <a:rPr lang="en-US" baseline="0" dirty="0" smtClean="0"/>
              <a:t> Avoiding micromanaging</a:t>
            </a:r>
            <a:endParaRPr lang="en-US" dirty="0"/>
          </a:p>
        </p:txBody>
      </p:sp>
    </p:spTree>
    <p:extLst>
      <p:ext uri="{BB962C8B-B14F-4D97-AF65-F5344CB8AC3E}">
        <p14:creationId xmlns:p14="http://schemas.microsoft.com/office/powerpoint/2010/main" val="1948513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Copyright 2007 Lean Pathways                        www.leansystems.org</a:t>
            </a:r>
          </a:p>
        </p:txBody>
      </p:sp>
      <p:sp>
        <p:nvSpPr>
          <p:cNvPr id="5" name="Rectangle 3"/>
          <p:cNvSpPr>
            <a:spLocks noGrp="1" noChangeArrowheads="1"/>
          </p:cNvSpPr>
          <p:nvPr>
            <p:ph type="dt" idx="1"/>
          </p:nvPr>
        </p:nvSpPr>
        <p:spPr>
          <a:ln/>
        </p:spPr>
        <p:txBody>
          <a:bodyPr/>
          <a:lstStyle/>
          <a:p>
            <a:r>
              <a:rPr lang="en-US"/>
              <a:t>Jan 2007</a:t>
            </a:r>
          </a:p>
        </p:txBody>
      </p:sp>
      <p:sp>
        <p:nvSpPr>
          <p:cNvPr id="6" name="Rectangle 6"/>
          <p:cNvSpPr>
            <a:spLocks noGrp="1" noChangeArrowheads="1"/>
          </p:cNvSpPr>
          <p:nvPr>
            <p:ph type="ftr" sz="quarter" idx="4"/>
          </p:nvPr>
        </p:nvSpPr>
        <p:spPr>
          <a:ln/>
        </p:spPr>
        <p:txBody>
          <a:bodyPr/>
          <a:lstStyle/>
          <a:p>
            <a:r>
              <a:rPr lang="en-US"/>
              <a:t>Copyright 2007 Lean Pathways                      www.leansystems.org</a:t>
            </a:r>
          </a:p>
        </p:txBody>
      </p:sp>
      <p:sp>
        <p:nvSpPr>
          <p:cNvPr id="7" name="Rectangle 7"/>
          <p:cNvSpPr>
            <a:spLocks noGrp="1" noChangeArrowheads="1"/>
          </p:cNvSpPr>
          <p:nvPr>
            <p:ph type="sldNum" sz="quarter" idx="5"/>
          </p:nvPr>
        </p:nvSpPr>
        <p:spPr>
          <a:ln/>
        </p:spPr>
        <p:txBody>
          <a:bodyPr/>
          <a:lstStyle/>
          <a:p>
            <a:fld id="{6993D081-9291-4E8C-95FB-B59E1CC19D54}" type="slidenum">
              <a:rPr lang="en-US"/>
              <a:pPr/>
              <a:t>39</a:t>
            </a:fld>
            <a:endParaRPr lang="en-US"/>
          </a:p>
        </p:txBody>
      </p:sp>
      <p:sp>
        <p:nvSpPr>
          <p:cNvPr id="969730" name="Rectangle 2"/>
          <p:cNvSpPr>
            <a:spLocks noGrp="1" noRot="1" noChangeAspect="1" noChangeArrowheads="1" noTextEdit="1"/>
          </p:cNvSpPr>
          <p:nvPr>
            <p:ph type="sldImg"/>
          </p:nvPr>
        </p:nvSpPr>
        <p:spPr>
          <a:xfrm>
            <a:off x="842963" y="928688"/>
            <a:ext cx="5256212" cy="3941762"/>
          </a:xfrm>
          <a:ln/>
        </p:spPr>
      </p:sp>
      <p:sp>
        <p:nvSpPr>
          <p:cNvPr id="969731" name="Rectangle 3"/>
          <p:cNvSpPr>
            <a:spLocks noGrp="1" noChangeArrowheads="1"/>
          </p:cNvSpPr>
          <p:nvPr>
            <p:ph type="body" idx="1"/>
          </p:nvPr>
        </p:nvSpPr>
        <p:spPr>
          <a:ln/>
        </p:spPr>
        <p:txBody>
          <a:bodyPr>
            <a:normAutofit fontScale="85000" lnSpcReduction="20000"/>
          </a:bodyPr>
          <a:lstStyle/>
          <a:p>
            <a:r>
              <a:rPr lang="en-US" dirty="0" smtClean="0"/>
              <a:t>Theresa</a:t>
            </a:r>
          </a:p>
          <a:p>
            <a:r>
              <a:rPr lang="en-US" b="1" dirty="0" smtClean="0"/>
              <a:t>Lean principle, concept, tool, technique</a:t>
            </a:r>
            <a:r>
              <a:rPr lang="en-US" dirty="0" smtClean="0"/>
              <a:t> = Quality at the Source, Respect for People</a:t>
            </a:r>
          </a:p>
          <a:p>
            <a:endParaRPr lang="en-US" b="1" dirty="0" smtClean="0"/>
          </a:p>
          <a:p>
            <a:r>
              <a:rPr lang="en-US" b="1" dirty="0" smtClean="0"/>
              <a:t>Everyday Challenge </a:t>
            </a:r>
            <a:r>
              <a:rPr lang="en-US" dirty="0" smtClean="0"/>
              <a:t>= Managing</a:t>
            </a:r>
            <a:r>
              <a:rPr lang="en-US" baseline="0" dirty="0" smtClean="0"/>
              <a:t> Performance, Communication</a:t>
            </a:r>
            <a:endParaRPr lang="en-US" dirty="0" smtClean="0"/>
          </a:p>
          <a:p>
            <a:endParaRPr lang="en-US" b="1" baseline="0" dirty="0" smtClean="0"/>
          </a:p>
          <a:p>
            <a:pPr defTabSz="932833">
              <a:defRPr/>
            </a:pPr>
            <a:r>
              <a:rPr lang="en-US" b="1" baseline="0" dirty="0" smtClean="0"/>
              <a:t>Supervisory Skill to improve =</a:t>
            </a:r>
            <a:r>
              <a:rPr lang="en-US" baseline="0" dirty="0" smtClean="0"/>
              <a:t> Encouraging Open Communication, Committing to changing the things you can change, Treating everyone equally and with Respect</a:t>
            </a:r>
            <a:endParaRPr lang="en-US" dirty="0" smtClean="0"/>
          </a:p>
          <a:p>
            <a:endParaRPr lang="en-US" dirty="0" smtClean="0"/>
          </a:p>
          <a:p>
            <a:r>
              <a:rPr lang="en-US" baseline="0" dirty="0" smtClean="0"/>
              <a:t>CONVENTIONAL SCRIPT (Move the metal/Make the Numbers)</a:t>
            </a:r>
          </a:p>
          <a:p>
            <a:r>
              <a:rPr lang="en-US" baseline="0" dirty="0" smtClean="0"/>
              <a:t>Employee #1:  (take form from pile in inbox)  OK, let’s review this form.  Oh, I see that this doesn’t have the required two-deep signatures………but that’s not really my problem.  I have a lot of papers to process and I don’t have time to run around getting signatures.  I’ll just pass this on to payroll.</a:t>
            </a:r>
          </a:p>
          <a:p>
            <a:endParaRPr lang="en-US" baseline="0" dirty="0" smtClean="0"/>
          </a:p>
          <a:p>
            <a:r>
              <a:rPr lang="en-US" baseline="0" dirty="0" smtClean="0"/>
              <a:t>Employee #2:  (reviewing paper passed along from employee #1)  Darn, this doesn’t have the required two-deep signatures.  Now I have to send it back to the department.  They’ll miss the processing deadline and now the employee will have to wait to get paid.  If only we had caught this error earlier!</a:t>
            </a:r>
          </a:p>
          <a:p>
            <a:endParaRPr lang="en-US" baseline="0" dirty="0" smtClean="0"/>
          </a:p>
          <a:p>
            <a:endParaRPr lang="en-US" baseline="0" dirty="0" smtClean="0"/>
          </a:p>
          <a:p>
            <a:r>
              <a:rPr lang="en-US" baseline="0" dirty="0" smtClean="0"/>
              <a:t>LEAN SCRIPT (Stop production so that production doesn’t stop)</a:t>
            </a:r>
          </a:p>
          <a:p>
            <a:r>
              <a:rPr lang="en-US" baseline="0" dirty="0" smtClean="0"/>
              <a:t>Employee #1:  (take form from pile in inbox)  OK, let’s review this form.  Oh, I see that this doesn’t have the required two-deep signatures.  (Picks up phone and dials a phone number).</a:t>
            </a:r>
          </a:p>
          <a:p>
            <a:endParaRPr lang="en-US" baseline="0" dirty="0" smtClean="0"/>
          </a:p>
          <a:p>
            <a:r>
              <a:rPr lang="en-US" baseline="0" dirty="0" smtClean="0"/>
              <a:t>Hi Sue, this is Cindy.  I just noticed that this form you submitted today doesn’t have the required two-deep signatures.  How can we get Dr. Walker’s signature on it so we can get it to payroll before the deadline?  Oh, you’ll come over and pick it up?  Great, thanks Sue.</a:t>
            </a:r>
          </a:p>
          <a:p>
            <a:endParaRPr lang="en-US" baseline="0" dirty="0" smtClean="0"/>
          </a:p>
        </p:txBody>
      </p:sp>
    </p:spTree>
    <p:extLst>
      <p:ext uri="{BB962C8B-B14F-4D97-AF65-F5344CB8AC3E}">
        <p14:creationId xmlns:p14="http://schemas.microsoft.com/office/powerpoint/2010/main" val="3516104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Copyright 2007 Lean Pathways                        www.leansystems.org</a:t>
            </a:r>
          </a:p>
        </p:txBody>
      </p:sp>
      <p:sp>
        <p:nvSpPr>
          <p:cNvPr id="5" name="Rectangle 3"/>
          <p:cNvSpPr>
            <a:spLocks noGrp="1" noChangeArrowheads="1"/>
          </p:cNvSpPr>
          <p:nvPr>
            <p:ph type="dt" idx="1"/>
          </p:nvPr>
        </p:nvSpPr>
        <p:spPr>
          <a:ln/>
        </p:spPr>
        <p:txBody>
          <a:bodyPr/>
          <a:lstStyle/>
          <a:p>
            <a:r>
              <a:rPr lang="en-US"/>
              <a:t>Jan 2007</a:t>
            </a:r>
          </a:p>
        </p:txBody>
      </p:sp>
      <p:sp>
        <p:nvSpPr>
          <p:cNvPr id="6" name="Rectangle 6"/>
          <p:cNvSpPr>
            <a:spLocks noGrp="1" noChangeArrowheads="1"/>
          </p:cNvSpPr>
          <p:nvPr>
            <p:ph type="ftr" sz="quarter" idx="4"/>
          </p:nvPr>
        </p:nvSpPr>
        <p:spPr>
          <a:ln/>
        </p:spPr>
        <p:txBody>
          <a:bodyPr/>
          <a:lstStyle/>
          <a:p>
            <a:r>
              <a:rPr lang="en-US"/>
              <a:t>Copyright 2007 Lean Pathways                      www.leansystems.org</a:t>
            </a:r>
          </a:p>
        </p:txBody>
      </p:sp>
      <p:sp>
        <p:nvSpPr>
          <p:cNvPr id="7" name="Rectangle 7"/>
          <p:cNvSpPr>
            <a:spLocks noGrp="1" noChangeArrowheads="1"/>
          </p:cNvSpPr>
          <p:nvPr>
            <p:ph type="sldNum" sz="quarter" idx="5"/>
          </p:nvPr>
        </p:nvSpPr>
        <p:spPr>
          <a:ln/>
        </p:spPr>
        <p:txBody>
          <a:bodyPr/>
          <a:lstStyle/>
          <a:p>
            <a:fld id="{779FC7A2-07E5-4694-922B-6530C73A0061}" type="slidenum">
              <a:rPr lang="en-US"/>
              <a:pPr/>
              <a:t>40</a:t>
            </a:fld>
            <a:endParaRPr lang="en-US"/>
          </a:p>
        </p:txBody>
      </p:sp>
      <p:sp>
        <p:nvSpPr>
          <p:cNvPr id="971778" name="Rectangle 2"/>
          <p:cNvSpPr>
            <a:spLocks noGrp="1" noRot="1" noChangeAspect="1" noChangeArrowheads="1" noTextEdit="1"/>
          </p:cNvSpPr>
          <p:nvPr>
            <p:ph type="sldImg"/>
          </p:nvPr>
        </p:nvSpPr>
        <p:spPr>
          <a:xfrm>
            <a:off x="842963" y="928688"/>
            <a:ext cx="5256212" cy="3941762"/>
          </a:xfrm>
          <a:ln/>
        </p:spPr>
      </p:sp>
      <p:sp>
        <p:nvSpPr>
          <p:cNvPr id="971779" name="Rectangle 3"/>
          <p:cNvSpPr>
            <a:spLocks noGrp="1" noChangeArrowheads="1"/>
          </p:cNvSpPr>
          <p:nvPr>
            <p:ph type="body" idx="1"/>
          </p:nvPr>
        </p:nvSpPr>
        <p:spPr>
          <a:ln/>
        </p:spPr>
        <p:txBody>
          <a:bodyPr/>
          <a:lstStyle/>
          <a:p>
            <a:r>
              <a:rPr lang="en-US" dirty="0" smtClean="0"/>
              <a:t>Theresa</a:t>
            </a:r>
          </a:p>
          <a:p>
            <a:pPr defTabSz="932833">
              <a:defRPr/>
            </a:pPr>
            <a:r>
              <a:rPr lang="en-US" b="1" dirty="0" smtClean="0"/>
              <a:t>Lean principle, concept, tool, technique</a:t>
            </a:r>
            <a:r>
              <a:rPr lang="en-US" dirty="0" smtClean="0"/>
              <a:t> = Quality at the Source,</a:t>
            </a:r>
            <a:r>
              <a:rPr lang="en-US" baseline="0" dirty="0" smtClean="0"/>
              <a:t>  </a:t>
            </a:r>
            <a:r>
              <a:rPr lang="en-US" dirty="0" smtClean="0"/>
              <a:t>Visual Work place</a:t>
            </a:r>
          </a:p>
          <a:p>
            <a:endParaRPr lang="en-US" b="1" dirty="0" smtClean="0"/>
          </a:p>
          <a:p>
            <a:r>
              <a:rPr lang="en-US" b="1" dirty="0" smtClean="0"/>
              <a:t>Everyday Challenge </a:t>
            </a:r>
            <a:r>
              <a:rPr lang="en-US" dirty="0" smtClean="0"/>
              <a:t>= Motivation, Communication,</a:t>
            </a:r>
            <a:r>
              <a:rPr lang="en-US" baseline="0" dirty="0" smtClean="0"/>
              <a:t> Priorities, Respect</a:t>
            </a:r>
            <a:endParaRPr lang="en-US" dirty="0" smtClean="0"/>
          </a:p>
          <a:p>
            <a:endParaRPr lang="en-US" b="1" baseline="0" dirty="0" smtClean="0"/>
          </a:p>
          <a:p>
            <a:pPr defTabSz="932833">
              <a:defRPr/>
            </a:pPr>
            <a:r>
              <a:rPr lang="en-US" b="1" baseline="0" dirty="0" smtClean="0"/>
              <a:t>Supervisory Skill to improve = </a:t>
            </a:r>
            <a:r>
              <a:rPr lang="en-US" b="0" baseline="0" dirty="0" smtClean="0"/>
              <a:t>Encouraging Open Communication, Involving employees in changes or decisions that will affect them</a:t>
            </a:r>
            <a:endParaRPr lang="en-US" b="1" baseline="0" dirty="0" smtClean="0"/>
          </a:p>
          <a:p>
            <a:pPr defTabSz="932833">
              <a:defRPr/>
            </a:pPr>
            <a:endParaRPr lang="en-US" b="1" baseline="0" dirty="0" smtClean="0"/>
          </a:p>
          <a:p>
            <a:pPr defTabSz="932833">
              <a:defRPr/>
            </a:pPr>
            <a:endParaRPr lang="en-US" dirty="0"/>
          </a:p>
        </p:txBody>
      </p:sp>
    </p:spTree>
    <p:extLst>
      <p:ext uri="{BB962C8B-B14F-4D97-AF65-F5344CB8AC3E}">
        <p14:creationId xmlns:p14="http://schemas.microsoft.com/office/powerpoint/2010/main" val="3542714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Copyright 2007 Lean Pathways                        www.leansystems.org</a:t>
            </a:r>
          </a:p>
        </p:txBody>
      </p:sp>
      <p:sp>
        <p:nvSpPr>
          <p:cNvPr id="5" name="Rectangle 3"/>
          <p:cNvSpPr>
            <a:spLocks noGrp="1" noChangeArrowheads="1"/>
          </p:cNvSpPr>
          <p:nvPr>
            <p:ph type="dt" idx="1"/>
          </p:nvPr>
        </p:nvSpPr>
        <p:spPr>
          <a:ln/>
        </p:spPr>
        <p:txBody>
          <a:bodyPr/>
          <a:lstStyle/>
          <a:p>
            <a:r>
              <a:rPr lang="en-US"/>
              <a:t>Jan 2007</a:t>
            </a:r>
          </a:p>
        </p:txBody>
      </p:sp>
      <p:sp>
        <p:nvSpPr>
          <p:cNvPr id="6" name="Rectangle 6"/>
          <p:cNvSpPr>
            <a:spLocks noGrp="1" noChangeArrowheads="1"/>
          </p:cNvSpPr>
          <p:nvPr>
            <p:ph type="ftr" sz="quarter" idx="4"/>
          </p:nvPr>
        </p:nvSpPr>
        <p:spPr>
          <a:ln/>
        </p:spPr>
        <p:txBody>
          <a:bodyPr/>
          <a:lstStyle/>
          <a:p>
            <a:r>
              <a:rPr lang="en-US"/>
              <a:t>Copyright 2007 Lean Pathways                      www.leansystems.org</a:t>
            </a:r>
          </a:p>
        </p:txBody>
      </p:sp>
      <p:sp>
        <p:nvSpPr>
          <p:cNvPr id="7" name="Rectangle 7"/>
          <p:cNvSpPr>
            <a:spLocks noGrp="1" noChangeArrowheads="1"/>
          </p:cNvSpPr>
          <p:nvPr>
            <p:ph type="sldNum" sz="quarter" idx="5"/>
          </p:nvPr>
        </p:nvSpPr>
        <p:spPr>
          <a:ln/>
        </p:spPr>
        <p:txBody>
          <a:bodyPr/>
          <a:lstStyle/>
          <a:p>
            <a:fld id="{B6205C0D-C5E9-47B8-8528-3C73B4F71BAE}" type="slidenum">
              <a:rPr lang="en-US"/>
              <a:pPr/>
              <a:t>41</a:t>
            </a:fld>
            <a:endParaRPr lang="en-US"/>
          </a:p>
        </p:txBody>
      </p:sp>
      <p:sp>
        <p:nvSpPr>
          <p:cNvPr id="973826" name="Rectangle 2"/>
          <p:cNvSpPr>
            <a:spLocks noGrp="1" noRot="1" noChangeAspect="1" noChangeArrowheads="1" noTextEdit="1"/>
          </p:cNvSpPr>
          <p:nvPr>
            <p:ph type="sldImg"/>
          </p:nvPr>
        </p:nvSpPr>
        <p:spPr>
          <a:xfrm>
            <a:off x="842963" y="928688"/>
            <a:ext cx="5256212" cy="3941762"/>
          </a:xfrm>
          <a:ln/>
        </p:spPr>
      </p:sp>
      <p:sp>
        <p:nvSpPr>
          <p:cNvPr id="973827" name="Rectangle 3"/>
          <p:cNvSpPr>
            <a:spLocks noGrp="1" noChangeArrowheads="1"/>
          </p:cNvSpPr>
          <p:nvPr>
            <p:ph type="body" idx="1"/>
          </p:nvPr>
        </p:nvSpPr>
        <p:spPr>
          <a:ln/>
        </p:spPr>
        <p:txBody>
          <a:bodyPr>
            <a:normAutofit fontScale="92500"/>
          </a:bodyPr>
          <a:lstStyle/>
          <a:p>
            <a:r>
              <a:rPr lang="en-US" b="1" dirty="0" smtClean="0"/>
              <a:t>Lean principle, concept, tool, technique</a:t>
            </a:r>
            <a:r>
              <a:rPr lang="en-US" dirty="0" smtClean="0"/>
              <a:t> = Respect for People, 4-step problem solving</a:t>
            </a:r>
            <a:r>
              <a:rPr lang="en-US" baseline="0" dirty="0" smtClean="0"/>
              <a:t> process/scientific method, cross-functional teams</a:t>
            </a:r>
            <a:endParaRPr lang="en-US" dirty="0" smtClean="0"/>
          </a:p>
          <a:p>
            <a:endParaRPr lang="en-US" b="1" dirty="0" smtClean="0"/>
          </a:p>
          <a:p>
            <a:r>
              <a:rPr lang="en-US" b="1" dirty="0" smtClean="0"/>
              <a:t>Everyday Challenge </a:t>
            </a:r>
            <a:r>
              <a:rPr lang="en-US" dirty="0" smtClean="0"/>
              <a:t>= Motivation, Managing Performance, Communication, Morale,</a:t>
            </a:r>
            <a:r>
              <a:rPr lang="en-US" baseline="0" dirty="0" smtClean="0"/>
              <a:t> Respect</a:t>
            </a:r>
            <a:endParaRPr lang="en-US" dirty="0" smtClean="0"/>
          </a:p>
          <a:p>
            <a:endParaRPr lang="en-US" b="1" baseline="0" dirty="0" smtClean="0"/>
          </a:p>
          <a:p>
            <a:pPr defTabSz="932833">
              <a:defRPr/>
            </a:pPr>
            <a:r>
              <a:rPr lang="en-US" b="1" baseline="0" dirty="0" smtClean="0"/>
              <a:t>Supervisory Skill to improve = </a:t>
            </a:r>
            <a:r>
              <a:rPr lang="en-US" b="0" baseline="0" dirty="0" smtClean="0"/>
              <a:t>Encouraging Open Communication, Involving employees in changes or decisions that will affect them, committing to changing the things you can change, avoiding micromanaging, treating everyone equally and with respect</a:t>
            </a:r>
          </a:p>
          <a:p>
            <a:pPr defTabSz="932833">
              <a:defRPr/>
            </a:pPr>
            <a:endParaRPr lang="en-US" b="0" baseline="0" dirty="0" smtClean="0"/>
          </a:p>
          <a:p>
            <a:r>
              <a:rPr lang="en-US" baseline="0" dirty="0" smtClean="0"/>
              <a:t>CONVENTIONAL SCRIPT (Specialists solve problems using complex methods)</a:t>
            </a:r>
          </a:p>
          <a:p>
            <a:r>
              <a:rPr lang="en-US" baseline="0" dirty="0" smtClean="0"/>
              <a:t>Boss:  OK group, I’ve been studying the data and by using our new software I’ve come up with the steps you need to take to reduce our scrap rate on the widget line.</a:t>
            </a:r>
          </a:p>
          <a:p>
            <a:endParaRPr lang="en-US" baseline="0" dirty="0" smtClean="0"/>
          </a:p>
          <a:p>
            <a:endParaRPr lang="en-US" baseline="0" dirty="0" smtClean="0"/>
          </a:p>
          <a:p>
            <a:r>
              <a:rPr lang="en-US" baseline="0" dirty="0" smtClean="0"/>
              <a:t>LEAN SCRIPT (Everyone solves problems using simple methods)</a:t>
            </a:r>
          </a:p>
          <a:p>
            <a:r>
              <a:rPr lang="en-US" baseline="0" dirty="0" smtClean="0"/>
              <a:t>Boss:   OK group.  As you can see by our leading indicators, we’ve experienced a spike in scrap on the widget line.  Let’s review the data together,  and then see if we can discover the root cause of this problem.  I’m sure that together we can figure out a countermeasure that we can experiment with to reduce that scrap rate.</a:t>
            </a:r>
            <a:endParaRPr lang="en-US" dirty="0"/>
          </a:p>
        </p:txBody>
      </p:sp>
    </p:spTree>
    <p:extLst>
      <p:ext uri="{BB962C8B-B14F-4D97-AF65-F5344CB8AC3E}">
        <p14:creationId xmlns:p14="http://schemas.microsoft.com/office/powerpoint/2010/main" val="4123277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Hypothesis is formed in the Planning stage</a:t>
            </a:r>
            <a:r>
              <a:rPr lang="en-US" baseline="0" dirty="0" smtClean="0"/>
              <a:t> of PDCA</a:t>
            </a:r>
          </a:p>
          <a:p>
            <a:r>
              <a:rPr lang="en-US" baseline="0" dirty="0" smtClean="0"/>
              <a:t>Business Model if based on guiding principles and the thinking behind decisions</a:t>
            </a:r>
          </a:p>
          <a:p>
            <a:endParaRPr lang="en-US" baseline="0" dirty="0" smtClean="0"/>
          </a:p>
          <a:p>
            <a:r>
              <a:rPr lang="en-US" baseline="0" dirty="0" smtClean="0"/>
              <a:t>A business plan is more rigid and sequential</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42</a:t>
            </a:fld>
            <a:endParaRPr lang="en-US" altLang="en-US"/>
          </a:p>
        </p:txBody>
      </p:sp>
    </p:spTree>
    <p:extLst>
      <p:ext uri="{BB962C8B-B14F-4D97-AF65-F5344CB8AC3E}">
        <p14:creationId xmlns:p14="http://schemas.microsoft.com/office/powerpoint/2010/main" val="1027131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determined</a:t>
            </a:r>
            <a:r>
              <a:rPr lang="en-US" baseline="0" dirty="0" smtClean="0"/>
              <a:t> by the customer</a:t>
            </a:r>
          </a:p>
          <a:p>
            <a:r>
              <a:rPr lang="en-US" baseline="0" dirty="0" smtClean="0"/>
              <a:t>Rapid experimentation</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43</a:t>
            </a:fld>
            <a:endParaRPr lang="en-US" altLang="en-US"/>
          </a:p>
        </p:txBody>
      </p:sp>
    </p:spTree>
    <p:extLst>
      <p:ext uri="{BB962C8B-B14F-4D97-AF65-F5344CB8AC3E}">
        <p14:creationId xmlns:p14="http://schemas.microsoft.com/office/powerpoint/2010/main" val="3023294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Foundational</a:t>
            </a:r>
            <a:r>
              <a:rPr lang="en-US" baseline="0" dirty="0" smtClean="0"/>
              <a:t> – respect for people</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44</a:t>
            </a:fld>
            <a:endParaRPr lang="en-US" altLang="en-US"/>
          </a:p>
        </p:txBody>
      </p:sp>
    </p:spTree>
    <p:extLst>
      <p:ext uri="{BB962C8B-B14F-4D97-AF65-F5344CB8AC3E}">
        <p14:creationId xmlns:p14="http://schemas.microsoft.com/office/powerpoint/2010/main" val="2795780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Well-considered</a:t>
            </a:r>
            <a:r>
              <a:rPr lang="en-US" baseline="0" dirty="0" smtClean="0"/>
              <a:t> metrics as leading indicators</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45</a:t>
            </a:fld>
            <a:endParaRPr lang="en-US" altLang="en-US"/>
          </a:p>
        </p:txBody>
      </p:sp>
    </p:spTree>
    <p:extLst>
      <p:ext uri="{BB962C8B-B14F-4D97-AF65-F5344CB8AC3E}">
        <p14:creationId xmlns:p14="http://schemas.microsoft.com/office/powerpoint/2010/main" val="2450096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Fail</a:t>
            </a:r>
            <a:r>
              <a:rPr lang="en-US" baseline="0" dirty="0" smtClean="0"/>
              <a:t> your way to excellence</a:t>
            </a:r>
          </a:p>
          <a:p>
            <a:endParaRPr lang="en-US" baseline="0" dirty="0" smtClean="0"/>
          </a:p>
          <a:p>
            <a:r>
              <a:rPr lang="en-US" baseline="0" dirty="0" smtClean="0"/>
              <a:t>VERY cultural</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46</a:t>
            </a:fld>
            <a:endParaRPr lang="en-US" altLang="en-US"/>
          </a:p>
        </p:txBody>
      </p:sp>
    </p:spTree>
    <p:extLst>
      <p:ext uri="{BB962C8B-B14F-4D97-AF65-F5344CB8AC3E}">
        <p14:creationId xmlns:p14="http://schemas.microsoft.com/office/powerpoint/2010/main" val="344740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023044E-EAFF-4E7E-B32C-015D00F620B7}" type="slidenum">
              <a:rPr lang="en-US" altLang="en-US" smtClean="0">
                <a:solidFill>
                  <a:srgbClr val="000000"/>
                </a:solidFill>
              </a:rPr>
              <a:pPr eaLnBrk="1" hangingPunct="1">
                <a:spcBef>
                  <a:spcPct val="0"/>
                </a:spcBef>
              </a:pPr>
              <a:t>4</a:t>
            </a:fld>
            <a:endParaRPr lang="en-US" altLang="en-US" smtClean="0">
              <a:solidFill>
                <a:srgbClr val="000000"/>
              </a:solidFill>
            </a:endParaRPr>
          </a:p>
        </p:txBody>
      </p:sp>
    </p:spTree>
    <p:extLst>
      <p:ext uri="{BB962C8B-B14F-4D97-AF65-F5344CB8AC3E}">
        <p14:creationId xmlns:p14="http://schemas.microsoft.com/office/powerpoint/2010/main" val="2727018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Paralysis by Analysis</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47</a:t>
            </a:fld>
            <a:endParaRPr lang="en-US" altLang="en-US"/>
          </a:p>
        </p:txBody>
      </p:sp>
    </p:spTree>
    <p:extLst>
      <p:ext uri="{BB962C8B-B14F-4D97-AF65-F5344CB8AC3E}">
        <p14:creationId xmlns:p14="http://schemas.microsoft.com/office/powerpoint/2010/main" val="4041403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Organizational</a:t>
            </a:r>
            <a:r>
              <a:rPr lang="en-US" baseline="0" dirty="0" smtClean="0"/>
              <a:t> Lean Progression – Future State</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48</a:t>
            </a:fld>
            <a:endParaRPr lang="en-US" altLang="en-US"/>
          </a:p>
        </p:txBody>
      </p:sp>
    </p:spTree>
    <p:extLst>
      <p:ext uri="{BB962C8B-B14F-4D97-AF65-F5344CB8AC3E}">
        <p14:creationId xmlns:p14="http://schemas.microsoft.com/office/powerpoint/2010/main" val="1372019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Personal/Individual Lean Progression</a:t>
            </a:r>
          </a:p>
          <a:p>
            <a:endParaRPr lang="en-US" dirty="0" smtClean="0"/>
          </a:p>
          <a:p>
            <a:pPr marL="273050" marR="0" lvl="0" indent="-273050" algn="l" defTabSz="914400" rtl="0" eaLnBrk="0" fontAlgn="base" latinLnBrk="0" hangingPunct="0">
              <a:lnSpc>
                <a:spcPct val="100000"/>
              </a:lnSpc>
              <a:spcBef>
                <a:spcPts val="600"/>
              </a:spcBef>
              <a:spcAft>
                <a:spcPct val="0"/>
              </a:spcAft>
              <a:buClr>
                <a:srgbClr val="1F497D"/>
              </a:buClr>
              <a:buSzPct val="73000"/>
              <a:buFont typeface="Wingdings 2" pitchFamily="18" charset="2"/>
              <a:buChar char=""/>
              <a:tabLst/>
              <a:defRPr/>
            </a:pPr>
            <a:r>
              <a:rPr kumimoji="0" lang="en-US" sz="3200" b="0" i="0" u="none" strike="noStrike" kern="1200" cap="none" spc="0" normalizeH="0" baseline="0" noProof="0" dirty="0" smtClean="0">
                <a:ln>
                  <a:noFill/>
                </a:ln>
                <a:solidFill>
                  <a:prstClr val="black"/>
                </a:solidFill>
                <a:effectLst/>
                <a:uLnTx/>
                <a:uFillTx/>
                <a:latin typeface="Trebuchet MS"/>
                <a:ea typeface="MS PGothic" pitchFamily="34" charset="-128"/>
              </a:rPr>
              <a:t>Fixed State – 			Being Lean</a:t>
            </a:r>
          </a:p>
          <a:p>
            <a:pPr marL="273050" marR="0" lvl="0" indent="-273050" algn="l" defTabSz="914400" rtl="0" eaLnBrk="0" fontAlgn="base" latinLnBrk="0" hangingPunct="0">
              <a:lnSpc>
                <a:spcPct val="100000"/>
              </a:lnSpc>
              <a:spcBef>
                <a:spcPts val="600"/>
              </a:spcBef>
              <a:spcAft>
                <a:spcPct val="0"/>
              </a:spcAft>
              <a:buClr>
                <a:srgbClr val="1F497D"/>
              </a:buClr>
              <a:buSzPct val="73000"/>
              <a:buFont typeface="Wingdings 2" pitchFamily="18" charset="2"/>
              <a:buChar char=""/>
              <a:tabLst/>
              <a:defRPr/>
            </a:pPr>
            <a:r>
              <a:rPr kumimoji="0" lang="en-US" sz="3200" b="0" i="0" u="none" strike="noStrike" kern="1200" cap="none" spc="0" normalizeH="0" baseline="0" noProof="0" dirty="0" smtClean="0">
                <a:ln>
                  <a:noFill/>
                </a:ln>
                <a:solidFill>
                  <a:prstClr val="black"/>
                </a:solidFill>
                <a:effectLst/>
                <a:uLnTx/>
                <a:uFillTx/>
                <a:latin typeface="Trebuchet MS"/>
                <a:ea typeface="MS PGothic" pitchFamily="34" charset="-128"/>
              </a:rPr>
              <a:t>Continuous Change – 	Becoming Lean</a:t>
            </a:r>
          </a:p>
          <a:p>
            <a:pPr marL="273050" marR="0" lvl="0" indent="-273050" algn="l" defTabSz="914400" rtl="0" eaLnBrk="0" fontAlgn="base" latinLnBrk="0" hangingPunct="0">
              <a:lnSpc>
                <a:spcPct val="100000"/>
              </a:lnSpc>
              <a:spcBef>
                <a:spcPts val="600"/>
              </a:spcBef>
              <a:spcAft>
                <a:spcPct val="0"/>
              </a:spcAft>
              <a:buClr>
                <a:srgbClr val="1F497D"/>
              </a:buClr>
              <a:buSzPct val="73000"/>
              <a:buFont typeface="Wingdings 2" pitchFamily="18" charset="2"/>
              <a:buChar char=""/>
              <a:tabLst/>
              <a:defRPr/>
            </a:pPr>
            <a:r>
              <a:rPr kumimoji="0" lang="en-US" sz="3200" b="0" i="0" u="none" strike="noStrike" kern="1200" cap="none" spc="0" normalizeH="0" baseline="0" noProof="0" dirty="0" smtClean="0">
                <a:ln>
                  <a:noFill/>
                </a:ln>
                <a:solidFill>
                  <a:prstClr val="black"/>
                </a:solidFill>
                <a:effectLst/>
                <a:uLnTx/>
                <a:uFillTx/>
                <a:latin typeface="Trebuchet MS"/>
                <a:ea typeface="MS PGothic" pitchFamily="34" charset="-128"/>
              </a:rPr>
              <a:t>Set of Tools – 		Doing Lean</a:t>
            </a:r>
          </a:p>
          <a:p>
            <a:pPr marL="273050" marR="0" lvl="0" indent="-273050" algn="l" defTabSz="914400" rtl="0" eaLnBrk="0" fontAlgn="base" latinLnBrk="0" hangingPunct="0">
              <a:lnSpc>
                <a:spcPct val="100000"/>
              </a:lnSpc>
              <a:spcBef>
                <a:spcPts val="600"/>
              </a:spcBef>
              <a:spcAft>
                <a:spcPct val="0"/>
              </a:spcAft>
              <a:buClr>
                <a:srgbClr val="1F497D"/>
              </a:buClr>
              <a:buSzPct val="73000"/>
              <a:buFont typeface="Wingdings 2" pitchFamily="18" charset="2"/>
              <a:buChar char=""/>
              <a:tabLst/>
              <a:defRPr/>
            </a:pPr>
            <a:r>
              <a:rPr kumimoji="0" lang="en-US" sz="3200" b="0" i="0" u="none" strike="noStrike" kern="1200" cap="none" spc="0" normalizeH="0" baseline="0" noProof="0" dirty="0" smtClean="0">
                <a:ln>
                  <a:noFill/>
                </a:ln>
                <a:solidFill>
                  <a:prstClr val="black"/>
                </a:solidFill>
                <a:effectLst/>
                <a:uLnTx/>
                <a:uFillTx/>
                <a:latin typeface="Trebuchet MS"/>
                <a:ea typeface="MS PGothic" pitchFamily="34" charset="-128"/>
              </a:rPr>
              <a:t>Lean Philosophy – 		Lean Thinking</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49</a:t>
            </a:fld>
            <a:endParaRPr lang="en-US" altLang="en-US"/>
          </a:p>
        </p:txBody>
      </p:sp>
    </p:spTree>
    <p:extLst>
      <p:ext uri="{BB962C8B-B14F-4D97-AF65-F5344CB8AC3E}">
        <p14:creationId xmlns:p14="http://schemas.microsoft.com/office/powerpoint/2010/main" val="2460225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DBCA9504-9B58-42DC-A894-D4463C3E3E82}" type="slidenum">
              <a:rPr lang="en-US" smtClean="0">
                <a:solidFill>
                  <a:prstClr val="black"/>
                </a:solidFill>
              </a:rPr>
              <a:pPr/>
              <a:t>50</a:t>
            </a:fld>
            <a:endParaRPr lang="en-US" smtClean="0">
              <a:solidFill>
                <a:prstClr val="black"/>
              </a:solidFill>
            </a:endParaRPr>
          </a:p>
        </p:txBody>
      </p:sp>
      <p:sp>
        <p:nvSpPr>
          <p:cNvPr id="214019" name="Rectangle 2"/>
          <p:cNvSpPr>
            <a:spLocks noGrp="1" noRot="1" noChangeAspect="1" noChangeArrowheads="1" noTextEdit="1"/>
          </p:cNvSpPr>
          <p:nvPr>
            <p:ph type="sldImg"/>
          </p:nvPr>
        </p:nvSpPr>
        <p:spPr>
          <a:xfrm>
            <a:off x="1144588" y="687388"/>
            <a:ext cx="4568825" cy="3425825"/>
          </a:xfrm>
          <a:ln/>
        </p:spPr>
      </p:sp>
      <p:sp>
        <p:nvSpPr>
          <p:cNvPr id="214020" name="Rectangle 3"/>
          <p:cNvSpPr>
            <a:spLocks noGrp="1" noChangeArrowheads="1"/>
          </p:cNvSpPr>
          <p:nvPr>
            <p:ph type="body" idx="1"/>
          </p:nvPr>
        </p:nvSpPr>
        <p:spPr>
          <a:xfrm>
            <a:off x="915988" y="4341813"/>
            <a:ext cx="5026025" cy="4116387"/>
          </a:xfrm>
          <a:noFill/>
          <a:ln w="9525"/>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2"/>
                </a:solidFill>
              </a:rPr>
              <a:t>Toyota’s key to Lean culture includes the following elements.  Lean culture can be defined as cultivating human activity and the symbolic structures that give such activity significance.</a:t>
            </a:r>
          </a:p>
          <a:p>
            <a:endParaRPr lang="en-US" dirty="0" smtClean="0"/>
          </a:p>
        </p:txBody>
      </p:sp>
    </p:spTree>
    <p:extLst>
      <p:ext uri="{BB962C8B-B14F-4D97-AF65-F5344CB8AC3E}">
        <p14:creationId xmlns:p14="http://schemas.microsoft.com/office/powerpoint/2010/main" val="1964869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233309" marR="0" lvl="0" indent="-233309"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Ask the participants to write down a few responses to these questions.</a:t>
            </a:r>
          </a:p>
          <a:p>
            <a:pPr marL="233309" marR="0" lvl="0" indent="-233309"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Write the word “Coach” on the flipchart</a:t>
            </a:r>
          </a:p>
          <a:p>
            <a:pPr marL="233309" marR="0" lvl="0" indent="-233309"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Have someone be the scribe </a:t>
            </a:r>
          </a:p>
          <a:p>
            <a:pPr marL="233309" marR="0" lvl="0" indent="-233309"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Have someone prompt the questions to the crowd</a:t>
            </a:r>
          </a:p>
          <a:p>
            <a:pPr marL="233309" marR="0" lvl="0" indent="-233309"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Record the responses on the sheet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Examples to get things moving: </a:t>
            </a:r>
          </a:p>
          <a:p>
            <a:pPr marL="0" marR="0" lvl="0" indent="0" algn="l" defTabSz="933237"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Helping someone succeed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Helping develop skills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Probing questions to promote thinking and development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Mentoring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Giving advice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Active Listening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Seizing learning opportunities</a:t>
            </a:r>
          </a:p>
          <a:p>
            <a:endParaRPr lang="en-US" altLang="en-US" dirty="0" smtClean="0"/>
          </a:p>
          <a:p>
            <a:endParaRPr lang="en-US" altLang="en-US" dirty="0" smtClean="0"/>
          </a:p>
          <a:p>
            <a:r>
              <a:rPr lang="en-US" altLang="en-US" dirty="0" smtClean="0"/>
              <a:t>Lean Leadership</a:t>
            </a:r>
          </a:p>
          <a:p>
            <a:r>
              <a:rPr lang="en-US" altLang="en-US" dirty="0" smtClean="0"/>
              <a:t>Toyota</a:t>
            </a:r>
            <a:r>
              <a:rPr lang="en-US" altLang="en-US" baseline="0" dirty="0" smtClean="0"/>
              <a:t> Kata</a:t>
            </a:r>
          </a:p>
          <a:p>
            <a:endParaRPr lang="en-US" altLang="en-US" baseline="0" dirty="0" smtClean="0"/>
          </a:p>
          <a:p>
            <a:endParaRPr lang="en-US" alt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5AA0F3A-E965-44F8-8E8D-BCCDD6DFFE47}" type="slidenum">
              <a:rPr lang="en-US" altLang="en-US">
                <a:solidFill>
                  <a:prstClr val="black"/>
                </a:solidFill>
              </a:rPr>
              <a:pPr eaLnBrk="1" hangingPunct="1"/>
              <a:t>51</a:t>
            </a:fld>
            <a:endParaRPr lang="en-US" altLang="en-US">
              <a:solidFill>
                <a:prstClr val="black"/>
              </a:solidFill>
            </a:endParaRPr>
          </a:p>
        </p:txBody>
      </p:sp>
    </p:spTree>
    <p:extLst>
      <p:ext uri="{BB962C8B-B14F-4D97-AF65-F5344CB8AC3E}">
        <p14:creationId xmlns:p14="http://schemas.microsoft.com/office/powerpoint/2010/main" val="2390381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 still need to improve this section of coaching</a:t>
            </a:r>
            <a:r>
              <a:rPr lang="en-US" altLang="en-US" baseline="0" dirty="0" smtClean="0"/>
              <a:t> </a:t>
            </a:r>
            <a:endParaRPr lang="en-US" altLang="en-US" dirty="0" smtClean="0"/>
          </a:p>
          <a:p>
            <a:endParaRPr lang="en-US" altLang="en-US" dirty="0" smtClean="0"/>
          </a:p>
          <a:p>
            <a:r>
              <a:rPr lang="en-US" altLang="en-US" dirty="0" smtClean="0"/>
              <a:t>Lean Leadership</a:t>
            </a:r>
          </a:p>
          <a:p>
            <a:r>
              <a:rPr lang="en-US" altLang="en-US" dirty="0" smtClean="0"/>
              <a:t>Toyota</a:t>
            </a:r>
            <a:r>
              <a:rPr lang="en-US" altLang="en-US" baseline="0" dirty="0" smtClean="0"/>
              <a:t> Kata</a:t>
            </a:r>
          </a:p>
          <a:p>
            <a:endParaRPr lang="en-US" altLang="en-US" baseline="0" dirty="0" smtClean="0"/>
          </a:p>
          <a:p>
            <a:endParaRPr lang="en-US" alt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5AA0F3A-E965-44F8-8E8D-BCCDD6DFFE47}" type="slidenum">
              <a:rPr lang="en-US" altLang="en-US">
                <a:solidFill>
                  <a:prstClr val="black"/>
                </a:solidFill>
              </a:rPr>
              <a:pPr eaLnBrk="1" hangingPunct="1"/>
              <a:t>52</a:t>
            </a:fld>
            <a:endParaRPr lang="en-US" altLang="en-US">
              <a:solidFill>
                <a:prstClr val="black"/>
              </a:solidFill>
            </a:endParaRPr>
          </a:p>
        </p:txBody>
      </p:sp>
    </p:spTree>
    <p:extLst>
      <p:ext uri="{BB962C8B-B14F-4D97-AF65-F5344CB8AC3E}">
        <p14:creationId xmlns:p14="http://schemas.microsoft.com/office/powerpoint/2010/main" val="14941778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fairly</a:t>
            </a:r>
            <a:r>
              <a:rPr lang="en-US" baseline="0" dirty="0" smtClean="0"/>
              <a:t> self-explanatory list of attributes that make up the difference between a good and poor leader.   In a nutshell, the good leader is focused on doing whatever he/she can to make </a:t>
            </a:r>
            <a:r>
              <a:rPr lang="en-US" u="sng" baseline="0" dirty="0" smtClean="0"/>
              <a:t>everyone else </a:t>
            </a:r>
            <a:r>
              <a:rPr lang="en-US" baseline="0" dirty="0" smtClean="0"/>
              <a:t>look good and to help them grow as people and employees, versus a more self-centered view that looks at all accomplishments as proprietary and all failures as someone else's fault.</a:t>
            </a:r>
          </a:p>
          <a:p>
            <a:endParaRPr lang="en-US" baseline="0" dirty="0" smtClean="0"/>
          </a:p>
          <a:p>
            <a:r>
              <a:rPr lang="en-US" baseline="0" dirty="0" smtClean="0"/>
              <a:t>A Lean Culture fosters the attitude and “walk the walk…”</a:t>
            </a:r>
            <a:endParaRPr lang="en-US" dirty="0"/>
          </a:p>
        </p:txBody>
      </p:sp>
      <p:sp>
        <p:nvSpPr>
          <p:cNvPr id="4" name="Slide Number Placeholder 3"/>
          <p:cNvSpPr>
            <a:spLocks noGrp="1"/>
          </p:cNvSpPr>
          <p:nvPr>
            <p:ph type="sldNum" sz="quarter" idx="10"/>
          </p:nvPr>
        </p:nvSpPr>
        <p:spPr/>
        <p:txBody>
          <a:bodyPr/>
          <a:lstStyle/>
          <a:p>
            <a:fld id="{AD8FA931-FAA4-4B3B-BE53-5330BF790636}" type="slidenum">
              <a:rPr lang="en-US" smtClean="0">
                <a:solidFill>
                  <a:prstClr val="black"/>
                </a:solidFill>
              </a:rPr>
              <a:pPr/>
              <a:t>53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For further info: http:// </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Lean Expert Certification Program</a:t>
            </a:r>
            <a:endParaRPr lang="en-US" dirty="0">
              <a:solidFill>
                <a:prstClr val="black"/>
              </a:solidFill>
            </a:endParaRPr>
          </a:p>
        </p:txBody>
      </p:sp>
    </p:spTree>
    <p:extLst>
      <p:ext uri="{BB962C8B-B14F-4D97-AF65-F5344CB8AC3E}">
        <p14:creationId xmlns:p14="http://schemas.microsoft.com/office/powerpoint/2010/main" val="42887312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E1D976F-DC22-4C64-A8DD-5530D1C3A01D}" type="slidenum">
              <a:rPr lang="en-US" altLang="en-US"/>
              <a:pPr eaLnBrk="1" hangingPunct="1"/>
              <a:t>54</a:t>
            </a:fld>
            <a:endParaRPr lang="en-US" altLang="en-US"/>
          </a:p>
        </p:txBody>
      </p:sp>
    </p:spTree>
    <p:extLst>
      <p:ext uri="{BB962C8B-B14F-4D97-AF65-F5344CB8AC3E}">
        <p14:creationId xmlns:p14="http://schemas.microsoft.com/office/powerpoint/2010/main" val="493446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56</a:t>
            </a:fld>
            <a:endParaRPr lang="en-US" altLang="en-US"/>
          </a:p>
        </p:txBody>
      </p:sp>
    </p:spTree>
    <p:extLst>
      <p:ext uri="{BB962C8B-B14F-4D97-AF65-F5344CB8AC3E}">
        <p14:creationId xmlns:p14="http://schemas.microsoft.com/office/powerpoint/2010/main" val="627904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tx2"/>
                </a:solidFill>
                <a:ea typeface="Verdana" pitchFamily="34" charset="0"/>
                <a:cs typeface="Arial" pitchFamily="34" charset="0"/>
              </a:rPr>
              <a:t>For</a:t>
            </a:r>
            <a:r>
              <a:rPr lang="en-US" b="1" dirty="0">
                <a:solidFill>
                  <a:schemeClr val="tx2"/>
                </a:solidFill>
                <a:ea typeface="Verdana" pitchFamily="34" charset="0"/>
                <a:cs typeface="Arial" pitchFamily="34" charset="0"/>
              </a:rPr>
              <a:t> </a:t>
            </a:r>
            <a:r>
              <a:rPr lang="en-US" b="1" u="sng" dirty="0">
                <a:solidFill>
                  <a:schemeClr val="tx2"/>
                </a:solidFill>
                <a:ea typeface="Verdana" pitchFamily="34" charset="0"/>
                <a:cs typeface="Arial" pitchFamily="34" charset="0"/>
              </a:rPr>
              <a:t>defect</a:t>
            </a:r>
            <a:r>
              <a:rPr lang="en-US" b="1" dirty="0">
                <a:solidFill>
                  <a:schemeClr val="tx2"/>
                </a:solidFill>
                <a:ea typeface="Verdana" pitchFamily="34" charset="0"/>
                <a:cs typeface="Arial" pitchFamily="34" charset="0"/>
              </a:rPr>
              <a:t> </a:t>
            </a:r>
            <a:r>
              <a:rPr lang="en-US" dirty="0">
                <a:solidFill>
                  <a:schemeClr val="tx2"/>
                </a:solidFill>
                <a:ea typeface="Verdana" pitchFamily="34" charset="0"/>
                <a:cs typeface="Arial" pitchFamily="34" charset="0"/>
              </a:rPr>
              <a:t>waste ask:</a:t>
            </a:r>
          </a:p>
          <a:p>
            <a:pPr marL="285750" indent="-285750">
              <a:buClr>
                <a:srgbClr val="0000CC"/>
              </a:buClr>
              <a:buFont typeface="Arial" pitchFamily="34" charset="0"/>
              <a:buChar char="•"/>
              <a:defRPr/>
            </a:pPr>
            <a:r>
              <a:rPr lang="en-US" dirty="0">
                <a:solidFill>
                  <a:schemeClr val="tx2"/>
                </a:solidFill>
                <a:ea typeface="Verdana" pitchFamily="34" charset="0"/>
                <a:cs typeface="Arial" pitchFamily="34" charset="0"/>
              </a:rPr>
              <a:t>Do we have data entry errors?</a:t>
            </a:r>
          </a:p>
          <a:p>
            <a:pPr marL="285750" indent="-285750">
              <a:buClr>
                <a:srgbClr val="0000CC"/>
              </a:buClr>
              <a:buFont typeface="Arial" pitchFamily="34" charset="0"/>
              <a:buChar char="•"/>
              <a:defRPr/>
            </a:pPr>
            <a:r>
              <a:rPr lang="en-US" dirty="0">
                <a:solidFill>
                  <a:schemeClr val="tx2"/>
                </a:solidFill>
                <a:ea typeface="Verdana" pitchFamily="34" charset="0"/>
                <a:cs typeface="Arial" pitchFamily="34" charset="0"/>
              </a:rPr>
              <a:t>Do we have pricing, quoting, billing,  or coding errors?</a:t>
            </a:r>
          </a:p>
          <a:p>
            <a:pPr marL="285750" indent="-285750">
              <a:buClr>
                <a:srgbClr val="0000CC"/>
              </a:buClr>
              <a:buFont typeface="Arial" pitchFamily="34" charset="0"/>
              <a:buChar char="•"/>
              <a:defRPr/>
            </a:pPr>
            <a:r>
              <a:rPr lang="en-US" dirty="0">
                <a:solidFill>
                  <a:schemeClr val="tx2"/>
                </a:solidFill>
                <a:ea typeface="Verdana" pitchFamily="34" charset="0"/>
                <a:cs typeface="Arial" pitchFamily="34" charset="0"/>
              </a:rPr>
              <a:t>Do we forwarding partial documentation to the next process?</a:t>
            </a:r>
          </a:p>
          <a:p>
            <a:pPr marL="285750" indent="-285750">
              <a:buClr>
                <a:srgbClr val="0000CC"/>
              </a:buClr>
              <a:buFont typeface="Arial" pitchFamily="34" charset="0"/>
              <a:buChar char="•"/>
              <a:defRPr/>
            </a:pPr>
            <a:r>
              <a:rPr lang="en-US" dirty="0">
                <a:solidFill>
                  <a:schemeClr val="tx2"/>
                </a:solidFill>
                <a:ea typeface="Verdana" pitchFamily="34" charset="0"/>
                <a:cs typeface="Arial" pitchFamily="34" charset="0"/>
              </a:rPr>
              <a:t>Do we ever loose files or records?</a:t>
            </a:r>
          </a:p>
          <a:p>
            <a:pPr marL="285750" indent="-285750">
              <a:buClr>
                <a:srgbClr val="0000CC"/>
              </a:buClr>
              <a:buFont typeface="Arial" pitchFamily="34" charset="0"/>
              <a:buChar char="•"/>
              <a:defRPr/>
            </a:pPr>
            <a:r>
              <a:rPr lang="en-US" dirty="0">
                <a:solidFill>
                  <a:schemeClr val="tx2"/>
                </a:solidFill>
                <a:ea typeface="Verdana" pitchFamily="34" charset="0"/>
                <a:cs typeface="Arial" pitchFamily="34" charset="0"/>
              </a:rPr>
              <a:t>Do we ever encounter incorrect information on a document?</a:t>
            </a:r>
          </a:p>
          <a:p>
            <a:pPr>
              <a:buClr>
                <a:srgbClr val="0000CC"/>
              </a:buClr>
              <a:buFont typeface="Arial" charset="0"/>
              <a:buChar char="•"/>
              <a:defRPr/>
            </a:pPr>
            <a:r>
              <a:rPr lang="en-US" dirty="0" smtClean="0">
                <a:solidFill>
                  <a:schemeClr val="tx2"/>
                </a:solidFill>
                <a:latin typeface="Arial" pitchFamily="34" charset="0"/>
                <a:cs typeface="Arial" pitchFamily="34" charset="0"/>
              </a:rPr>
              <a:t>Any time we have to correct, fix, repair, rework mistakes</a:t>
            </a:r>
          </a:p>
          <a:p>
            <a:pPr>
              <a:buClr>
                <a:srgbClr val="0000CC"/>
              </a:buClr>
              <a:buFont typeface="Arial" charset="0"/>
              <a:buChar char="•"/>
              <a:defRPr/>
            </a:pPr>
            <a:r>
              <a:rPr lang="en-US" dirty="0" smtClean="0">
                <a:solidFill>
                  <a:schemeClr val="tx2"/>
                </a:solidFill>
                <a:latin typeface="Arial" pitchFamily="34" charset="0"/>
                <a:cs typeface="Arial" pitchFamily="34" charset="0"/>
              </a:rPr>
              <a:t>In other words, </a:t>
            </a:r>
            <a:r>
              <a:rPr lang="en-US" i="1" dirty="0" smtClean="0">
                <a:solidFill>
                  <a:schemeClr val="tx2"/>
                </a:solidFill>
                <a:latin typeface="Arial" pitchFamily="34" charset="0"/>
                <a:cs typeface="Arial" pitchFamily="34" charset="0"/>
              </a:rPr>
              <a:t>“touch it twice”</a:t>
            </a:r>
            <a:r>
              <a:rPr lang="en-US" dirty="0" smtClean="0">
                <a:solidFill>
                  <a:schemeClr val="tx2"/>
                </a:solidFill>
                <a:latin typeface="Arial" pitchFamily="34" charset="0"/>
                <a:cs typeface="Arial" pitchFamily="34" charset="0"/>
              </a:rPr>
              <a:t> because we didn’t do it right the first time</a:t>
            </a:r>
          </a:p>
          <a:p>
            <a:pPr>
              <a:buClr>
                <a:srgbClr val="0000CC"/>
              </a:buClr>
              <a:buFont typeface="Arial" charset="0"/>
              <a:buChar char="•"/>
              <a:defRPr/>
            </a:pPr>
            <a:r>
              <a:rPr lang="en-US" dirty="0" smtClean="0">
                <a:solidFill>
                  <a:schemeClr val="tx2"/>
                </a:solidFill>
                <a:latin typeface="Arial" pitchFamily="34" charset="0"/>
                <a:cs typeface="Arial" pitchFamily="34" charset="0"/>
              </a:rPr>
              <a:t>Typo’s, </a:t>
            </a:r>
            <a:r>
              <a:rPr lang="en-US" dirty="0" err="1" smtClean="0">
                <a:solidFill>
                  <a:schemeClr val="tx2"/>
                </a:solidFill>
                <a:latin typeface="Arial" pitchFamily="34" charset="0"/>
                <a:cs typeface="Arial" pitchFamily="34" charset="0"/>
              </a:rPr>
              <a:t>missssspelling</a:t>
            </a:r>
            <a:r>
              <a:rPr lang="en-US" dirty="0" smtClean="0">
                <a:solidFill>
                  <a:schemeClr val="tx2"/>
                </a:solidFill>
                <a:latin typeface="Arial" pitchFamily="34" charset="0"/>
                <a:cs typeface="Arial" pitchFamily="34" charset="0"/>
              </a:rPr>
              <a:t>, grammar, math, negligence, assumptions</a:t>
            </a:r>
          </a:p>
          <a:p>
            <a:pPr>
              <a:buClr>
                <a:srgbClr val="0000CC"/>
              </a:buClr>
              <a:buFont typeface="Arial" charset="0"/>
              <a:buChar char="•"/>
              <a:defRPr/>
            </a:pPr>
            <a:r>
              <a:rPr lang="en-US" dirty="0" smtClean="0">
                <a:solidFill>
                  <a:schemeClr val="tx2"/>
                </a:solidFill>
                <a:latin typeface="Arial" pitchFamily="34" charset="0"/>
                <a:cs typeface="Arial" pitchFamily="34" charset="0"/>
              </a:rPr>
              <a:t>Typically, sign-</a:t>
            </a:r>
            <a:r>
              <a:rPr lang="en-US" dirty="0" err="1" smtClean="0">
                <a:solidFill>
                  <a:schemeClr val="tx2"/>
                </a:solidFill>
                <a:latin typeface="Arial" pitchFamily="34" charset="0"/>
                <a:cs typeface="Arial" pitchFamily="34" charset="0"/>
              </a:rPr>
              <a:t>off’s</a:t>
            </a:r>
            <a:r>
              <a:rPr lang="en-US" dirty="0" smtClean="0">
                <a:solidFill>
                  <a:schemeClr val="tx2"/>
                </a:solidFill>
                <a:latin typeface="Arial" pitchFamily="34" charset="0"/>
                <a:cs typeface="Arial" pitchFamily="34" charset="0"/>
              </a:rPr>
              <a:t> and double-checks are the result of a mistake that was made at some point and someone decided to “check it” in order to fix the problem.</a:t>
            </a:r>
          </a:p>
          <a:p>
            <a:pPr lvl="1">
              <a:buClr>
                <a:srgbClr val="0000CC"/>
              </a:buClr>
              <a:buFont typeface="Arial" charset="0"/>
              <a:buChar char="–"/>
              <a:defRPr/>
            </a:pPr>
            <a:r>
              <a:rPr lang="en-US" b="1" dirty="0" smtClean="0">
                <a:solidFill>
                  <a:srgbClr val="C00000"/>
                </a:solidFill>
                <a:latin typeface="Arial" pitchFamily="34" charset="0"/>
                <a:cs typeface="Arial" pitchFamily="34" charset="0"/>
              </a:rPr>
              <a:t>QUESTION: Do “sign-</a:t>
            </a:r>
            <a:r>
              <a:rPr lang="en-US" b="1" dirty="0" err="1" smtClean="0">
                <a:solidFill>
                  <a:srgbClr val="C00000"/>
                </a:solidFill>
                <a:latin typeface="Arial" pitchFamily="34" charset="0"/>
                <a:cs typeface="Arial" pitchFamily="34" charset="0"/>
              </a:rPr>
              <a:t>off’s</a:t>
            </a:r>
            <a:r>
              <a:rPr lang="en-US" b="1" dirty="0" smtClean="0">
                <a:solidFill>
                  <a:srgbClr val="C00000"/>
                </a:solidFill>
                <a:latin typeface="Arial" pitchFamily="34" charset="0"/>
                <a:cs typeface="Arial" pitchFamily="34" charset="0"/>
              </a:rPr>
              <a:t>” fix the problem?</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62</a:t>
            </a:fld>
            <a:endParaRPr lang="en-US" altLang="en-US"/>
          </a:p>
        </p:txBody>
      </p:sp>
    </p:spTree>
    <p:extLst>
      <p:ext uri="{BB962C8B-B14F-4D97-AF65-F5344CB8AC3E}">
        <p14:creationId xmlns:p14="http://schemas.microsoft.com/office/powerpoint/2010/main" val="83120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US" altLang="en-US" smtClean="0"/>
              <a:t>Our mission is to provide fun and educational lean </a:t>
            </a:r>
            <a:r>
              <a:rPr lang="en-US" altLang="en-US" smtClean="0">
                <a:latin typeface="Arial" pitchFamily="34" charset="0"/>
                <a:cs typeface="Arial" pitchFamily="34" charset="0"/>
              </a:rPr>
              <a:t>Offer diverse educational programs and  workshops on lean topics that promote sharing of innovative practices, networking  and fostering a sustainable advantage  for Michigan’</a:t>
            </a:r>
            <a:r>
              <a:rPr lang="en-US" altLang="ja-JP" smtClean="0">
                <a:latin typeface="Arial" pitchFamily="34" charset="0"/>
                <a:cs typeface="Arial" pitchFamily="34" charset="0"/>
              </a:rPr>
              <a:t>s public, private and educational organizations </a:t>
            </a:r>
            <a:r>
              <a:rPr lang="en-US" altLang="en-US" smtClean="0"/>
              <a:t>that leave you with the knowledge to improve your workplace.</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EEB79A1-729E-4E2E-99B7-5E6F10FE1B50}" type="slidenum">
              <a:rPr lang="en-US" altLang="en-US" smtClean="0"/>
              <a:pPr eaLnBrk="1" hangingPunct="1">
                <a:spcBef>
                  <a:spcPct val="0"/>
                </a:spcBef>
              </a:pPr>
              <a:t>5</a:t>
            </a:fld>
            <a:endParaRPr lang="en-US" altLang="en-US" smtClean="0"/>
          </a:p>
        </p:txBody>
      </p:sp>
    </p:spTree>
    <p:extLst>
      <p:ext uri="{BB962C8B-B14F-4D97-AF65-F5344CB8AC3E}">
        <p14:creationId xmlns:p14="http://schemas.microsoft.com/office/powerpoint/2010/main" val="36503058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solidFill>
                  <a:schemeClr val="tx2"/>
                </a:solidFill>
                <a:ea typeface="Verdana" pitchFamily="34" charset="0"/>
                <a:cs typeface="Arial" pitchFamily="34" charset="0"/>
              </a:rPr>
              <a:t>For </a:t>
            </a:r>
            <a:r>
              <a:rPr lang="en-US" sz="1200" b="1" u="sng" dirty="0" smtClean="0">
                <a:solidFill>
                  <a:schemeClr val="tx2"/>
                </a:solidFill>
                <a:ea typeface="Verdana" pitchFamily="34" charset="0"/>
                <a:cs typeface="Arial" pitchFamily="34" charset="0"/>
              </a:rPr>
              <a:t>overproduction</a:t>
            </a:r>
            <a:r>
              <a:rPr lang="en-US" sz="1200" dirty="0" smtClean="0">
                <a:solidFill>
                  <a:schemeClr val="tx2"/>
                </a:solidFill>
                <a:ea typeface="Verdana" pitchFamily="34" charset="0"/>
                <a:cs typeface="Arial" pitchFamily="34" charset="0"/>
              </a:rPr>
              <a:t> or unnecessary service waste ask:</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we producing more reports than needed?</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we making more extra copies than needed?</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we printing, faxing, e-mailing more than what is needed?</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we entering repetitive information on multiple work documents or forms?</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we ordering more services than what is required by the customer?</a:t>
            </a:r>
          </a:p>
          <a:p>
            <a:pPr>
              <a:buClr>
                <a:srgbClr val="0000CC"/>
              </a:buClr>
            </a:pPr>
            <a:r>
              <a:rPr lang="en-US" altLang="en-US" dirty="0" smtClean="0">
                <a:solidFill>
                  <a:schemeClr val="tx2"/>
                </a:solidFill>
                <a:latin typeface="Arial" pitchFamily="34" charset="0"/>
                <a:cs typeface="Arial" pitchFamily="34" charset="0"/>
              </a:rPr>
              <a:t>Any time we make more or do more than is required “</a:t>
            </a:r>
            <a:r>
              <a:rPr lang="en-US" altLang="en-US" i="1" dirty="0" smtClean="0">
                <a:solidFill>
                  <a:schemeClr val="tx2"/>
                </a:solidFill>
                <a:latin typeface="Arial" pitchFamily="34" charset="0"/>
                <a:cs typeface="Arial" pitchFamily="34" charset="0"/>
              </a:rPr>
              <a:t>just in case</a:t>
            </a:r>
            <a:r>
              <a:rPr lang="en-US" altLang="en-US" dirty="0" smtClean="0">
                <a:solidFill>
                  <a:schemeClr val="tx2"/>
                </a:solidFill>
                <a:latin typeface="Arial" pitchFamily="34" charset="0"/>
                <a:cs typeface="Arial" pitchFamily="34" charset="0"/>
              </a:rPr>
              <a:t>…”</a:t>
            </a:r>
          </a:p>
          <a:p>
            <a:pPr>
              <a:buClr>
                <a:srgbClr val="0000CC"/>
              </a:buClr>
            </a:pPr>
            <a:r>
              <a:rPr lang="en-US" altLang="en-US" dirty="0" smtClean="0">
                <a:solidFill>
                  <a:schemeClr val="tx2"/>
                </a:solidFill>
                <a:latin typeface="Arial" pitchFamily="34" charset="0"/>
                <a:cs typeface="Arial" pitchFamily="34" charset="0"/>
              </a:rPr>
              <a:t>Extra manuals, forms, duplicate/triplicate, “group” emails</a:t>
            </a:r>
          </a:p>
          <a:p>
            <a:pPr lvl="1">
              <a:buClr>
                <a:srgbClr val="0000CC"/>
              </a:buClr>
            </a:pPr>
            <a:r>
              <a:rPr lang="en-US" altLang="en-US" i="1" dirty="0" smtClean="0">
                <a:solidFill>
                  <a:schemeClr val="tx2"/>
                </a:solidFill>
                <a:latin typeface="Arial" pitchFamily="34" charset="0"/>
                <a:cs typeface="Arial" pitchFamily="34" charset="0"/>
              </a:rPr>
              <a:t>“Group” email lists – pro’s and con’s</a:t>
            </a:r>
          </a:p>
          <a:p>
            <a:pPr>
              <a:buClr>
                <a:srgbClr val="0000CC"/>
              </a:buClr>
            </a:pPr>
            <a:r>
              <a:rPr lang="en-US" altLang="en-US" b="1" dirty="0" smtClean="0">
                <a:solidFill>
                  <a:srgbClr val="C00000"/>
                </a:solidFill>
                <a:latin typeface="Arial" pitchFamily="34" charset="0"/>
                <a:cs typeface="Arial" pitchFamily="34" charset="0"/>
              </a:rPr>
              <a:t>Why do companies overproduce items?</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63</a:t>
            </a:fld>
            <a:endParaRPr lang="en-US" altLang="en-US"/>
          </a:p>
        </p:txBody>
      </p:sp>
    </p:spTree>
    <p:extLst>
      <p:ext uri="{BB962C8B-B14F-4D97-AF65-F5344CB8AC3E}">
        <p14:creationId xmlns:p14="http://schemas.microsoft.com/office/powerpoint/2010/main" val="11746034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solidFill>
                  <a:schemeClr val="tx2"/>
                </a:solidFill>
                <a:ea typeface="Verdana" pitchFamily="34" charset="0"/>
                <a:cs typeface="Arial" pitchFamily="34" charset="0"/>
              </a:rPr>
              <a:t>For </a:t>
            </a:r>
            <a:r>
              <a:rPr lang="en-US" sz="1200" b="1" u="sng" dirty="0" smtClean="0">
                <a:solidFill>
                  <a:schemeClr val="tx2"/>
                </a:solidFill>
                <a:ea typeface="Verdana" pitchFamily="34" charset="0"/>
                <a:cs typeface="Arial" pitchFamily="34" charset="0"/>
              </a:rPr>
              <a:t>waiting</a:t>
            </a:r>
            <a:r>
              <a:rPr lang="en-US" sz="1200" dirty="0" smtClean="0">
                <a:solidFill>
                  <a:schemeClr val="tx2"/>
                </a:solidFill>
                <a:ea typeface="Verdana" pitchFamily="34" charset="0"/>
                <a:cs typeface="Arial" pitchFamily="34" charset="0"/>
              </a:rPr>
              <a:t> waste ask:</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there excessive signatures or approvals required?</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Is there too much dependency on others to complete a task?</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there delays in receiving information?</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there computer program version problems causing delays?</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there cross-departmental resource commitments issues?</a:t>
            </a:r>
          </a:p>
          <a:p>
            <a:pPr>
              <a:lnSpc>
                <a:spcPct val="70000"/>
              </a:lnSpc>
              <a:buClr>
                <a:srgbClr val="0000CC"/>
              </a:buClr>
              <a:buFont typeface="Arial" pitchFamily="34" charset="0"/>
              <a:buChar char="•"/>
            </a:pPr>
            <a:r>
              <a:rPr lang="en-US" altLang="en-US" dirty="0" smtClean="0">
                <a:solidFill>
                  <a:schemeClr val="tx2"/>
                </a:solidFill>
                <a:latin typeface="Arial" pitchFamily="34" charset="0"/>
                <a:cs typeface="Arial" pitchFamily="34" charset="0"/>
              </a:rPr>
              <a:t>Whenever an employee has to WAIT because of a factor outside of their control</a:t>
            </a:r>
          </a:p>
          <a:p>
            <a:pPr>
              <a:lnSpc>
                <a:spcPct val="70000"/>
              </a:lnSpc>
              <a:buClr>
                <a:srgbClr val="0000CC"/>
              </a:buClr>
              <a:buFont typeface="Arial" pitchFamily="34" charset="0"/>
              <a:buChar char="•"/>
            </a:pPr>
            <a:r>
              <a:rPr lang="en-US" altLang="en-US" dirty="0" smtClean="0">
                <a:solidFill>
                  <a:schemeClr val="tx2"/>
                </a:solidFill>
                <a:latin typeface="Arial" pitchFamily="34" charset="0"/>
                <a:cs typeface="Arial" pitchFamily="34" charset="0"/>
              </a:rPr>
              <a:t>Hand-off’s, sign-</a:t>
            </a:r>
            <a:r>
              <a:rPr lang="en-US" altLang="en-US" dirty="0" err="1" smtClean="0">
                <a:solidFill>
                  <a:schemeClr val="tx2"/>
                </a:solidFill>
                <a:latin typeface="Arial" pitchFamily="34" charset="0"/>
                <a:cs typeface="Arial" pitchFamily="34" charset="0"/>
              </a:rPr>
              <a:t>off’s</a:t>
            </a:r>
            <a:endParaRPr lang="en-US" altLang="en-US" dirty="0" smtClean="0">
              <a:solidFill>
                <a:schemeClr val="tx2"/>
              </a:solidFill>
              <a:latin typeface="Arial" pitchFamily="34" charset="0"/>
              <a:cs typeface="Arial" pitchFamily="34" charset="0"/>
            </a:endParaRPr>
          </a:p>
          <a:p>
            <a:pPr>
              <a:lnSpc>
                <a:spcPct val="70000"/>
              </a:lnSpc>
              <a:buClr>
                <a:srgbClr val="0000CC"/>
              </a:buClr>
              <a:buFont typeface="Arial" pitchFamily="34" charset="0"/>
              <a:buChar char="•"/>
            </a:pPr>
            <a:r>
              <a:rPr lang="en-US" altLang="en-US" dirty="0" smtClean="0">
                <a:solidFill>
                  <a:schemeClr val="tx2"/>
                </a:solidFill>
                <a:latin typeface="Arial" pitchFamily="34" charset="0"/>
                <a:cs typeface="Arial" pitchFamily="34" charset="0"/>
              </a:rPr>
              <a:t>Downtime (i.e. computer, internet, machine)</a:t>
            </a:r>
          </a:p>
          <a:p>
            <a:pPr>
              <a:lnSpc>
                <a:spcPct val="70000"/>
              </a:lnSpc>
              <a:buClr>
                <a:srgbClr val="0000CC"/>
              </a:buClr>
              <a:buFont typeface="Arial" pitchFamily="34" charset="0"/>
              <a:buChar char="•"/>
            </a:pPr>
            <a:r>
              <a:rPr lang="en-US" altLang="en-US" dirty="0" smtClean="0">
                <a:solidFill>
                  <a:schemeClr val="tx2"/>
                </a:solidFill>
                <a:latin typeface="Arial" pitchFamily="34" charset="0"/>
                <a:cs typeface="Arial" pitchFamily="34" charset="0"/>
              </a:rPr>
              <a:t>Postponements (meetings, schedules)</a:t>
            </a:r>
          </a:p>
          <a:p>
            <a:pPr>
              <a:lnSpc>
                <a:spcPct val="70000"/>
              </a:lnSpc>
              <a:buClr>
                <a:srgbClr val="0000CC"/>
              </a:buClr>
              <a:buFont typeface="Arial" pitchFamily="34" charset="0"/>
              <a:buChar char="•"/>
            </a:pPr>
            <a:r>
              <a:rPr lang="en-US" altLang="en-US" dirty="0" smtClean="0">
                <a:solidFill>
                  <a:schemeClr val="tx2"/>
                </a:solidFill>
                <a:latin typeface="Arial" pitchFamily="34" charset="0"/>
                <a:cs typeface="Arial" pitchFamily="34" charset="0"/>
              </a:rPr>
              <a:t>Waiting for people to show up for a meeting (or conference call)</a:t>
            </a:r>
          </a:p>
          <a:p>
            <a:pPr>
              <a:lnSpc>
                <a:spcPct val="70000"/>
              </a:lnSpc>
              <a:buClr>
                <a:srgbClr val="0000CC"/>
              </a:buClr>
              <a:buFont typeface="Arial" pitchFamily="34" charset="0"/>
              <a:buChar char="•"/>
            </a:pPr>
            <a:r>
              <a:rPr lang="en-US" altLang="en-US" dirty="0" smtClean="0">
                <a:solidFill>
                  <a:schemeClr val="tx2"/>
                </a:solidFill>
                <a:latin typeface="Arial" pitchFamily="34" charset="0"/>
                <a:cs typeface="Arial" pitchFamily="34" charset="0"/>
              </a:rPr>
              <a:t>Not having what is needed, when it’s needed, where it’s needed</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64</a:t>
            </a:fld>
            <a:endParaRPr lang="en-US" altLang="en-US"/>
          </a:p>
        </p:txBody>
      </p:sp>
    </p:spTree>
    <p:extLst>
      <p:ext uri="{BB962C8B-B14F-4D97-AF65-F5344CB8AC3E}">
        <p14:creationId xmlns:p14="http://schemas.microsoft.com/office/powerpoint/2010/main" val="452837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solidFill>
                  <a:schemeClr val="tx2"/>
                </a:solidFill>
                <a:cs typeface="Arial" pitchFamily="34" charset="0"/>
              </a:rPr>
              <a:t>For the </a:t>
            </a:r>
            <a:r>
              <a:rPr lang="en-US" altLang="en-US" sz="1200" b="1" u="sng" dirty="0" smtClean="0">
                <a:solidFill>
                  <a:schemeClr val="tx2"/>
                </a:solidFill>
                <a:cs typeface="Arial" pitchFamily="34" charset="0"/>
              </a:rPr>
              <a:t>non- or under-utilization</a:t>
            </a:r>
            <a:r>
              <a:rPr lang="en-US" altLang="en-US" sz="1200" dirty="0" smtClean="0">
                <a:solidFill>
                  <a:schemeClr val="tx2"/>
                </a:solidFill>
                <a:cs typeface="Arial" pitchFamily="34" charset="0"/>
              </a:rPr>
              <a:t> of people ask:</a:t>
            </a:r>
          </a:p>
          <a:p>
            <a:pPr eaLnBrk="1" hangingPunct="1">
              <a:buClr>
                <a:srgbClr val="0000CC"/>
              </a:buClr>
              <a:buSzPct val="75000"/>
              <a:buFontTx/>
              <a:buChar char="•"/>
            </a:pPr>
            <a:r>
              <a:rPr lang="en-US" altLang="en-US" sz="1200" dirty="0" smtClean="0">
                <a:solidFill>
                  <a:schemeClr val="tx2"/>
                </a:solidFill>
                <a:cs typeface="Arial" pitchFamily="34" charset="0"/>
              </a:rPr>
              <a:t>  Are we in positions we were trained to do?</a:t>
            </a:r>
          </a:p>
          <a:p>
            <a:pPr eaLnBrk="1" hangingPunct="1">
              <a:buClr>
                <a:srgbClr val="0000CC"/>
              </a:buClr>
              <a:buSzPct val="75000"/>
              <a:buFontTx/>
              <a:buChar char="•"/>
            </a:pPr>
            <a:r>
              <a:rPr lang="en-US" altLang="en-US" sz="1200" dirty="0" smtClean="0">
                <a:solidFill>
                  <a:schemeClr val="tx2"/>
                </a:solidFill>
                <a:cs typeface="Arial" pitchFamily="34" charset="0"/>
              </a:rPr>
              <a:t>  Can we assist other areas when work is slow in an area?</a:t>
            </a:r>
          </a:p>
          <a:p>
            <a:pPr eaLnBrk="1" hangingPunct="1">
              <a:buClr>
                <a:srgbClr val="0000CC"/>
              </a:buClr>
              <a:buSzPct val="75000"/>
              <a:buFontTx/>
              <a:buChar char="•"/>
            </a:pPr>
            <a:r>
              <a:rPr lang="en-US" altLang="en-US" sz="1200" dirty="0" smtClean="0">
                <a:solidFill>
                  <a:schemeClr val="tx2"/>
                </a:solidFill>
                <a:cs typeface="Arial" pitchFamily="34" charset="0"/>
              </a:rPr>
              <a:t>  Can we be trained to do more within the organization?</a:t>
            </a:r>
          </a:p>
          <a:p>
            <a:pPr>
              <a:buClr>
                <a:srgbClr val="0000CC"/>
              </a:buClr>
              <a:buFont typeface="Arial" pitchFamily="34" charset="0"/>
              <a:buChar char="•"/>
            </a:pPr>
            <a:r>
              <a:rPr lang="en-US" altLang="en-US" dirty="0" smtClean="0">
                <a:latin typeface="Arial" pitchFamily="34" charset="0"/>
                <a:cs typeface="Arial" pitchFamily="34" charset="0"/>
              </a:rPr>
              <a:t>Ties to Lean Culture</a:t>
            </a:r>
          </a:p>
          <a:p>
            <a:pPr>
              <a:buClr>
                <a:srgbClr val="0000CC"/>
              </a:buClr>
              <a:buFont typeface="Arial" pitchFamily="34" charset="0"/>
              <a:buChar char="•"/>
            </a:pPr>
            <a:r>
              <a:rPr lang="en-US" altLang="en-US" dirty="0" smtClean="0">
                <a:latin typeface="Arial" pitchFamily="34" charset="0"/>
                <a:cs typeface="Arial" pitchFamily="34" charset="0"/>
              </a:rPr>
              <a:t>Historically, we did not use the “brain power” of our employees</a:t>
            </a:r>
          </a:p>
          <a:p>
            <a:pPr>
              <a:buClr>
                <a:srgbClr val="0000CC"/>
              </a:buClr>
              <a:buFont typeface="Arial" pitchFamily="34" charset="0"/>
              <a:buChar char="•"/>
            </a:pPr>
            <a:r>
              <a:rPr lang="en-US" altLang="en-US" dirty="0" smtClean="0">
                <a:latin typeface="Arial" pitchFamily="34" charset="0"/>
                <a:cs typeface="Arial" pitchFamily="34" charset="0"/>
              </a:rPr>
              <a:t>They were TOLD what to do, not ASKED what they could do</a:t>
            </a:r>
          </a:p>
          <a:p>
            <a:pPr>
              <a:buClr>
                <a:srgbClr val="0000CC"/>
              </a:buClr>
              <a:buFont typeface="Arial" pitchFamily="34" charset="0"/>
              <a:buChar char="•"/>
            </a:pPr>
            <a:r>
              <a:rPr lang="en-US" altLang="en-US" dirty="0" smtClean="0">
                <a:latin typeface="Arial" pitchFamily="34" charset="0"/>
                <a:cs typeface="Arial" pitchFamily="34" charset="0"/>
              </a:rPr>
              <a:t>Empowerment</a:t>
            </a:r>
          </a:p>
          <a:p>
            <a:pPr>
              <a:buClr>
                <a:srgbClr val="0000CC"/>
              </a:buClr>
              <a:buFont typeface="Arial" pitchFamily="34" charset="0"/>
              <a:buChar char="•"/>
            </a:pPr>
            <a:r>
              <a:rPr lang="en-US" altLang="en-US" b="1" dirty="0" smtClean="0">
                <a:solidFill>
                  <a:srgbClr val="C00000"/>
                </a:solidFill>
                <a:latin typeface="Arial" pitchFamily="34" charset="0"/>
                <a:cs typeface="Arial" pitchFamily="34" charset="0"/>
              </a:rPr>
              <a:t>Can we honestly trust workers to make decisions about their jobs that might effect the company?</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65</a:t>
            </a:fld>
            <a:endParaRPr lang="en-US" altLang="en-US"/>
          </a:p>
        </p:txBody>
      </p:sp>
    </p:spTree>
    <p:extLst>
      <p:ext uri="{BB962C8B-B14F-4D97-AF65-F5344CB8AC3E}">
        <p14:creationId xmlns:p14="http://schemas.microsoft.com/office/powerpoint/2010/main" val="3625116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smtClean="0">
                <a:solidFill>
                  <a:schemeClr val="tx2"/>
                </a:solidFill>
                <a:ea typeface="Verdana" pitchFamily="34" charset="0"/>
                <a:cs typeface="Arial" pitchFamily="34" charset="0"/>
              </a:rPr>
              <a:t>For </a:t>
            </a:r>
            <a:r>
              <a:rPr lang="en-US" sz="1200" b="1" u="sng" dirty="0" smtClean="0">
                <a:solidFill>
                  <a:schemeClr val="tx2"/>
                </a:solidFill>
                <a:ea typeface="Verdana" pitchFamily="34" charset="0"/>
                <a:cs typeface="Arial" pitchFamily="34" charset="0"/>
              </a:rPr>
              <a:t>transport</a:t>
            </a:r>
            <a:r>
              <a:rPr lang="en-US" sz="1200" b="1" dirty="0" smtClean="0">
                <a:solidFill>
                  <a:schemeClr val="tx2"/>
                </a:solidFill>
                <a:ea typeface="Verdana" pitchFamily="34" charset="0"/>
                <a:cs typeface="Arial" pitchFamily="34" charset="0"/>
              </a:rPr>
              <a:t> waste ask:</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you delivering documents that are not required?</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you doing excessive filing of work documents?</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Do drivers/delivery people have to go back-n-forth?</a:t>
            </a:r>
          </a:p>
          <a:p>
            <a:pPr>
              <a:buClr>
                <a:srgbClr val="0000CC"/>
              </a:buClr>
            </a:pPr>
            <a:r>
              <a:rPr lang="en-US" altLang="en-US" dirty="0" smtClean="0">
                <a:solidFill>
                  <a:schemeClr val="tx2"/>
                </a:solidFill>
                <a:latin typeface="Arial" pitchFamily="34" charset="0"/>
                <a:cs typeface="Arial" pitchFamily="34" charset="0"/>
              </a:rPr>
              <a:t>Any time we physically move something or someone unnecessarily or further than might be necessary.</a:t>
            </a:r>
          </a:p>
          <a:p>
            <a:pPr lvl="1">
              <a:buClr>
                <a:srgbClr val="0000CC"/>
              </a:buClr>
            </a:pPr>
            <a:r>
              <a:rPr lang="en-US" altLang="en-US" dirty="0" smtClean="0">
                <a:solidFill>
                  <a:schemeClr val="tx2"/>
                </a:solidFill>
                <a:latin typeface="Arial" pitchFamily="34" charset="0"/>
                <a:cs typeface="Arial" pitchFamily="34" charset="0"/>
              </a:rPr>
              <a:t>Chatting along the way</a:t>
            </a:r>
          </a:p>
          <a:p>
            <a:pPr lvl="1">
              <a:buClr>
                <a:srgbClr val="0000CC"/>
              </a:buClr>
            </a:pPr>
            <a:r>
              <a:rPr lang="en-US" altLang="en-US" dirty="0" smtClean="0">
                <a:solidFill>
                  <a:schemeClr val="tx2"/>
                </a:solidFill>
                <a:latin typeface="Arial" pitchFamily="34" charset="0"/>
                <a:cs typeface="Arial" pitchFamily="34" charset="0"/>
              </a:rPr>
              <a:t>Distance traveled</a:t>
            </a:r>
          </a:p>
          <a:p>
            <a:pPr lvl="1">
              <a:buClr>
                <a:srgbClr val="0000CC"/>
              </a:buClr>
            </a:pPr>
            <a:r>
              <a:rPr lang="en-US" altLang="en-US" dirty="0" smtClean="0">
                <a:solidFill>
                  <a:schemeClr val="tx2"/>
                </a:solidFill>
                <a:latin typeface="Arial" pitchFamily="34" charset="0"/>
                <a:cs typeface="Arial" pitchFamily="34" charset="0"/>
              </a:rPr>
              <a:t>Hand-off’s the other side of the building</a:t>
            </a:r>
          </a:p>
          <a:p>
            <a:pPr lvl="1">
              <a:buClr>
                <a:srgbClr val="0000CC"/>
              </a:buClr>
            </a:pPr>
            <a:r>
              <a:rPr lang="en-US" altLang="en-US" dirty="0" smtClean="0">
                <a:solidFill>
                  <a:schemeClr val="tx2"/>
                </a:solidFill>
                <a:latin typeface="Arial" pitchFamily="34" charset="0"/>
                <a:cs typeface="Arial" pitchFamily="34" charset="0"/>
              </a:rPr>
              <a:t>Moving patients around for tests in hospitals.</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66</a:t>
            </a:fld>
            <a:endParaRPr lang="en-US" altLang="en-US"/>
          </a:p>
        </p:txBody>
      </p:sp>
    </p:spTree>
    <p:extLst>
      <p:ext uri="{BB962C8B-B14F-4D97-AF65-F5344CB8AC3E}">
        <p14:creationId xmlns:p14="http://schemas.microsoft.com/office/powerpoint/2010/main" val="42635107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US" sz="1200" dirty="0" smtClean="0">
                <a:solidFill>
                  <a:schemeClr val="tx2"/>
                </a:solidFill>
                <a:ea typeface="Verdana" pitchFamily="34" charset="0"/>
                <a:cs typeface="Arial" pitchFamily="34" charset="0"/>
              </a:rPr>
              <a:t>For </a:t>
            </a:r>
            <a:r>
              <a:rPr lang="en-US" sz="1200" b="1" u="sng" dirty="0" smtClean="0">
                <a:solidFill>
                  <a:schemeClr val="tx2"/>
                </a:solidFill>
                <a:ea typeface="Verdana" pitchFamily="34" charset="0"/>
                <a:cs typeface="Arial" pitchFamily="34" charset="0"/>
              </a:rPr>
              <a:t>inventory</a:t>
            </a:r>
            <a:r>
              <a:rPr lang="en-US" sz="1200" dirty="0" smtClean="0">
                <a:solidFill>
                  <a:schemeClr val="tx2"/>
                </a:solidFill>
                <a:ea typeface="Verdana" pitchFamily="34" charset="0"/>
                <a:cs typeface="Arial" pitchFamily="34" charset="0"/>
              </a:rPr>
              <a:t> waste ask:</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files (or work) awaiting excessive signatures or approvals?</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files awaiting task completion by others?</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we purchasing excessive supplies of any kind?</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Do we have any obsolete files in the area?</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Do we have obsolete equipment in the area?</a:t>
            </a:r>
          </a:p>
          <a:p>
            <a:pPr>
              <a:lnSpc>
                <a:spcPct val="70000"/>
              </a:lnSpc>
              <a:buClr>
                <a:srgbClr val="0000CC"/>
              </a:buClr>
              <a:buFont typeface="Arial" pitchFamily="34" charset="0"/>
              <a:buChar char="•"/>
            </a:pPr>
            <a:r>
              <a:rPr lang="en-US" altLang="en-US" sz="2400" dirty="0" smtClean="0">
                <a:latin typeface="Arial" pitchFamily="34" charset="0"/>
                <a:cs typeface="Arial" pitchFamily="34" charset="0"/>
              </a:rPr>
              <a:t>Inventory </a:t>
            </a:r>
            <a:r>
              <a:rPr lang="en-US" altLang="en-US" sz="1900" dirty="0" smtClean="0">
                <a:latin typeface="Arial" pitchFamily="34" charset="0"/>
                <a:cs typeface="Arial" pitchFamily="34" charset="0"/>
              </a:rPr>
              <a:t>(no matter how small)</a:t>
            </a:r>
            <a:r>
              <a:rPr lang="en-US" altLang="en-US" sz="2400" dirty="0" smtClean="0">
                <a:latin typeface="Arial" pitchFamily="34" charset="0"/>
                <a:cs typeface="Arial" pitchFamily="34" charset="0"/>
              </a:rPr>
              <a:t> sucks up real estate, money, effort, and aggravation</a:t>
            </a:r>
          </a:p>
          <a:p>
            <a:pPr lvl="1">
              <a:lnSpc>
                <a:spcPct val="70000"/>
              </a:lnSpc>
              <a:buClr>
                <a:srgbClr val="0000CC"/>
              </a:buClr>
              <a:buFont typeface="Arial" pitchFamily="34" charset="0"/>
              <a:buChar char="–"/>
            </a:pPr>
            <a:r>
              <a:rPr lang="en-US" altLang="en-US" sz="2100" dirty="0" smtClean="0">
                <a:latin typeface="Arial" pitchFamily="34" charset="0"/>
                <a:cs typeface="Arial" pitchFamily="34" charset="0"/>
              </a:rPr>
              <a:t>Determining what is the </a:t>
            </a:r>
            <a:r>
              <a:rPr lang="en-US" altLang="en-US" sz="2100" u="sng" dirty="0" smtClean="0">
                <a:latin typeface="Arial" pitchFamily="34" charset="0"/>
                <a:cs typeface="Arial" pitchFamily="34" charset="0"/>
              </a:rPr>
              <a:t>RIGHT</a:t>
            </a:r>
            <a:r>
              <a:rPr lang="en-US" altLang="en-US" sz="2100" dirty="0" smtClean="0">
                <a:latin typeface="Arial" pitchFamily="34" charset="0"/>
                <a:cs typeface="Arial" pitchFamily="34" charset="0"/>
              </a:rPr>
              <a:t> amount is critical.</a:t>
            </a:r>
          </a:p>
          <a:p>
            <a:pPr lvl="1">
              <a:lnSpc>
                <a:spcPct val="70000"/>
              </a:lnSpc>
              <a:buClr>
                <a:srgbClr val="0000CC"/>
              </a:buClr>
              <a:buFont typeface="Arial" pitchFamily="34" charset="0"/>
              <a:buChar char="–"/>
            </a:pPr>
            <a:r>
              <a:rPr lang="en-US" altLang="en-US" sz="2100" dirty="0" smtClean="0">
                <a:latin typeface="Arial" pitchFamily="34" charset="0"/>
                <a:cs typeface="Arial" pitchFamily="34" charset="0"/>
              </a:rPr>
              <a:t>Incoming, WIP, Finished Goods.</a:t>
            </a:r>
          </a:p>
          <a:p>
            <a:pPr lvl="2">
              <a:lnSpc>
                <a:spcPct val="70000"/>
              </a:lnSpc>
              <a:buClr>
                <a:srgbClr val="0000CC"/>
              </a:buClr>
              <a:buFont typeface="Arial" pitchFamily="34" charset="0"/>
              <a:buChar char="•"/>
            </a:pPr>
            <a:r>
              <a:rPr lang="en-US" altLang="en-US" sz="1900" dirty="0" smtClean="0">
                <a:solidFill>
                  <a:srgbClr val="C00000"/>
                </a:solidFill>
                <a:latin typeface="Arial" pitchFamily="34" charset="0"/>
                <a:cs typeface="Arial" pitchFamily="34" charset="0"/>
              </a:rPr>
              <a:t>Give examples of each from multiple industries.</a:t>
            </a:r>
          </a:p>
          <a:p>
            <a:pPr>
              <a:lnSpc>
                <a:spcPct val="70000"/>
              </a:lnSpc>
              <a:buClr>
                <a:srgbClr val="0000CC"/>
              </a:buClr>
              <a:buFont typeface="Arial" pitchFamily="34" charset="0"/>
              <a:buChar char="•"/>
            </a:pPr>
            <a:r>
              <a:rPr lang="en-US" altLang="en-US" sz="2400" dirty="0" smtClean="0">
                <a:latin typeface="Arial" pitchFamily="34" charset="0"/>
                <a:cs typeface="Arial" pitchFamily="34" charset="0"/>
              </a:rPr>
              <a:t>Obsolescence and damage are huge considerations with excessive inventory.</a:t>
            </a:r>
          </a:p>
          <a:p>
            <a:pPr>
              <a:lnSpc>
                <a:spcPct val="70000"/>
              </a:lnSpc>
              <a:buClr>
                <a:srgbClr val="0000CC"/>
              </a:buClr>
              <a:buFont typeface="Arial" pitchFamily="34" charset="0"/>
              <a:buChar char="•"/>
            </a:pPr>
            <a:r>
              <a:rPr lang="en-US" altLang="en-US" sz="2400" dirty="0" smtClean="0">
                <a:latin typeface="Arial" pitchFamily="34" charset="0"/>
                <a:cs typeface="Arial" pitchFamily="34" charset="0"/>
              </a:rPr>
              <a:t>Kanban </a:t>
            </a:r>
          </a:p>
          <a:p>
            <a:pPr>
              <a:lnSpc>
                <a:spcPct val="70000"/>
              </a:lnSpc>
              <a:buClr>
                <a:srgbClr val="0000CC"/>
              </a:buClr>
              <a:buFont typeface="Arial" pitchFamily="34" charset="0"/>
              <a:buChar char="•"/>
            </a:pPr>
            <a:endParaRPr lang="en-US" altLang="en-US" sz="2400" dirty="0" smtClean="0">
              <a:latin typeface="Arial" pitchFamily="34" charset="0"/>
              <a:cs typeface="Arial" pitchFamily="34" charset="0"/>
            </a:endParaRPr>
          </a:p>
          <a:p>
            <a:pPr>
              <a:lnSpc>
                <a:spcPct val="70000"/>
              </a:lnSpc>
              <a:buClr>
                <a:srgbClr val="0000CC"/>
              </a:buClr>
              <a:buFont typeface="Arial" pitchFamily="34" charset="0"/>
              <a:buChar char="•"/>
            </a:pPr>
            <a:r>
              <a:rPr lang="en-US" altLang="en-US" sz="2400" b="1" dirty="0" smtClean="0">
                <a:solidFill>
                  <a:srgbClr val="C00000"/>
                </a:solidFill>
                <a:latin typeface="Arial" pitchFamily="34" charset="0"/>
                <a:cs typeface="Arial" pitchFamily="34" charset="0"/>
              </a:rPr>
              <a:t>Bulk purchasing – “Sin or savings?”  Explain.</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67</a:t>
            </a:fld>
            <a:endParaRPr lang="en-US" altLang="en-US"/>
          </a:p>
        </p:txBody>
      </p:sp>
    </p:spTree>
    <p:extLst>
      <p:ext uri="{BB962C8B-B14F-4D97-AF65-F5344CB8AC3E}">
        <p14:creationId xmlns:p14="http://schemas.microsoft.com/office/powerpoint/2010/main" val="40667550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solidFill>
                  <a:schemeClr val="tx2"/>
                </a:solidFill>
                <a:ea typeface="Verdana" pitchFamily="34" charset="0"/>
                <a:cs typeface="Arial" pitchFamily="34" charset="0"/>
              </a:rPr>
              <a:t>For </a:t>
            </a:r>
            <a:r>
              <a:rPr lang="en-US" sz="1200" b="1" u="sng" dirty="0" smtClean="0">
                <a:solidFill>
                  <a:schemeClr val="tx2"/>
                </a:solidFill>
                <a:ea typeface="Verdana" pitchFamily="34" charset="0"/>
                <a:cs typeface="Arial" pitchFamily="34" charset="0"/>
              </a:rPr>
              <a:t>motion</a:t>
            </a:r>
            <a:r>
              <a:rPr lang="en-US" sz="1200" dirty="0" smtClean="0">
                <a:solidFill>
                  <a:schemeClr val="tx2"/>
                </a:solidFill>
                <a:ea typeface="Verdana" pitchFamily="34" charset="0"/>
                <a:cs typeface="Arial" pitchFamily="34" charset="0"/>
              </a:rPr>
              <a:t> waste ask:</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you searching for computer files on your desktop?</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you searching for work documents (files) in cabinets and/or drawers?</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you constantly reviewing the same manuals for information?</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you hand-carrying paper work to another process or department regularly?</a:t>
            </a:r>
          </a:p>
          <a:p>
            <a:pPr>
              <a:lnSpc>
                <a:spcPct val="90000"/>
              </a:lnSpc>
              <a:buClr>
                <a:srgbClr val="0000CC"/>
              </a:buClr>
              <a:buFont typeface="Arial" pitchFamily="34" charset="0"/>
              <a:buChar char="•"/>
            </a:pPr>
            <a:r>
              <a:rPr lang="en-US" altLang="en-US" dirty="0" smtClean="0">
                <a:latin typeface="Arial" pitchFamily="34" charset="0"/>
                <a:cs typeface="Arial" pitchFamily="34" charset="0"/>
              </a:rPr>
              <a:t>Wasted human motion or effort</a:t>
            </a:r>
          </a:p>
          <a:p>
            <a:pPr>
              <a:lnSpc>
                <a:spcPct val="90000"/>
              </a:lnSpc>
              <a:buClr>
                <a:srgbClr val="0000CC"/>
              </a:buClr>
              <a:buFont typeface="Arial" pitchFamily="34" charset="0"/>
              <a:buChar char="•"/>
            </a:pPr>
            <a:r>
              <a:rPr lang="en-US" altLang="en-US" dirty="0" smtClean="0">
                <a:latin typeface="Arial" pitchFamily="34" charset="0"/>
                <a:cs typeface="Arial" pitchFamily="34" charset="0"/>
              </a:rPr>
              <a:t>Ergonomics</a:t>
            </a:r>
          </a:p>
          <a:p>
            <a:pPr>
              <a:lnSpc>
                <a:spcPct val="90000"/>
              </a:lnSpc>
              <a:buClr>
                <a:srgbClr val="0000CC"/>
              </a:buClr>
              <a:buFont typeface="Arial" pitchFamily="34" charset="0"/>
              <a:buChar char="•"/>
            </a:pPr>
            <a:r>
              <a:rPr lang="en-US" altLang="en-US" dirty="0" smtClean="0">
                <a:latin typeface="Arial" pitchFamily="34" charset="0"/>
                <a:cs typeface="Arial" pitchFamily="34" charset="0"/>
              </a:rPr>
              <a:t>Potential safety issue</a:t>
            </a:r>
          </a:p>
          <a:p>
            <a:pPr>
              <a:lnSpc>
                <a:spcPct val="90000"/>
              </a:lnSpc>
              <a:buClr>
                <a:srgbClr val="0000CC"/>
              </a:buClr>
              <a:buFont typeface="Arial" pitchFamily="34" charset="0"/>
              <a:buChar char="•"/>
            </a:pPr>
            <a:r>
              <a:rPr lang="en-US" altLang="en-US" dirty="0" smtClean="0">
                <a:latin typeface="Arial" pitchFamily="34" charset="0"/>
                <a:cs typeface="Arial" pitchFamily="34" charset="0"/>
              </a:rPr>
              <a:t>Time-waster</a:t>
            </a:r>
          </a:p>
          <a:p>
            <a:pPr lvl="1">
              <a:lnSpc>
                <a:spcPct val="90000"/>
              </a:lnSpc>
              <a:buClr>
                <a:srgbClr val="0000CC"/>
              </a:buClr>
              <a:buFont typeface="Arial" pitchFamily="34" charset="0"/>
              <a:buChar char="–"/>
            </a:pPr>
            <a:r>
              <a:rPr lang="en-US" altLang="en-US" dirty="0" smtClean="0">
                <a:latin typeface="Arial" pitchFamily="34" charset="0"/>
                <a:cs typeface="Arial" pitchFamily="34" charset="0"/>
              </a:rPr>
              <a:t>(1-second example)</a:t>
            </a:r>
          </a:p>
          <a:p>
            <a:pPr lvl="1">
              <a:lnSpc>
                <a:spcPct val="90000"/>
              </a:lnSpc>
              <a:buClr>
                <a:srgbClr val="0000CC"/>
              </a:buClr>
              <a:buFont typeface="Arial" pitchFamily="34" charset="0"/>
              <a:buChar char="–"/>
            </a:pPr>
            <a:endParaRPr lang="en-US" altLang="en-US" dirty="0" smtClean="0">
              <a:latin typeface="Arial" pitchFamily="34" charset="0"/>
              <a:cs typeface="Arial" pitchFamily="34" charset="0"/>
            </a:endParaRPr>
          </a:p>
          <a:p>
            <a:pPr>
              <a:lnSpc>
                <a:spcPct val="90000"/>
              </a:lnSpc>
              <a:buClr>
                <a:srgbClr val="0000CC"/>
              </a:buClr>
              <a:buFont typeface="Arial" pitchFamily="34" charset="0"/>
              <a:buChar char="•"/>
            </a:pPr>
            <a:r>
              <a:rPr lang="en-US" altLang="en-US" b="1" dirty="0" smtClean="0">
                <a:solidFill>
                  <a:srgbClr val="C00000"/>
                </a:solidFill>
                <a:latin typeface="Arial" pitchFamily="34" charset="0"/>
                <a:cs typeface="Arial" pitchFamily="34" charset="0"/>
              </a:rPr>
              <a:t>What motions exist in your company that could cause injury and/or that waste time and effort?</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68</a:t>
            </a:fld>
            <a:endParaRPr lang="en-US" altLang="en-US"/>
          </a:p>
        </p:txBody>
      </p:sp>
    </p:spTree>
    <p:extLst>
      <p:ext uri="{BB962C8B-B14F-4D97-AF65-F5344CB8AC3E}">
        <p14:creationId xmlns:p14="http://schemas.microsoft.com/office/powerpoint/2010/main" val="7865850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solidFill>
                  <a:schemeClr val="tx2"/>
                </a:solidFill>
                <a:ea typeface="Verdana" pitchFamily="34" charset="0"/>
                <a:cs typeface="Arial" pitchFamily="34" charset="0"/>
              </a:rPr>
              <a:t>For </a:t>
            </a:r>
            <a:r>
              <a:rPr lang="en-US" sz="1200" b="1" u="sng" dirty="0" smtClean="0">
                <a:solidFill>
                  <a:schemeClr val="tx2"/>
                </a:solidFill>
                <a:ea typeface="Verdana" pitchFamily="34" charset="0"/>
                <a:cs typeface="Arial" pitchFamily="34" charset="0"/>
              </a:rPr>
              <a:t>extra- or over-processing</a:t>
            </a:r>
            <a:r>
              <a:rPr lang="en-US" sz="1200" dirty="0" smtClean="0">
                <a:solidFill>
                  <a:schemeClr val="tx2"/>
                </a:solidFill>
                <a:ea typeface="Verdana" pitchFamily="34" charset="0"/>
                <a:cs typeface="Arial" pitchFamily="34" charset="0"/>
              </a:rPr>
              <a:t> waste ask:</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we duplicating reports or information?</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we entering repetitive data?</a:t>
            </a:r>
          </a:p>
          <a:p>
            <a:pPr marL="285750" indent="-285750">
              <a:buClr>
                <a:srgbClr val="0000CC"/>
              </a:buClr>
              <a:buFont typeface="Arial" pitchFamily="34" charset="0"/>
              <a:buChar char="•"/>
              <a:defRPr/>
            </a:pPr>
            <a:r>
              <a:rPr lang="en-US" sz="1200" dirty="0" smtClean="0">
                <a:solidFill>
                  <a:schemeClr val="tx2"/>
                </a:solidFill>
                <a:ea typeface="Verdana" pitchFamily="34" charset="0"/>
                <a:cs typeface="Arial" pitchFamily="34" charset="0"/>
              </a:rPr>
              <a:t>Are we doing more work than is required for </a:t>
            </a:r>
            <a:r>
              <a:rPr lang="en-US" sz="1200" dirty="0" smtClean="0">
                <a:solidFill>
                  <a:schemeClr val="bg2"/>
                </a:solidFill>
                <a:ea typeface="Verdana" pitchFamily="34" charset="0"/>
                <a:cs typeface="Arial" pitchFamily="34" charset="0"/>
              </a:rPr>
              <a:t>that </a:t>
            </a:r>
          </a:p>
          <a:p>
            <a:pPr>
              <a:lnSpc>
                <a:spcPct val="90000"/>
              </a:lnSpc>
              <a:buClr>
                <a:srgbClr val="0000CC"/>
              </a:buClr>
              <a:buFont typeface="Arial" charset="0"/>
              <a:buChar char="•"/>
              <a:defRPr/>
            </a:pPr>
            <a:r>
              <a:rPr lang="en-US" dirty="0" smtClean="0">
                <a:solidFill>
                  <a:schemeClr val="tx2"/>
                </a:solidFill>
                <a:latin typeface="Arial" pitchFamily="34" charset="0"/>
                <a:cs typeface="Arial" pitchFamily="34" charset="0"/>
              </a:rPr>
              <a:t>Any time we do something </a:t>
            </a:r>
            <a:r>
              <a:rPr lang="en-US" i="1" dirty="0" smtClean="0">
                <a:solidFill>
                  <a:schemeClr val="tx2"/>
                </a:solidFill>
                <a:latin typeface="Arial" pitchFamily="34" charset="0"/>
                <a:cs typeface="Arial" pitchFamily="34" charset="0"/>
              </a:rPr>
              <a:t>over-and-above</a:t>
            </a:r>
            <a:r>
              <a:rPr lang="en-US" dirty="0" smtClean="0">
                <a:solidFill>
                  <a:schemeClr val="tx2"/>
                </a:solidFill>
                <a:latin typeface="Arial" pitchFamily="34" charset="0"/>
                <a:cs typeface="Arial" pitchFamily="34" charset="0"/>
              </a:rPr>
              <a:t> what we should do or have to do because our SYSTEM is not robust enough</a:t>
            </a:r>
          </a:p>
          <a:p>
            <a:pPr>
              <a:lnSpc>
                <a:spcPct val="90000"/>
              </a:lnSpc>
              <a:buClr>
                <a:srgbClr val="0000CC"/>
              </a:buClr>
              <a:buFont typeface="Arial" charset="0"/>
              <a:buChar char="•"/>
              <a:defRPr/>
            </a:pPr>
            <a:r>
              <a:rPr lang="en-US" dirty="0" smtClean="0">
                <a:solidFill>
                  <a:schemeClr val="tx2"/>
                </a:solidFill>
                <a:latin typeface="Arial" pitchFamily="34" charset="0"/>
                <a:cs typeface="Arial" pitchFamily="34" charset="0"/>
              </a:rPr>
              <a:t>This one often encompasses some of the other wastes (</a:t>
            </a:r>
            <a:r>
              <a:rPr lang="en-US" dirty="0" err="1" smtClean="0">
                <a:solidFill>
                  <a:schemeClr val="tx2"/>
                </a:solidFill>
                <a:latin typeface="Arial" pitchFamily="34" charset="0"/>
                <a:cs typeface="Arial" pitchFamily="34" charset="0"/>
              </a:rPr>
              <a:t>ie</a:t>
            </a:r>
            <a:r>
              <a:rPr lang="en-US" dirty="0" smtClean="0">
                <a:solidFill>
                  <a:schemeClr val="tx2"/>
                </a:solidFill>
                <a:latin typeface="Arial" pitchFamily="34" charset="0"/>
                <a:cs typeface="Arial" pitchFamily="34" charset="0"/>
              </a:rPr>
              <a:t>. Defects that cause extra processing).</a:t>
            </a:r>
          </a:p>
          <a:p>
            <a:pPr>
              <a:lnSpc>
                <a:spcPct val="90000"/>
              </a:lnSpc>
              <a:buClr>
                <a:srgbClr val="0000CC"/>
              </a:buClr>
              <a:buFont typeface="Arial" charset="0"/>
              <a:buChar char="•"/>
              <a:defRPr/>
            </a:pPr>
            <a:r>
              <a:rPr lang="en-US" dirty="0" smtClean="0">
                <a:solidFill>
                  <a:schemeClr val="tx2"/>
                </a:solidFill>
                <a:latin typeface="Arial" pitchFamily="34" charset="0"/>
                <a:cs typeface="Arial" pitchFamily="34" charset="0"/>
              </a:rPr>
              <a:t>Excessive copies because we don’t know how many people are coming to a meeting.</a:t>
            </a:r>
          </a:p>
          <a:p>
            <a:pPr>
              <a:lnSpc>
                <a:spcPct val="90000"/>
              </a:lnSpc>
              <a:buClr>
                <a:srgbClr val="0000CC"/>
              </a:buClr>
              <a:buFont typeface="Arial" charset="0"/>
              <a:buChar char="•"/>
              <a:defRPr/>
            </a:pPr>
            <a:r>
              <a:rPr lang="en-US" dirty="0" smtClean="0">
                <a:solidFill>
                  <a:schemeClr val="tx2"/>
                </a:solidFill>
                <a:latin typeface="Arial" pitchFamily="34" charset="0"/>
                <a:cs typeface="Arial" pitchFamily="34" charset="0"/>
              </a:rPr>
              <a:t>Making reports for people who don’t actually want or need them.</a:t>
            </a:r>
          </a:p>
          <a:p>
            <a:pPr>
              <a:lnSpc>
                <a:spcPct val="90000"/>
              </a:lnSpc>
              <a:buClr>
                <a:srgbClr val="0000CC"/>
              </a:buClr>
              <a:buFont typeface="Arial" charset="0"/>
              <a:buChar char="•"/>
              <a:defRPr/>
            </a:pPr>
            <a:r>
              <a:rPr lang="en-US" dirty="0" smtClean="0">
                <a:solidFill>
                  <a:schemeClr val="tx2"/>
                </a:solidFill>
                <a:latin typeface="Arial" pitchFamily="34" charset="0"/>
                <a:cs typeface="Arial" pitchFamily="34" charset="0"/>
              </a:rPr>
              <a:t>Polishing a part when it is not required or mandated.</a:t>
            </a:r>
          </a:p>
          <a:p>
            <a:pPr>
              <a:lnSpc>
                <a:spcPct val="90000"/>
              </a:lnSpc>
              <a:buClr>
                <a:srgbClr val="0000CC"/>
              </a:buClr>
              <a:buFont typeface="Arial" charset="0"/>
              <a:buChar char="•"/>
              <a:defRPr/>
            </a:pPr>
            <a:r>
              <a:rPr lang="en-US" altLang="en-US" b="1" dirty="0" smtClean="0">
                <a:solidFill>
                  <a:srgbClr val="C00000"/>
                </a:solidFill>
                <a:cs typeface="Arial" pitchFamily="34" charset="0"/>
              </a:rPr>
              <a:t>What are the ramifications of extra processing?</a:t>
            </a:r>
          </a:p>
          <a:p>
            <a:pPr marL="285750" indent="-285750">
              <a:buClr>
                <a:srgbClr val="0000CC"/>
              </a:buClr>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69</a:t>
            </a:fld>
            <a:endParaRPr lang="en-US" altLang="en-US"/>
          </a:p>
        </p:txBody>
      </p:sp>
    </p:spTree>
    <p:extLst>
      <p:ext uri="{BB962C8B-B14F-4D97-AF65-F5344CB8AC3E}">
        <p14:creationId xmlns:p14="http://schemas.microsoft.com/office/powerpoint/2010/main" val="27235014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your tables think</a:t>
            </a:r>
            <a:r>
              <a:rPr lang="en-US" baseline="0" dirty="0" smtClean="0"/>
              <a:t> of waste that you see in your jobs.  As a table, try to come up with at least one waste for each category.</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70</a:t>
            </a:fld>
            <a:endParaRPr lang="en-US" altLang="en-US"/>
          </a:p>
        </p:txBody>
      </p:sp>
    </p:spTree>
    <p:extLst>
      <p:ext uri="{BB962C8B-B14F-4D97-AF65-F5344CB8AC3E}">
        <p14:creationId xmlns:p14="http://schemas.microsoft.com/office/powerpoint/2010/main" val="22295192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261BAE5-A95D-463E-9357-7B31449D52FF}" type="slidenum">
              <a:rPr lang="en-US" altLang="en-US"/>
              <a:pPr eaLnBrk="1" hangingPunct="1"/>
              <a:t>71</a:t>
            </a:fld>
            <a:endParaRPr lang="en-US" altLang="en-US"/>
          </a:p>
        </p:txBody>
      </p:sp>
      <p:sp>
        <p:nvSpPr>
          <p:cNvPr id="132099"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ChangeArrowheads="1"/>
          </p:cNvSpPr>
          <p:nvPr/>
        </p:nvSpPr>
        <p:spPr bwMode="auto">
          <a:xfrm>
            <a:off x="3649663" y="4418013"/>
            <a:ext cx="2803525"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13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2101" name="Rectangle 4"/>
          <p:cNvSpPr>
            <a:spLocks noGrp="1" noChangeArrowheads="1"/>
          </p:cNvSpPr>
          <p:nvPr>
            <p:ph type="body" idx="1"/>
          </p:nvPr>
        </p:nvSpPr>
        <p:spPr bwMode="auto">
          <a:xfrm>
            <a:off x="466725" y="4416425"/>
            <a:ext cx="2805113"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 INTERESTING POINT:</a:t>
            </a:r>
          </a:p>
          <a:p>
            <a:r>
              <a:rPr lang="en-US" altLang="en-US" smtClean="0"/>
              <a:t>Without implementing a Lean approach, waste generally accounts for 85-95% of total lead time in business.</a:t>
            </a:r>
          </a:p>
          <a:p>
            <a:pPr>
              <a:buFontTx/>
              <a:buChar char="•"/>
            </a:pPr>
            <a:r>
              <a:rPr lang="en-US" altLang="en-US" smtClean="0"/>
              <a:t>Value-added</a:t>
            </a:r>
          </a:p>
          <a:p>
            <a:pPr>
              <a:buFontTx/>
              <a:buChar char="•"/>
            </a:pPr>
            <a:r>
              <a:rPr lang="en-US" altLang="en-US" smtClean="0"/>
              <a:t>Non value-Added</a:t>
            </a:r>
          </a:p>
          <a:p>
            <a:r>
              <a:rPr lang="en-US" altLang="en-US" smtClean="0"/>
              <a:t>There are 8 different types of waste.  GDC taught us the acronym DOWNTIME to remember all of them. </a:t>
            </a:r>
          </a:p>
          <a:p>
            <a:r>
              <a:rPr lang="en-US" altLang="en-US" smtClean="0"/>
              <a:t>(Read the list) Each of these will be reviewed with a little more depth on the next 2 slides.</a:t>
            </a:r>
          </a:p>
        </p:txBody>
      </p:sp>
      <p:sp>
        <p:nvSpPr>
          <p:cNvPr id="2" name="Footer Placeholder 1"/>
          <p:cNvSpPr>
            <a:spLocks noGrp="1"/>
          </p:cNvSpPr>
          <p:nvPr>
            <p:ph type="ftr" sz="quarter" idx="4"/>
          </p:nvPr>
        </p:nvSpPr>
        <p:spPr/>
        <p:txBody>
          <a:bodyPr rtlCol="0"/>
          <a:lstStyle/>
          <a:p>
            <a:pPr fontAlgn="auto">
              <a:spcBef>
                <a:spcPts val="0"/>
              </a:spcBef>
              <a:spcAft>
                <a:spcPts val="0"/>
              </a:spcAft>
              <a:defRPr/>
            </a:pPr>
            <a:r>
              <a:rPr lang="en-US">
                <a:ea typeface="+mn-ea"/>
              </a:rPr>
              <a:t>Oakland University Lean Diversification Program</a:t>
            </a:r>
          </a:p>
        </p:txBody>
      </p:sp>
    </p:spTree>
    <p:extLst>
      <p:ext uri="{BB962C8B-B14F-4D97-AF65-F5344CB8AC3E}">
        <p14:creationId xmlns:p14="http://schemas.microsoft.com/office/powerpoint/2010/main" val="14456066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 Waste</a:t>
            </a:r>
          </a:p>
          <a:p>
            <a:r>
              <a:rPr lang="en-US" dirty="0" smtClean="0"/>
              <a:t>Understand impact on flow</a:t>
            </a:r>
          </a:p>
          <a:p>
            <a:r>
              <a:rPr lang="en-US" dirty="0" smtClean="0"/>
              <a:t>Address through</a:t>
            </a:r>
          </a:p>
          <a:p>
            <a:pPr lvl="1"/>
            <a:r>
              <a:rPr lang="en-US" dirty="0" smtClean="0"/>
              <a:t>Remove</a:t>
            </a:r>
          </a:p>
          <a:p>
            <a:pPr lvl="1"/>
            <a:r>
              <a:rPr lang="en-US" dirty="0" smtClean="0"/>
              <a:t>Combine</a:t>
            </a:r>
          </a:p>
          <a:p>
            <a:pPr lvl="1"/>
            <a:r>
              <a:rPr lang="en-US" dirty="0" smtClean="0"/>
              <a:t>Reduce</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74</a:t>
            </a:fld>
            <a:endParaRPr lang="en-US" altLang="en-US"/>
          </a:p>
        </p:txBody>
      </p:sp>
    </p:spTree>
    <p:extLst>
      <p:ext uri="{BB962C8B-B14F-4D97-AF65-F5344CB8AC3E}">
        <p14:creationId xmlns:p14="http://schemas.microsoft.com/office/powerpoint/2010/main" val="44862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Add pics from events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D77498C-8999-4044-9CC5-AAB4E9F39232}" type="slidenum">
              <a:rPr lang="en-US" altLang="en-US" smtClean="0"/>
              <a:pPr eaLnBrk="1" hangingPunct="1">
                <a:spcBef>
                  <a:spcPct val="0"/>
                </a:spcBef>
              </a:pPr>
              <a:t>6</a:t>
            </a:fld>
            <a:endParaRPr lang="en-US" altLang="en-US" smtClean="0"/>
          </a:p>
        </p:txBody>
      </p:sp>
    </p:spTree>
    <p:extLst>
      <p:ext uri="{BB962C8B-B14F-4D97-AF65-F5344CB8AC3E}">
        <p14:creationId xmlns:p14="http://schemas.microsoft.com/office/powerpoint/2010/main" val="31522500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E1D976F-DC22-4C64-A8DD-5530D1C3A01D}" type="slidenum">
              <a:rPr lang="en-US" altLang="en-US"/>
              <a:pPr eaLnBrk="1" hangingPunct="1"/>
              <a:t>75</a:t>
            </a:fld>
            <a:endParaRPr lang="en-US" altLang="en-US"/>
          </a:p>
        </p:txBody>
      </p:sp>
    </p:spTree>
    <p:extLst>
      <p:ext uri="{BB962C8B-B14F-4D97-AF65-F5344CB8AC3E}">
        <p14:creationId xmlns:p14="http://schemas.microsoft.com/office/powerpoint/2010/main" val="946514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itchFamily="34" charset="0"/>
                <a:ea typeface="MS PGothic" pitchFamily="34" charset="-128"/>
                <a:cs typeface="+mn-cs"/>
              </a:rPr>
              <a:t>This exercise is meant to illustrate the need for good Standard Work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itchFamily="34"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itchFamily="34" charset="0"/>
                <a:ea typeface="MS PGothic" pitchFamily="34" charset="-128"/>
                <a:cs typeface="+mn-cs"/>
              </a:rPr>
              <a:t>It quickly demonstrates the power of Standard Work in continuous improvement efforts and the key that without the basis of Standard Work there is no place to improve from.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itchFamily="34"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itchFamily="34" charset="0"/>
                <a:ea typeface="MS PGothic" pitchFamily="34" charset="-128"/>
                <a:cs typeface="+mn-cs"/>
              </a:rPr>
              <a:t>Once you have the base it is easy to start implementing concrete improvements, set the standard again then go back into the same cycle of continuous improvement. </a:t>
            </a: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4B3B16-D246-4990-B4E5-7FD71BAF6D6F}" type="slidenum">
              <a:rPr lang="en-US" altLang="en-US"/>
              <a:pPr eaLnBrk="1" hangingPunct="1"/>
              <a:t>77</a:t>
            </a:fld>
            <a:endParaRPr lang="en-US" altLang="en-US"/>
          </a:p>
        </p:txBody>
      </p:sp>
    </p:spTree>
    <p:extLst>
      <p:ext uri="{BB962C8B-B14F-4D97-AF65-F5344CB8AC3E}">
        <p14:creationId xmlns:p14="http://schemas.microsoft.com/office/powerpoint/2010/main" val="26781649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2B1A83-E105-4CBF-9387-B00D602C2F3E}" type="slidenum">
              <a:rPr lang="en-US">
                <a:solidFill>
                  <a:prstClr val="black"/>
                </a:solidFill>
              </a:rPr>
              <a:pPr fontAlgn="base">
                <a:spcBef>
                  <a:spcPct val="0"/>
                </a:spcBef>
                <a:spcAft>
                  <a:spcPct val="0"/>
                </a:spcAft>
                <a:defRPr/>
              </a:pPr>
              <a:t>78</a:t>
            </a:fld>
            <a:endParaRPr lang="en-US">
              <a:solidFill>
                <a:prstClr val="black"/>
              </a:solidFill>
            </a:endParaRPr>
          </a:p>
        </p:txBody>
      </p:sp>
      <p:sp>
        <p:nvSpPr>
          <p:cNvPr id="60418"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4547276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DA549-CA78-4A21-9235-D950344A0912}" type="slidenum">
              <a:rPr lang="en-US">
                <a:solidFill>
                  <a:prstClr val="black"/>
                </a:solidFill>
              </a:rPr>
              <a:pPr fontAlgn="base">
                <a:spcBef>
                  <a:spcPct val="0"/>
                </a:spcBef>
                <a:spcAft>
                  <a:spcPct val="0"/>
                </a:spcAft>
                <a:defRPr/>
              </a:pPr>
              <a:t>79</a:t>
            </a:fld>
            <a:endParaRPr lang="en-US">
              <a:solidFill>
                <a:prstClr val="black"/>
              </a:solidFill>
            </a:endParaRPr>
          </a:p>
        </p:txBody>
      </p:sp>
      <p:sp>
        <p:nvSpPr>
          <p:cNvPr id="62466"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HEIDI</a:t>
            </a:r>
          </a:p>
        </p:txBody>
      </p:sp>
    </p:spTree>
    <p:extLst>
      <p:ext uri="{BB962C8B-B14F-4D97-AF65-F5344CB8AC3E}">
        <p14:creationId xmlns:p14="http://schemas.microsoft.com/office/powerpoint/2010/main" val="17186866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provided in the hand-outs</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80</a:t>
            </a:fld>
            <a:endParaRPr lang="en-US" altLang="en-US"/>
          </a:p>
        </p:txBody>
      </p:sp>
    </p:spTree>
    <p:extLst>
      <p:ext uri="{BB962C8B-B14F-4D97-AF65-F5344CB8AC3E}">
        <p14:creationId xmlns:p14="http://schemas.microsoft.com/office/powerpoint/2010/main" val="422988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Placeholder page – don’t want to click ahead by accident</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81</a:t>
            </a:fld>
            <a:endParaRPr lang="en-US" altLang="en-US"/>
          </a:p>
        </p:txBody>
      </p:sp>
    </p:spTree>
    <p:extLst>
      <p:ext uri="{BB962C8B-B14F-4D97-AF65-F5344CB8AC3E}">
        <p14:creationId xmlns:p14="http://schemas.microsoft.com/office/powerpoint/2010/main" val="35613421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714727-9E1B-4BF8-92D3-69331A9F9BEF}" type="slidenum">
              <a:rPr lang="en-US">
                <a:solidFill>
                  <a:prstClr val="black"/>
                </a:solidFill>
              </a:rPr>
              <a:pPr fontAlgn="base">
                <a:spcBef>
                  <a:spcPct val="0"/>
                </a:spcBef>
                <a:spcAft>
                  <a:spcPct val="0"/>
                </a:spcAft>
                <a:defRPr/>
              </a:pPr>
              <a:t>82</a:t>
            </a:fld>
            <a:endParaRPr lang="en-US">
              <a:solidFill>
                <a:prstClr val="black"/>
              </a:solidFill>
            </a:endParaRPr>
          </a:p>
        </p:txBody>
      </p:sp>
      <p:sp>
        <p:nvSpPr>
          <p:cNvPr id="64514"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HEIDI</a:t>
            </a:r>
          </a:p>
        </p:txBody>
      </p:sp>
    </p:spTree>
    <p:extLst>
      <p:ext uri="{BB962C8B-B14F-4D97-AF65-F5344CB8AC3E}">
        <p14:creationId xmlns:p14="http://schemas.microsoft.com/office/powerpoint/2010/main" val="810425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4940726-D145-43E4-BA1A-E21A81274CC0}" type="slidenum">
              <a:rPr lang="en-US" altLang="en-US"/>
              <a:pPr eaLnBrk="1" hangingPunct="1"/>
              <a:t>83</a:t>
            </a:fld>
            <a:endParaRPr lang="en-US" altLang="en-US"/>
          </a:p>
        </p:txBody>
      </p:sp>
    </p:spTree>
    <p:extLst>
      <p:ext uri="{BB962C8B-B14F-4D97-AF65-F5344CB8AC3E}">
        <p14:creationId xmlns:p14="http://schemas.microsoft.com/office/powerpoint/2010/main" val="7574255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Standard Font: Arial, size 40 for title</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115F6520-C803-46E1-BFFE-E724EB2CD223}" type="slidenum">
              <a:rPr lang="en-US" altLang="en-US"/>
              <a:pPr eaLnBrk="1" hangingPunct="1"/>
              <a:t>84</a:t>
            </a:fld>
            <a:endParaRPr lang="en-US" altLang="en-US"/>
          </a:p>
        </p:txBody>
      </p:sp>
    </p:spTree>
    <p:extLst>
      <p:ext uri="{BB962C8B-B14F-4D97-AF65-F5344CB8AC3E}">
        <p14:creationId xmlns:p14="http://schemas.microsoft.com/office/powerpoint/2010/main" val="32684203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1230313" y="1379538"/>
            <a:ext cx="7391401" cy="5543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European companies – sell globally – instructions are visuals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rPr>
              <a:t>Ikea and Lego Examples – Pass around</a:t>
            </a:r>
          </a:p>
          <a:p>
            <a:endParaRPr lang="en-US" altLang="en-US" dirty="0" smtClean="0"/>
          </a:p>
        </p:txBody>
      </p:sp>
    </p:spTree>
    <p:extLst>
      <p:ext uri="{BB962C8B-B14F-4D97-AF65-F5344CB8AC3E}">
        <p14:creationId xmlns:p14="http://schemas.microsoft.com/office/powerpoint/2010/main" val="296813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Add pics from events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0AE9111-29E9-4CF7-97B8-443749736FC3}" type="slidenum">
              <a:rPr lang="en-US" altLang="en-US" smtClean="0"/>
              <a:pPr eaLnBrk="1" hangingPunct="1">
                <a:spcBef>
                  <a:spcPct val="0"/>
                </a:spcBef>
              </a:pPr>
              <a:t>7</a:t>
            </a:fld>
            <a:endParaRPr lang="en-US" altLang="en-US" smtClean="0"/>
          </a:p>
        </p:txBody>
      </p:sp>
    </p:spTree>
    <p:extLst>
      <p:ext uri="{BB962C8B-B14F-4D97-AF65-F5344CB8AC3E}">
        <p14:creationId xmlns:p14="http://schemas.microsoft.com/office/powerpoint/2010/main" val="40931361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Discussion – What do you do with it?  What NOT</a:t>
            </a:r>
            <a:r>
              <a:rPr lang="en-US" altLang="en-US" baseline="0" dirty="0" smtClean="0"/>
              <a:t> to do with it??</a:t>
            </a:r>
            <a:endParaRPr lang="en-US" altLang="en-US" dirty="0"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8C47C92-22E6-46E8-949A-6329139C0E42}" type="slidenum">
              <a:rPr lang="en-US" altLang="en-US"/>
              <a:pPr eaLnBrk="1" hangingPunct="1"/>
              <a:t>86</a:t>
            </a:fld>
            <a:endParaRPr lang="en-US" altLang="en-US"/>
          </a:p>
        </p:txBody>
      </p:sp>
    </p:spTree>
    <p:extLst>
      <p:ext uri="{BB962C8B-B14F-4D97-AF65-F5344CB8AC3E}">
        <p14:creationId xmlns:p14="http://schemas.microsoft.com/office/powerpoint/2010/main" val="5910409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Discussion – What do you do with it?  What NOT</a:t>
            </a:r>
            <a:r>
              <a:rPr lang="en-US" altLang="en-US" baseline="0" dirty="0" smtClean="0"/>
              <a:t> to do with it??</a:t>
            </a:r>
            <a:endParaRPr lang="en-US" altLang="en-US" dirty="0"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8C47C92-22E6-46E8-949A-6329139C0E42}" type="slidenum">
              <a:rPr lang="en-US" altLang="en-US"/>
              <a:pPr eaLnBrk="1" hangingPunct="1"/>
              <a:t>87</a:t>
            </a:fld>
            <a:endParaRPr lang="en-US" altLang="en-US"/>
          </a:p>
        </p:txBody>
      </p:sp>
    </p:spTree>
    <p:extLst>
      <p:ext uri="{BB962C8B-B14F-4D97-AF65-F5344CB8AC3E}">
        <p14:creationId xmlns:p14="http://schemas.microsoft.com/office/powerpoint/2010/main" val="41745522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E1D976F-DC22-4C64-A8DD-5530D1C3A01D}" type="slidenum">
              <a:rPr lang="en-US" altLang="en-US"/>
              <a:pPr eaLnBrk="1" hangingPunct="1"/>
              <a:t>88</a:t>
            </a:fld>
            <a:endParaRPr lang="en-US" altLang="en-US"/>
          </a:p>
        </p:txBody>
      </p:sp>
    </p:spTree>
    <p:extLst>
      <p:ext uri="{BB962C8B-B14F-4D97-AF65-F5344CB8AC3E}">
        <p14:creationId xmlns:p14="http://schemas.microsoft.com/office/powerpoint/2010/main" val="16314798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90</a:t>
            </a:fld>
            <a:endParaRPr lang="en-US" altLang="en-US"/>
          </a:p>
        </p:txBody>
      </p:sp>
    </p:spTree>
    <p:extLst>
      <p:ext uri="{BB962C8B-B14F-4D97-AF65-F5344CB8AC3E}">
        <p14:creationId xmlns:p14="http://schemas.microsoft.com/office/powerpoint/2010/main" val="30868008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91</a:t>
            </a:fld>
            <a:endParaRPr lang="en-US" altLang="en-US"/>
          </a:p>
        </p:txBody>
      </p:sp>
    </p:spTree>
    <p:extLst>
      <p:ext uri="{BB962C8B-B14F-4D97-AF65-F5344CB8AC3E}">
        <p14:creationId xmlns:p14="http://schemas.microsoft.com/office/powerpoint/2010/main" val="38686251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92</a:t>
            </a:fld>
            <a:endParaRPr lang="en-US" altLang="en-US"/>
          </a:p>
        </p:txBody>
      </p:sp>
    </p:spTree>
    <p:extLst>
      <p:ext uri="{BB962C8B-B14F-4D97-AF65-F5344CB8AC3E}">
        <p14:creationId xmlns:p14="http://schemas.microsoft.com/office/powerpoint/2010/main" val="5579791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Service oriented 8 rights of the customer</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93</a:t>
            </a:fld>
            <a:endParaRPr lang="en-US" altLang="en-US"/>
          </a:p>
        </p:txBody>
      </p:sp>
    </p:spTree>
    <p:extLst>
      <p:ext uri="{BB962C8B-B14F-4D97-AF65-F5344CB8AC3E}">
        <p14:creationId xmlns:p14="http://schemas.microsoft.com/office/powerpoint/2010/main" val="35728339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about SQDC</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94</a:t>
            </a:fld>
            <a:endParaRPr lang="en-US" altLang="en-US"/>
          </a:p>
        </p:txBody>
      </p:sp>
    </p:spTree>
    <p:extLst>
      <p:ext uri="{BB962C8B-B14F-4D97-AF65-F5344CB8AC3E}">
        <p14:creationId xmlns:p14="http://schemas.microsoft.com/office/powerpoint/2010/main" val="13176494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has metrics that would fall into these categories?</a:t>
            </a:r>
          </a:p>
          <a:p>
            <a:r>
              <a:rPr lang="en-US" baseline="0" dirty="0" smtClean="0"/>
              <a:t>At your tables, discuss when you have seen cost improvements that may have compromised safety, quality, or delivery.  </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96</a:t>
            </a:fld>
            <a:endParaRPr lang="en-US" altLang="en-US"/>
          </a:p>
        </p:txBody>
      </p:sp>
    </p:spTree>
    <p:extLst>
      <p:ext uri="{BB962C8B-B14F-4D97-AF65-F5344CB8AC3E}">
        <p14:creationId xmlns:p14="http://schemas.microsoft.com/office/powerpoint/2010/main" val="18919476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E1D976F-DC22-4C64-A8DD-5530D1C3A01D}" type="slidenum">
              <a:rPr lang="en-US" altLang="en-US"/>
              <a:pPr eaLnBrk="1" hangingPunct="1"/>
              <a:t>97</a:t>
            </a:fld>
            <a:endParaRPr lang="en-US" altLang="en-US"/>
          </a:p>
        </p:txBody>
      </p:sp>
    </p:spTree>
    <p:extLst>
      <p:ext uri="{BB962C8B-B14F-4D97-AF65-F5344CB8AC3E}">
        <p14:creationId xmlns:p14="http://schemas.microsoft.com/office/powerpoint/2010/main" val="108549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Add pics from events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6BB3BC3-B221-4FF1-9161-F5E92D4E710A}" type="slidenum">
              <a:rPr lang="en-US" altLang="en-US" smtClean="0"/>
              <a:pPr eaLnBrk="1" hangingPunct="1">
                <a:spcBef>
                  <a:spcPct val="0"/>
                </a:spcBef>
              </a:pPr>
              <a:t>8</a:t>
            </a:fld>
            <a:endParaRPr lang="en-US" altLang="en-US" smtClean="0"/>
          </a:p>
        </p:txBody>
      </p:sp>
    </p:spTree>
    <p:extLst>
      <p:ext uri="{BB962C8B-B14F-4D97-AF65-F5344CB8AC3E}">
        <p14:creationId xmlns:p14="http://schemas.microsoft.com/office/powerpoint/2010/main" val="20833233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bwMode="auto">
          <a:xfrm>
            <a:off x="1012825" y="3097213"/>
            <a:ext cx="5140325" cy="520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60" tIns="44928" rIns="91460" bIns="44928" numCol="1" anchor="t" anchorCtr="0" compatLnSpc="1">
            <a:prstTxWarp prst="textNoShape">
              <a:avLst/>
            </a:prstTxWarp>
          </a:bodyPr>
          <a:lstStyle/>
          <a:p>
            <a:pPr eaLnBrk="1" hangingPunct="1"/>
            <a:r>
              <a:rPr lang="en-US" altLang="en-US" smtClean="0"/>
              <a:t>Here are some everyday examples of visual and audio controls.  </a:t>
            </a:r>
          </a:p>
          <a:p>
            <a:pPr eaLnBrk="1" hangingPunct="1"/>
            <a:endParaRPr lang="en-US" altLang="en-US" i="1" smtClean="0"/>
          </a:p>
          <a:p>
            <a:pPr eaLnBrk="1" hangingPunct="1"/>
            <a:r>
              <a:rPr lang="en-US" altLang="en-US" i="1" smtClean="0"/>
              <a:t>(Talk through the examples on this slide as you emphasize that these tools are not only common, but essential for reasons of safety.)</a:t>
            </a:r>
          </a:p>
          <a:p>
            <a:pPr eaLnBrk="1" hangingPunct="1"/>
            <a:endParaRPr lang="en-US" altLang="en-US" smtClean="0"/>
          </a:p>
          <a:p>
            <a:pPr eaLnBrk="1" hangingPunct="1"/>
            <a:r>
              <a:rPr lang="en-US" altLang="en-US" smtClean="0"/>
              <a:t>These traffic devices were created by vehicle users to support safety.</a:t>
            </a:r>
          </a:p>
          <a:p>
            <a:pPr eaLnBrk="1" hangingPunct="1"/>
            <a:endParaRPr lang="en-US" altLang="en-US" smtClean="0"/>
          </a:p>
          <a:p>
            <a:pPr eaLnBrk="1" hangingPunct="1"/>
            <a:r>
              <a:rPr lang="en-US" altLang="en-US" smtClean="0"/>
              <a:t>It’s no different in the workplace.  Visual and audio controls are tools of communication used by operators, supervisors and customers alike to ensure safety and timelines.</a:t>
            </a:r>
          </a:p>
          <a:p>
            <a:pPr eaLnBrk="1" hangingPunct="1"/>
            <a:endParaRPr lang="en-US" altLang="en-US" smtClean="0"/>
          </a:p>
          <a:p>
            <a:pPr eaLnBrk="1" hangingPunct="1"/>
            <a:r>
              <a:rPr lang="en-US" altLang="en-US" smtClean="0"/>
              <a:t>Proper labeling and signage support process improvement by making the workplace “talk” to you.</a:t>
            </a:r>
          </a:p>
        </p:txBody>
      </p:sp>
      <p:sp>
        <p:nvSpPr>
          <p:cNvPr id="177155" name="Rectangle 3"/>
          <p:cNvSpPr>
            <a:spLocks noGrp="1" noRot="1" noChangeAspect="1" noChangeArrowheads="1" noTextEdit="1"/>
          </p:cNvSpPr>
          <p:nvPr>
            <p:ph type="sldImg"/>
          </p:nvPr>
        </p:nvSpPr>
        <p:spPr bwMode="auto">
          <a:xfrm>
            <a:off x="1884363" y="490538"/>
            <a:ext cx="3246437" cy="243363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050254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Wingdings" pitchFamily="2" charset="2"/>
              <a:buChar char="v"/>
            </a:pPr>
            <a:r>
              <a:rPr lang="en-US" altLang="en-US" b="1" dirty="0">
                <a:cs typeface="Arial" pitchFamily="34" charset="0"/>
              </a:rPr>
              <a:t>1)  Sort</a:t>
            </a:r>
            <a:r>
              <a:rPr lang="en-US" altLang="en-US" dirty="0">
                <a:cs typeface="Arial" pitchFamily="34" charset="0"/>
              </a:rPr>
              <a:t> (Sort through &amp; Sort out)</a:t>
            </a:r>
          </a:p>
          <a:p>
            <a:pPr>
              <a:buClr>
                <a:schemeClr val="tx1"/>
              </a:buClr>
              <a:buFont typeface="Wingdings" pitchFamily="2" charset="2"/>
              <a:buChar char="v"/>
            </a:pPr>
            <a:r>
              <a:rPr lang="en-US" altLang="en-US" dirty="0">
                <a:cs typeface="Arial" pitchFamily="34" charset="0"/>
              </a:rPr>
              <a:t>Keep what’s needed -- eliminate what’s not…</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103</a:t>
            </a:fld>
            <a:endParaRPr lang="en-US" altLang="en-US"/>
          </a:p>
        </p:txBody>
      </p:sp>
    </p:spTree>
    <p:extLst>
      <p:ext uri="{BB962C8B-B14F-4D97-AF65-F5344CB8AC3E}">
        <p14:creationId xmlns:p14="http://schemas.microsoft.com/office/powerpoint/2010/main" val="7328505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Wingdings" pitchFamily="2" charset="2"/>
              <a:buChar char="v"/>
            </a:pPr>
            <a:r>
              <a:rPr lang="en-US" altLang="en-US" sz="1200" b="1" dirty="0" smtClean="0">
                <a:latin typeface="Arial" pitchFamily="34" charset="0"/>
                <a:cs typeface="Arial" pitchFamily="34" charset="0"/>
              </a:rPr>
              <a:t>2)  Straighten</a:t>
            </a:r>
            <a:r>
              <a:rPr lang="en-US" altLang="en-US" sz="1200" dirty="0" smtClean="0">
                <a:latin typeface="Arial" pitchFamily="34" charset="0"/>
                <a:cs typeface="Arial" pitchFamily="34" charset="0"/>
              </a:rPr>
              <a:t> (Set-in-Order &amp; Set Limits)</a:t>
            </a:r>
          </a:p>
          <a:p>
            <a:pPr>
              <a:buClr>
                <a:schemeClr val="tx1"/>
              </a:buClr>
              <a:buFont typeface="Wingdings" pitchFamily="2" charset="2"/>
              <a:buChar char="v"/>
            </a:pPr>
            <a:r>
              <a:rPr lang="en-US" altLang="en-US" sz="1200" dirty="0" smtClean="0">
                <a:latin typeface="Arial" pitchFamily="34" charset="0"/>
                <a:cs typeface="Arial" pitchFamily="34" charset="0"/>
              </a:rPr>
              <a:t>Where shall we put it?  How shall we store it?</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104</a:t>
            </a:fld>
            <a:endParaRPr lang="en-US" altLang="en-US"/>
          </a:p>
        </p:txBody>
      </p:sp>
    </p:spTree>
    <p:extLst>
      <p:ext uri="{BB962C8B-B14F-4D97-AF65-F5344CB8AC3E}">
        <p14:creationId xmlns:p14="http://schemas.microsoft.com/office/powerpoint/2010/main" val="36470235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Wingdings" pitchFamily="2" charset="2"/>
              <a:buChar char="v"/>
            </a:pPr>
            <a:r>
              <a:rPr lang="en-US" altLang="en-US" sz="1200" b="1" dirty="0" smtClean="0">
                <a:latin typeface="Arial" pitchFamily="34" charset="0"/>
                <a:cs typeface="Arial" pitchFamily="34" charset="0"/>
              </a:rPr>
              <a:t>3)  Shine</a:t>
            </a:r>
            <a:r>
              <a:rPr lang="en-US" altLang="en-US" sz="1200" dirty="0" smtClean="0">
                <a:latin typeface="Arial" pitchFamily="34" charset="0"/>
                <a:cs typeface="Arial" pitchFamily="34" charset="0"/>
              </a:rPr>
              <a:t> (and inspect through cleaning)</a:t>
            </a:r>
          </a:p>
          <a:p>
            <a:pPr>
              <a:buClr>
                <a:schemeClr val="tx1"/>
              </a:buClr>
              <a:buFont typeface="Wingdings" pitchFamily="2" charset="2"/>
              <a:buChar char="v"/>
            </a:pPr>
            <a:r>
              <a:rPr lang="en-US" altLang="en-US" sz="1200" dirty="0" smtClean="0">
                <a:latin typeface="Arial" pitchFamily="34" charset="0"/>
                <a:cs typeface="Arial" pitchFamily="34" charset="0"/>
              </a:rPr>
              <a:t>Clean it up and prepare to keep it clean.</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105</a:t>
            </a:fld>
            <a:endParaRPr lang="en-US" altLang="en-US"/>
          </a:p>
        </p:txBody>
      </p:sp>
    </p:spTree>
    <p:extLst>
      <p:ext uri="{BB962C8B-B14F-4D97-AF65-F5344CB8AC3E}">
        <p14:creationId xmlns:p14="http://schemas.microsoft.com/office/powerpoint/2010/main" val="37864140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Wingdings" pitchFamily="2" charset="2"/>
              <a:buChar char="v"/>
            </a:pPr>
            <a:r>
              <a:rPr lang="en-US" altLang="en-US" sz="1200" b="1" dirty="0" smtClean="0">
                <a:latin typeface="Arial" pitchFamily="34" charset="0"/>
                <a:cs typeface="Arial" pitchFamily="34" charset="0"/>
              </a:rPr>
              <a:t>4) Standardize</a:t>
            </a:r>
            <a:r>
              <a:rPr lang="en-US" altLang="en-US" sz="1200" dirty="0" smtClean="0">
                <a:latin typeface="Arial" pitchFamily="34" charset="0"/>
                <a:cs typeface="Arial" pitchFamily="34" charset="0"/>
              </a:rPr>
              <a:t> (and share information)</a:t>
            </a:r>
          </a:p>
          <a:p>
            <a:pPr>
              <a:buClr>
                <a:schemeClr val="tx1"/>
              </a:buClr>
              <a:buFont typeface="Wingdings" pitchFamily="2" charset="2"/>
              <a:buChar char="v"/>
            </a:pPr>
            <a:r>
              <a:rPr lang="en-US" altLang="en-US" sz="1200" dirty="0" smtClean="0">
                <a:latin typeface="Arial" pitchFamily="34" charset="0"/>
                <a:cs typeface="Arial" pitchFamily="34" charset="0"/>
              </a:rPr>
              <a:t>Design and implement Visual Controls</a:t>
            </a:r>
          </a:p>
          <a:p>
            <a:pPr>
              <a:buClr>
                <a:schemeClr val="tx1"/>
              </a:buClr>
              <a:buFont typeface="Wingdings" pitchFamily="2" charset="2"/>
              <a:buChar char="v"/>
            </a:pPr>
            <a:r>
              <a:rPr lang="en-US" altLang="en-US" sz="1200" dirty="0" smtClean="0">
                <a:latin typeface="Arial" pitchFamily="34" charset="0"/>
                <a:cs typeface="Arial" pitchFamily="34" charset="0"/>
              </a:rPr>
              <a:t>Standardize tools and procedures</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106</a:t>
            </a:fld>
            <a:endParaRPr lang="en-US" altLang="en-US"/>
          </a:p>
        </p:txBody>
      </p:sp>
    </p:spTree>
    <p:extLst>
      <p:ext uri="{BB962C8B-B14F-4D97-AF65-F5344CB8AC3E}">
        <p14:creationId xmlns:p14="http://schemas.microsoft.com/office/powerpoint/2010/main" val="30116184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Wingdings" pitchFamily="2" charset="2"/>
              <a:buChar char="v"/>
            </a:pPr>
            <a:r>
              <a:rPr lang="en-US" altLang="en-US" sz="1200" b="1" dirty="0" smtClean="0">
                <a:latin typeface="Arial" pitchFamily="34" charset="0"/>
                <a:cs typeface="Arial" pitchFamily="34" charset="0"/>
              </a:rPr>
              <a:t>5) Sustain</a:t>
            </a:r>
            <a:r>
              <a:rPr lang="en-US" altLang="en-US" sz="1200" dirty="0" smtClean="0">
                <a:latin typeface="Arial" pitchFamily="34" charset="0"/>
                <a:cs typeface="Arial" pitchFamily="34" charset="0"/>
              </a:rPr>
              <a:t> (Self-Discipline)</a:t>
            </a:r>
          </a:p>
          <a:p>
            <a:pPr>
              <a:buClr>
                <a:schemeClr val="tx1"/>
              </a:buClr>
              <a:buFont typeface="Wingdings" pitchFamily="2" charset="2"/>
              <a:buChar char="v"/>
            </a:pPr>
            <a:r>
              <a:rPr lang="en-US" altLang="en-US" sz="1200" dirty="0" smtClean="0">
                <a:latin typeface="Arial" pitchFamily="34" charset="0"/>
                <a:cs typeface="Arial" pitchFamily="34" charset="0"/>
              </a:rPr>
              <a:t>Train everyone to new standards</a:t>
            </a:r>
          </a:p>
          <a:p>
            <a:pPr>
              <a:buClr>
                <a:schemeClr val="tx1"/>
              </a:buClr>
              <a:buFont typeface="Wingdings" pitchFamily="2" charset="2"/>
              <a:buChar char="v"/>
            </a:pPr>
            <a:r>
              <a:rPr lang="en-US" altLang="en-US" sz="1200" dirty="0" smtClean="0">
                <a:latin typeface="Arial" pitchFamily="34" charset="0"/>
                <a:cs typeface="Arial" pitchFamily="34" charset="0"/>
              </a:rPr>
              <a:t>Audit system</a:t>
            </a:r>
          </a:p>
          <a:p>
            <a:pPr>
              <a:buClr>
                <a:schemeClr val="tx1"/>
              </a:buClr>
              <a:buFont typeface="Wingdings" pitchFamily="2" charset="2"/>
              <a:buChar char="v"/>
            </a:pPr>
            <a:r>
              <a:rPr lang="en-US" altLang="en-US" sz="1200" dirty="0" smtClean="0">
                <a:latin typeface="Arial" pitchFamily="34" charset="0"/>
                <a:cs typeface="Arial" pitchFamily="34" charset="0"/>
              </a:rPr>
              <a:t>Continue to improve</a:t>
            </a:r>
          </a:p>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107</a:t>
            </a:fld>
            <a:endParaRPr lang="en-US" altLang="en-US"/>
          </a:p>
        </p:txBody>
      </p:sp>
    </p:spTree>
    <p:extLst>
      <p:ext uri="{BB962C8B-B14F-4D97-AF65-F5344CB8AC3E}">
        <p14:creationId xmlns:p14="http://schemas.microsoft.com/office/powerpoint/2010/main" val="32146917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Basic instructions slide</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88" tIns="46194" rIns="92388" bIns="46194"/>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3816810-E1F0-4D5D-BAD1-A85E74DBD4B4}" type="slidenum">
              <a:rPr lang="en-US" altLang="en-US"/>
              <a:pPr eaLnBrk="1" hangingPunct="1"/>
              <a:t>108</a:t>
            </a:fld>
            <a:endParaRPr lang="en-US" altLang="en-US"/>
          </a:p>
        </p:txBody>
      </p:sp>
    </p:spTree>
    <p:extLst>
      <p:ext uri="{BB962C8B-B14F-4D97-AF65-F5344CB8AC3E}">
        <p14:creationId xmlns:p14="http://schemas.microsoft.com/office/powerpoint/2010/main" val="6318090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Give examples of “one second” that is wasted in your company and think of how it could be eliminated.  Make a “case” to present to your boss/co-workers for actually making the change.</a:t>
            </a:r>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FCB7C07-150E-47D5-B963-EC30F1DB8BC8}" type="slidenum">
              <a:rPr lang="en-US" altLang="en-US"/>
              <a:pPr eaLnBrk="1" hangingPunct="1"/>
              <a:t>117</a:t>
            </a:fld>
            <a:endParaRPr lang="en-US" altLang="en-US"/>
          </a:p>
        </p:txBody>
      </p:sp>
    </p:spTree>
    <p:extLst>
      <p:ext uri="{BB962C8B-B14F-4D97-AF65-F5344CB8AC3E}">
        <p14:creationId xmlns:p14="http://schemas.microsoft.com/office/powerpoint/2010/main" val="30113843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This is an example of a Red Tag.</a:t>
            </a:r>
            <a:r>
              <a:rPr lang="en-US" altLang="en-US" smtClean="0"/>
              <a:t>  This are NOT set in stone.  The items or categories on the Red Tag should reflect the type of items and/or the area that you are working in. </a:t>
            </a:r>
          </a:p>
          <a:p>
            <a:r>
              <a:rPr lang="en-US" altLang="en-US" smtClean="0"/>
              <a:t>  </a:t>
            </a:r>
          </a:p>
          <a:p>
            <a:r>
              <a:rPr lang="en-US" altLang="en-US" smtClean="0"/>
              <a:t>What a Red Tag SHOULD include, however, is the following </a:t>
            </a:r>
            <a:r>
              <a:rPr lang="en-US" altLang="en-US" u="sng" smtClean="0"/>
              <a:t>type</a:t>
            </a:r>
            <a:r>
              <a:rPr lang="en-US" altLang="en-US" smtClean="0"/>
              <a:t> of information:</a:t>
            </a:r>
          </a:p>
          <a:p>
            <a:r>
              <a:rPr lang="en-US" altLang="en-US" smtClean="0"/>
              <a:t>What is it?  (it’s name and/or identifier) </a:t>
            </a:r>
          </a:p>
          <a:p>
            <a:r>
              <a:rPr lang="en-US" altLang="en-US" smtClean="0"/>
              <a:t>Today’s Date (when did we put it in the Red Tag area)</a:t>
            </a:r>
          </a:p>
          <a:p>
            <a:r>
              <a:rPr lang="en-US" altLang="en-US" smtClean="0"/>
              <a:t>Its disposition (trash, donate, move, repair, etc.)</a:t>
            </a:r>
          </a:p>
          <a:p>
            <a:r>
              <a:rPr lang="en-US" altLang="en-US" smtClean="0"/>
              <a:t>It’s location (This is filled in at the time that the item is given its final disposition.  If an item is being moved </a:t>
            </a:r>
            <a:r>
              <a:rPr lang="en-US" altLang="en-US" i="1" smtClean="0"/>
              <a:t>within</a:t>
            </a:r>
            <a:r>
              <a:rPr lang="en-US" altLang="en-US" smtClean="0"/>
              <a:t> the company, we write where it is to go.)   </a:t>
            </a:r>
          </a:p>
          <a:p>
            <a:r>
              <a:rPr lang="en-US" altLang="en-US" smtClean="0"/>
              <a:t>Note: We often keep a Red Tag Log that shows a “list” of what was moved to another location (i.e. Central Storage), so that people can find it when/if they need it.</a:t>
            </a:r>
          </a:p>
        </p:txBody>
      </p:sp>
    </p:spTree>
    <p:extLst>
      <p:ext uri="{BB962C8B-B14F-4D97-AF65-F5344CB8AC3E}">
        <p14:creationId xmlns:p14="http://schemas.microsoft.com/office/powerpoint/2010/main" val="3026120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B090880-849B-40D6-BDBA-BAA7B25C7DEC}" type="slidenum">
              <a:rPr lang="en-US" altLang="en-US"/>
              <a:pPr eaLnBrk="1" hangingPunct="1"/>
              <a:t>121</a:t>
            </a:fld>
            <a:endParaRPr lang="en-US" altLang="en-US"/>
          </a:p>
        </p:txBody>
      </p:sp>
      <p:sp>
        <p:nvSpPr>
          <p:cNvPr id="176131" name="Rectangle 2"/>
          <p:cNvSpPr>
            <a:spLocks noGrp="1" noChangeArrowheads="1"/>
          </p:cNvSpPr>
          <p:nvPr>
            <p:ph type="body" idx="1"/>
          </p:nvPr>
        </p:nvSpPr>
        <p:spPr bwMode="auto">
          <a:xfrm>
            <a:off x="655638" y="4416425"/>
            <a:ext cx="56991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245" tIns="49728" rIns="96245" bIns="49728" numCol="1" anchor="t" anchorCtr="0" compatLnSpc="1">
            <a:prstTxWarp prst="textNoShape">
              <a:avLst/>
            </a:prstTxWarp>
          </a:bodyPr>
          <a:lstStyle/>
          <a:p>
            <a:pPr marL="177800" indent="-177800" defTabSz="927100">
              <a:buClr>
                <a:srgbClr val="0082C2"/>
              </a:buClr>
              <a:buFont typeface="Monotype Sorts"/>
              <a:buChar char="q"/>
            </a:pPr>
            <a:endParaRPr lang="en-US" altLang="en-US" smtClean="0"/>
          </a:p>
        </p:txBody>
      </p:sp>
      <p:sp>
        <p:nvSpPr>
          <p:cNvPr id="176132" name="Rectangle 3"/>
          <p:cNvSpPr>
            <a:spLocks noGrp="1" noRot="1" noChangeAspect="1" noChangeArrowheads="1" noTextEdit="1"/>
          </p:cNvSpPr>
          <p:nvPr>
            <p:ph type="sldImg"/>
          </p:nvPr>
        </p:nvSpPr>
        <p:spPr bwMode="auto">
          <a:xfrm>
            <a:off x="1190625" y="703263"/>
            <a:ext cx="4629150" cy="34718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51665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98057EA-93BD-40A7-B3DA-CCE7C4329FA6}" type="slidenum">
              <a:rPr lang="en-US" altLang="en-US" smtClean="0"/>
              <a:pPr eaLnBrk="1" hangingPunct="1">
                <a:spcBef>
                  <a:spcPct val="0"/>
                </a:spcBef>
              </a:pPr>
              <a:t>9</a:t>
            </a:fld>
            <a:endParaRPr lang="en-US" altLang="en-US" smtClean="0"/>
          </a:p>
        </p:txBody>
      </p:sp>
    </p:spTree>
    <p:extLst>
      <p:ext uri="{BB962C8B-B14F-4D97-AF65-F5344CB8AC3E}">
        <p14:creationId xmlns:p14="http://schemas.microsoft.com/office/powerpoint/2010/main" val="38233744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232723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C9C777A7-465B-410E-96A3-E250CBD2F7A1}" type="slidenum">
              <a:rPr lang="en-US" altLang="ja-JP"/>
              <a:pPr eaLnBrk="1" hangingPunct="1"/>
              <a:t>128</a:t>
            </a:fld>
            <a:endParaRPr lang="en-US" altLang="ja-JP"/>
          </a:p>
        </p:txBody>
      </p:sp>
      <p:sp>
        <p:nvSpPr>
          <p:cNvPr id="181251" name="Rectangle 2"/>
          <p:cNvSpPr>
            <a:spLocks noChangeArrowheads="1"/>
          </p:cNvSpPr>
          <p:nvPr/>
        </p:nvSpPr>
        <p:spPr bwMode="auto">
          <a:xfrm>
            <a:off x="3970338" y="-1588"/>
            <a:ext cx="3038475"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45" tIns="45473" rIns="90945" bIns="45473"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181252" name="Rectangle 3"/>
          <p:cNvSpPr>
            <a:spLocks noChangeArrowheads="1"/>
          </p:cNvSpPr>
          <p:nvPr/>
        </p:nvSpPr>
        <p:spPr bwMode="auto">
          <a:xfrm>
            <a:off x="3970338" y="8832850"/>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280" tIns="0" rIns="17280" bIns="0" anchor="b"/>
          <a:lstStyle>
            <a:lvl1pPr defTabSz="823913" eaLnBrk="0" hangingPunct="0">
              <a:defRPr>
                <a:solidFill>
                  <a:schemeClr val="tx1"/>
                </a:solidFill>
                <a:latin typeface="Arial" pitchFamily="34" charset="0"/>
                <a:ea typeface="MS PGothic" pitchFamily="34" charset="-128"/>
              </a:defRPr>
            </a:lvl1pPr>
            <a:lvl2pPr marL="742950" indent="-285750" defTabSz="823913" eaLnBrk="0" hangingPunct="0">
              <a:defRPr>
                <a:solidFill>
                  <a:schemeClr val="tx1"/>
                </a:solidFill>
                <a:latin typeface="Arial" pitchFamily="34" charset="0"/>
                <a:ea typeface="MS PGothic" pitchFamily="34" charset="-128"/>
              </a:defRPr>
            </a:lvl2pPr>
            <a:lvl3pPr marL="1143000" indent="-228600" defTabSz="823913" eaLnBrk="0" hangingPunct="0">
              <a:defRPr>
                <a:solidFill>
                  <a:schemeClr val="tx1"/>
                </a:solidFill>
                <a:latin typeface="Arial" pitchFamily="34" charset="0"/>
                <a:ea typeface="MS PGothic" pitchFamily="34" charset="-128"/>
              </a:defRPr>
            </a:lvl3pPr>
            <a:lvl4pPr marL="1600200" indent="-228600" defTabSz="823913" eaLnBrk="0" hangingPunct="0">
              <a:defRPr>
                <a:solidFill>
                  <a:schemeClr val="tx1"/>
                </a:solidFill>
                <a:latin typeface="Arial" pitchFamily="34" charset="0"/>
                <a:ea typeface="MS PGothic" pitchFamily="34" charset="-128"/>
              </a:defRPr>
            </a:lvl4pPr>
            <a:lvl5pPr marL="2057400" indent="-228600" defTabSz="823913" eaLnBrk="0" hangingPunct="0">
              <a:defRPr>
                <a:solidFill>
                  <a:schemeClr val="tx1"/>
                </a:solidFill>
                <a:latin typeface="Arial" pitchFamily="34" charset="0"/>
                <a:ea typeface="MS PGothic" pitchFamily="34" charset="-128"/>
              </a:defRPr>
            </a:lvl5pPr>
            <a:lvl6pPr marL="2514600" indent="-228600" defTabSz="823913"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823913"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823913"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823913" eaLnBrk="0" fontAlgn="base" hangingPunct="0">
              <a:spcBef>
                <a:spcPct val="0"/>
              </a:spcBef>
              <a:spcAft>
                <a:spcPct val="0"/>
              </a:spcAft>
              <a:defRPr>
                <a:solidFill>
                  <a:schemeClr val="tx1"/>
                </a:solidFill>
                <a:latin typeface="Arial" pitchFamily="34" charset="0"/>
                <a:ea typeface="MS PGothic" pitchFamily="34" charset="-128"/>
              </a:defRPr>
            </a:lvl9pPr>
          </a:lstStyle>
          <a:p>
            <a:pPr algn="r"/>
            <a:r>
              <a:rPr lang="en-US" altLang="en-US" sz="900" i="1"/>
              <a:t>1</a:t>
            </a:r>
          </a:p>
        </p:txBody>
      </p:sp>
      <p:sp>
        <p:nvSpPr>
          <p:cNvPr id="181253" name="Rectangle 4"/>
          <p:cNvSpPr>
            <a:spLocks noChangeArrowheads="1"/>
          </p:cNvSpPr>
          <p:nvPr/>
        </p:nvSpPr>
        <p:spPr bwMode="auto">
          <a:xfrm>
            <a:off x="-1588" y="8832850"/>
            <a:ext cx="303847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45" tIns="45473" rIns="90945" bIns="45473"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181254" name="Rectangle 5"/>
          <p:cNvSpPr>
            <a:spLocks noChangeArrowheads="1"/>
          </p:cNvSpPr>
          <p:nvPr/>
        </p:nvSpPr>
        <p:spPr bwMode="auto">
          <a:xfrm>
            <a:off x="-1588" y="-1588"/>
            <a:ext cx="3038476"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45" tIns="45473" rIns="90945" bIns="45473"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181255" name="Rectangle 6"/>
          <p:cNvSpPr>
            <a:spLocks noGrp="1" noChangeArrowheads="1"/>
          </p:cNvSpPr>
          <p:nvPr>
            <p:ph type="body" idx="1"/>
          </p:nvPr>
        </p:nvSpPr>
        <p:spPr bwMode="auto">
          <a:xfrm>
            <a:off x="935038" y="4414838"/>
            <a:ext cx="5138737"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154" tIns="42117" rIns="83154" bIns="42117" numCol="1" anchor="t" anchorCtr="0" compatLnSpc="1">
            <a:prstTxWarp prst="textNoShape">
              <a:avLst/>
            </a:prstTxWarp>
          </a:bodyPr>
          <a:lstStyle/>
          <a:p>
            <a:pPr defTabSz="919163"/>
            <a:endParaRPr lang="en-US" altLang="en-US" smtClean="0"/>
          </a:p>
        </p:txBody>
      </p:sp>
      <p:sp>
        <p:nvSpPr>
          <p:cNvPr id="181256" name="Rectangle 7"/>
          <p:cNvSpPr>
            <a:spLocks noGrp="1" noRot="1" noChangeAspect="1" noChangeArrowheads="1" noTextEdit="1"/>
          </p:cNvSpPr>
          <p:nvPr>
            <p:ph type="sldImg"/>
          </p:nvPr>
        </p:nvSpPr>
        <p:spPr bwMode="auto">
          <a:xfrm>
            <a:off x="2089150" y="1370013"/>
            <a:ext cx="2932113" cy="2198687"/>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7417936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rtlCol="0"/>
          <a:lstStyle/>
          <a:p>
            <a:pPr fontAlgn="auto">
              <a:spcBef>
                <a:spcPts val="0"/>
              </a:spcBef>
              <a:spcAft>
                <a:spcPts val="0"/>
              </a:spcAft>
              <a:defRPr/>
            </a:pPr>
            <a:r>
              <a:rPr lang="en-US">
                <a:ea typeface="+mn-ea"/>
              </a:rPr>
              <a:t>© 2003 GDC-TBS</a:t>
            </a:r>
          </a:p>
        </p:txBody>
      </p:sp>
      <p:sp>
        <p:nvSpPr>
          <p:cNvPr id="18329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D4B021C-17B9-495E-B794-1C567492AAF3}" type="slidenum">
              <a:rPr lang="en-US" altLang="en-US"/>
              <a:pPr eaLnBrk="1" hangingPunct="1"/>
              <a:t>131</a:t>
            </a:fld>
            <a:endParaRPr lang="en-US" altLang="en-US"/>
          </a:p>
        </p:txBody>
      </p:sp>
      <p:sp>
        <p:nvSpPr>
          <p:cNvPr id="183300" name="Rectangle 2"/>
          <p:cNvSpPr>
            <a:spLocks noGrp="1" noRot="1" noChangeAspect="1" noChangeArrowheads="1" noTextEdit="1"/>
          </p:cNvSpPr>
          <p:nvPr>
            <p:ph type="sldImg"/>
          </p:nvPr>
        </p:nvSpPr>
        <p:spPr bwMode="auto">
          <a:xfrm>
            <a:off x="1179513" y="696913"/>
            <a:ext cx="4651375"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facility has an aggressive 5S program at all levels.</a:t>
            </a:r>
          </a:p>
        </p:txBody>
      </p:sp>
    </p:spTree>
    <p:extLst>
      <p:ext uri="{BB962C8B-B14F-4D97-AF65-F5344CB8AC3E}">
        <p14:creationId xmlns:p14="http://schemas.microsoft.com/office/powerpoint/2010/main" val="19195035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was a nurse who did scrapbooking and volunteered to do the board.  She had very limited supplies.  I can only imagine how nice it would have been if she’d had more choices!!</a:t>
            </a: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E7E4BE1-5FFA-4C96-A550-EA2CB3AE7293}" type="slidenum">
              <a:rPr lang="en-US" altLang="en-US"/>
              <a:pPr eaLnBrk="1" hangingPunct="1"/>
              <a:t>135</a:t>
            </a:fld>
            <a:endParaRPr lang="en-US" altLang="en-US"/>
          </a:p>
        </p:txBody>
      </p:sp>
    </p:spTree>
    <p:extLst>
      <p:ext uri="{BB962C8B-B14F-4D97-AF65-F5344CB8AC3E}">
        <p14:creationId xmlns:p14="http://schemas.microsoft.com/office/powerpoint/2010/main" val="20683422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E1D976F-DC22-4C64-A8DD-5530D1C3A01D}" type="slidenum">
              <a:rPr lang="en-US" altLang="en-US"/>
              <a:pPr eaLnBrk="1" hangingPunct="1"/>
              <a:t>137</a:t>
            </a:fld>
            <a:endParaRPr lang="en-US" altLang="en-US"/>
          </a:p>
        </p:txBody>
      </p:sp>
    </p:spTree>
    <p:extLst>
      <p:ext uri="{BB962C8B-B14F-4D97-AF65-F5344CB8AC3E}">
        <p14:creationId xmlns:p14="http://schemas.microsoft.com/office/powerpoint/2010/main" val="18975510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a:t>
            </a:r>
            <a:r>
              <a:rPr lang="en-US" baseline="0" dirty="0" smtClean="0"/>
              <a:t> Participation – What are our three jobs?</a:t>
            </a:r>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138</a:t>
            </a:fld>
            <a:endParaRPr lang="en-US" altLang="en-US"/>
          </a:p>
        </p:txBody>
      </p:sp>
    </p:spTree>
    <p:extLst>
      <p:ext uri="{BB962C8B-B14F-4D97-AF65-F5344CB8AC3E}">
        <p14:creationId xmlns:p14="http://schemas.microsoft.com/office/powerpoint/2010/main" val="21415413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FA683-A575-4115-86B5-D12087F94274}" type="slidenum">
              <a:rPr lang="en-US" altLang="en-US" smtClean="0"/>
              <a:pPr/>
              <a:t>139</a:t>
            </a:fld>
            <a:endParaRPr lang="en-US" altLang="en-US"/>
          </a:p>
        </p:txBody>
      </p:sp>
    </p:spTree>
    <p:extLst>
      <p:ext uri="{BB962C8B-B14F-4D97-AF65-F5344CB8AC3E}">
        <p14:creationId xmlns:p14="http://schemas.microsoft.com/office/powerpoint/2010/main" val="40769459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91BA96-99ED-42A7-808D-059763A09290}" type="slidenum">
              <a:rPr lang="en-US" smtClean="0">
                <a:solidFill>
                  <a:prstClr val="black"/>
                </a:solidFill>
              </a:rPr>
              <a:pPr/>
              <a:t>140</a:t>
            </a:fld>
            <a:endParaRPr lang="en-US">
              <a:solidFill>
                <a:prstClr val="black"/>
              </a:solidFill>
            </a:endParaRPr>
          </a:p>
        </p:txBody>
      </p:sp>
    </p:spTree>
    <p:extLst>
      <p:ext uri="{BB962C8B-B14F-4D97-AF65-F5344CB8AC3E}">
        <p14:creationId xmlns:p14="http://schemas.microsoft.com/office/powerpoint/2010/main" val="282080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Ask Dave </a:t>
            </a:r>
            <a:r>
              <a:rPr lang="en-US" altLang="en-US" dirty="0" err="1" smtClean="0"/>
              <a:t>Kippen</a:t>
            </a:r>
            <a:r>
              <a:rPr lang="en-US" altLang="en-US" dirty="0" smtClean="0"/>
              <a:t> about this?</a:t>
            </a:r>
          </a:p>
          <a:p>
            <a:endParaRPr lang="en-US" altLang="en-US" dirty="0" smtClean="0"/>
          </a:p>
          <a:p>
            <a:r>
              <a:rPr lang="en-US" altLang="en-US" dirty="0" smtClean="0"/>
              <a:t>Right hand left</a:t>
            </a:r>
            <a:r>
              <a:rPr lang="en-US" altLang="en-US" baseline="0" dirty="0" smtClean="0"/>
              <a:t> hand name writing</a:t>
            </a:r>
          </a:p>
          <a:p>
            <a:r>
              <a:rPr lang="en-US" altLang="en-US" baseline="0" dirty="0" smtClean="0"/>
              <a:t>Or</a:t>
            </a:r>
          </a:p>
          <a:p>
            <a:endParaRPr lang="en-US" altLang="en-US" baseline="0" dirty="0" smtClean="0"/>
          </a:p>
          <a:p>
            <a:r>
              <a:rPr lang="en-US" altLang="en-US" baseline="0" dirty="0" smtClean="0"/>
              <a:t>Write a sentence and take words out</a:t>
            </a:r>
          </a:p>
          <a:p>
            <a:endParaRPr lang="en-US" altLang="en-US" baseline="0" dirty="0" smtClean="0"/>
          </a:p>
          <a:p>
            <a:endParaRPr lang="en-US" altLang="en-US" baseline="0" dirty="0" smtClean="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6208E78-7A9F-40E9-9E2D-DAE366F715D6}" type="slidenum">
              <a:rPr lang="en-US" altLang="en-US"/>
              <a:pPr eaLnBrk="1" hangingPunct="1"/>
              <a:t>141</a:t>
            </a:fld>
            <a:endParaRPr lang="en-US" altLang="en-US"/>
          </a:p>
        </p:txBody>
      </p:sp>
    </p:spTree>
    <p:extLst>
      <p:ext uri="{BB962C8B-B14F-4D97-AF65-F5344CB8AC3E}">
        <p14:creationId xmlns:p14="http://schemas.microsoft.com/office/powerpoint/2010/main" val="283810101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Standard Font: Arial, size 40 for title</a:t>
            </a: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D755AE6-5618-4F74-BE1E-95DE5965460E}" type="slidenum">
              <a:rPr lang="en-US" altLang="en-US"/>
              <a:pPr eaLnBrk="1" hangingPunct="1"/>
              <a:t>142</a:t>
            </a:fld>
            <a:endParaRPr lang="en-US" altLang="en-US"/>
          </a:p>
        </p:txBody>
      </p:sp>
    </p:spTree>
    <p:extLst>
      <p:ext uri="{BB962C8B-B14F-4D97-AF65-F5344CB8AC3E}">
        <p14:creationId xmlns:p14="http://schemas.microsoft.com/office/powerpoint/2010/main" val="101455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cs typeface="Arial" pitchFamily="34" charset="0"/>
              </a:defRPr>
            </a:lvl1pPr>
          </a:lstStyle>
          <a:p>
            <a:fld id="{A54CCC54-1824-4A14-AB5C-0C13C2455E97}" type="datetime1">
              <a:rPr lang="en-US" altLang="en-US"/>
              <a:pPr/>
              <a:t>2/27/2017</a:t>
            </a:fld>
            <a:endParaRPr lang="en-US" altLang="en-US"/>
          </a:p>
        </p:txBody>
      </p:sp>
      <p:sp>
        <p:nvSpPr>
          <p:cNvPr id="3" name="Footer Placeholder 2"/>
          <p:cNvSpPr>
            <a:spLocks noGrp="1"/>
          </p:cNvSpPr>
          <p:nvPr>
            <p:ph type="ftr" sz="quarter" idx="11"/>
          </p:nvPr>
        </p:nvSpPr>
        <p:spPr/>
        <p:txBody>
          <a:bodyPr/>
          <a:lstStyle>
            <a:lvl1pPr>
              <a:defRPr>
                <a:latin typeface="Arial" pitchFamily="34" charset="0"/>
                <a:cs typeface="Arial" pitchFamily="34" charset="0"/>
              </a:defRPr>
            </a:lvl1pPr>
          </a:lstStyle>
          <a:p>
            <a:endParaRPr lang="en-US" altLang="en-US"/>
          </a:p>
        </p:txBody>
      </p:sp>
      <p:sp>
        <p:nvSpPr>
          <p:cNvPr id="4" name="Slide Number Placeholder 3"/>
          <p:cNvSpPr>
            <a:spLocks noGrp="1"/>
          </p:cNvSpPr>
          <p:nvPr>
            <p:ph type="sldNum" sz="quarter" idx="12"/>
          </p:nvPr>
        </p:nvSpPr>
        <p:spPr/>
        <p:txBody>
          <a:bodyPr/>
          <a:lstStyle>
            <a:lvl1pPr>
              <a:defRPr>
                <a:latin typeface="Arial" pitchFamily="34" charset="0"/>
                <a:cs typeface="Arial" pitchFamily="34" charset="0"/>
              </a:defRPr>
            </a:lvl1pPr>
          </a:lstStyle>
          <a:p>
            <a:fld id="{1B7D1307-5F6A-4D18-93F2-5676C20B0A43}" type="slidenum">
              <a:rPr lang="en-US" altLang="en-US"/>
              <a:pPr/>
              <a:t>‹#›</a:t>
            </a:fld>
            <a:endParaRPr lang="en-US" altLang="en-US"/>
          </a:p>
        </p:txBody>
      </p:sp>
    </p:spTree>
    <p:extLst>
      <p:ext uri="{BB962C8B-B14F-4D97-AF65-F5344CB8AC3E}">
        <p14:creationId xmlns:p14="http://schemas.microsoft.com/office/powerpoint/2010/main" val="104410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45C126-DD29-4389-837B-87C1042F608A}" type="datetime1">
              <a:rPr lang="en-US" altLang="en-US" smtClean="0"/>
              <a:pPr/>
              <a:t>2/27/2017</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val="3458680099"/>
      </p:ext>
    </p:extLst>
  </p:cSld>
  <p:clrMapOvr>
    <a:masterClrMapping/>
  </p:clrMapOvr>
  <p:hf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0995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720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061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7010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1373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5216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08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45C126-DD29-4389-837B-87C1042F608A}" type="datetime1">
              <a:rPr lang="en-US" altLang="en-US" smtClean="0"/>
              <a:pPr/>
              <a:t>2/27/2017</a:t>
            </a:fld>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val="117430855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45C126-DD29-4389-837B-87C1042F608A}" type="datetime1">
              <a:rPr lang="en-US" altLang="en-US" smtClean="0"/>
              <a:pPr/>
              <a:t>2/27/2017</a:t>
            </a:fld>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val="3534052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45C126-DD29-4389-837B-87C1042F608A}" type="datetime1">
              <a:rPr lang="en-US" altLang="en-US" smtClean="0"/>
              <a:pPr/>
              <a:t>2/27/2017</a:t>
            </a:fld>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val="1062198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CCC54-1824-4A14-AB5C-0C13C2455E97}" type="datetime1">
              <a:rPr lang="en-US" altLang="en-US" smtClean="0"/>
              <a:pPr/>
              <a:t>2/27/2017</a:t>
            </a:fld>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1B7D1307-5F6A-4D18-93F2-5676C20B0A43}" type="slidenum">
              <a:rPr lang="en-US" altLang="en-US" smtClean="0"/>
              <a:pPr/>
              <a:t>‹#›</a:t>
            </a:fld>
            <a:endParaRPr lang="en-US" altLang="en-US"/>
          </a:p>
        </p:txBody>
      </p:sp>
    </p:spTree>
    <p:extLst>
      <p:ext uri="{BB962C8B-B14F-4D97-AF65-F5344CB8AC3E}">
        <p14:creationId xmlns:p14="http://schemas.microsoft.com/office/powerpoint/2010/main" val="4280745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5C126-DD29-4389-837B-87C1042F608A}" type="datetime1">
              <a:rPr lang="en-US" altLang="en-US" smtClean="0"/>
              <a:pPr/>
              <a:t>2/27/2017</a:t>
            </a:fld>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val="105433438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5C126-DD29-4389-837B-87C1042F608A}" type="datetime1">
              <a:rPr lang="en-US" altLang="en-US" smtClean="0"/>
              <a:pPr/>
              <a:t>2/27/2017</a:t>
            </a:fld>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val="287207365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5C126-DD29-4389-837B-87C1042F608A}" type="datetime1">
              <a:rPr lang="en-US" altLang="en-US" smtClean="0"/>
              <a:pPr/>
              <a:t>2/27/2017</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val="187968175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5C126-DD29-4389-837B-87C1042F608A}" type="datetime1">
              <a:rPr lang="en-US" altLang="en-US" smtClean="0"/>
              <a:pPr/>
              <a:t>2/27/2017</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45DAC73-3E0A-4FA6-9985-B5F1044D225D}" type="slidenum">
              <a:rPr lang="en-US" altLang="en-US" smtClean="0"/>
              <a:pPr/>
              <a:t>‹#›</a:t>
            </a:fld>
            <a:endParaRPr lang="en-US" altLang="en-US"/>
          </a:p>
        </p:txBody>
      </p:sp>
    </p:spTree>
    <p:extLst>
      <p:ext uri="{BB962C8B-B14F-4D97-AF65-F5344CB8AC3E}">
        <p14:creationId xmlns:p14="http://schemas.microsoft.com/office/powerpoint/2010/main" val="2168047299"/>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5"/>
          <p:cNvSpPr>
            <a:spLocks noGrp="1" noChangeArrowheads="1"/>
          </p:cNvSpPr>
          <p:nvPr>
            <p:ph type="dt" sz="half" idx="10"/>
          </p:nvPr>
        </p:nvSpPr>
        <p:spPr/>
        <p:txBody>
          <a:bodyPr/>
          <a:lstStyle>
            <a:lvl1pPr>
              <a:defRPr/>
            </a:lvl1pPr>
          </a:lstStyle>
          <a:p>
            <a:fld id="{8BA1C9FF-7A3F-40ED-AC11-EF6CE6EB5DDC}" type="datetime1">
              <a:rPr lang="en-US" altLang="en-US"/>
              <a:pPr/>
              <a:t>2/27/2017</a:t>
            </a:fld>
            <a:endParaRPr lang="en-US" altLang="en-US"/>
          </a:p>
        </p:txBody>
      </p:sp>
      <p:sp>
        <p:nvSpPr>
          <p:cNvPr id="5" name="Rectangle 2057"/>
          <p:cNvSpPr>
            <a:spLocks noGrp="1" noChangeArrowheads="1"/>
          </p:cNvSpPr>
          <p:nvPr>
            <p:ph type="sldNum" sz="quarter" idx="11"/>
          </p:nvPr>
        </p:nvSpPr>
        <p:spPr/>
        <p:txBody>
          <a:bodyPr/>
          <a:lstStyle>
            <a:lvl2pPr lvl="1">
              <a:defRPr/>
            </a:lvl2pPr>
          </a:lstStyle>
          <a:p>
            <a:pPr lvl="1"/>
            <a:fld id="{3D94E549-4280-4101-97AA-243A8507B051}" type="slidenum">
              <a:rPr lang="en-US" altLang="en-US"/>
              <a:pPr lvl="1"/>
              <a:t>‹#›</a:t>
            </a:fld>
            <a:endParaRPr lang="en-US" altLang="en-US"/>
          </a:p>
        </p:txBody>
      </p:sp>
    </p:spTree>
    <p:extLst>
      <p:ext uri="{BB962C8B-B14F-4D97-AF65-F5344CB8AC3E}">
        <p14:creationId xmlns:p14="http://schemas.microsoft.com/office/powerpoint/2010/main" val="408337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5"/>
          <p:cNvSpPr>
            <a:spLocks noGrp="1" noChangeArrowheads="1"/>
          </p:cNvSpPr>
          <p:nvPr>
            <p:ph type="dt" sz="half" idx="10"/>
          </p:nvPr>
        </p:nvSpPr>
        <p:spPr/>
        <p:txBody>
          <a:bodyPr/>
          <a:lstStyle>
            <a:lvl1pPr>
              <a:defRPr/>
            </a:lvl1pPr>
          </a:lstStyle>
          <a:p>
            <a:fld id="{8BA1C9FF-7A3F-40ED-AC11-EF6CE6EB5DDC}" type="datetime1">
              <a:rPr lang="en-US" altLang="en-US"/>
              <a:pPr/>
              <a:t>2/27/2017</a:t>
            </a:fld>
            <a:endParaRPr lang="en-US" altLang="en-US"/>
          </a:p>
        </p:txBody>
      </p:sp>
      <p:sp>
        <p:nvSpPr>
          <p:cNvPr id="5" name="Rectangle 2057"/>
          <p:cNvSpPr>
            <a:spLocks noGrp="1" noChangeArrowheads="1"/>
          </p:cNvSpPr>
          <p:nvPr>
            <p:ph type="sldNum" sz="quarter" idx="11"/>
          </p:nvPr>
        </p:nvSpPr>
        <p:spPr/>
        <p:txBody>
          <a:bodyPr/>
          <a:lstStyle>
            <a:lvl2pPr lvl="1">
              <a:defRPr/>
            </a:lvl2pPr>
          </a:lstStyle>
          <a:p>
            <a:pPr lvl="1"/>
            <a:fld id="{3D94E549-4280-4101-97AA-243A8507B051}" type="slidenum">
              <a:rPr lang="en-US" altLang="en-US"/>
              <a:pPr lvl="1"/>
              <a:t>‹#›</a:t>
            </a:fld>
            <a:endParaRPr lang="en-US" altLang="en-US"/>
          </a:p>
        </p:txBody>
      </p:sp>
    </p:spTree>
    <p:extLst>
      <p:ext uri="{BB962C8B-B14F-4D97-AF65-F5344CB8AC3E}">
        <p14:creationId xmlns:p14="http://schemas.microsoft.com/office/powerpoint/2010/main" val="2342483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701C53-0326-4FA1-8153-7C14A319CC8B}"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198496-18CF-479F-839F-E9EB9B64F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16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01C53-0326-4FA1-8153-7C14A319CC8B}"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198496-18CF-479F-839F-E9EB9B64F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694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01C53-0326-4FA1-8153-7C14A319CC8B}"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198496-18CF-479F-839F-E9EB9B64F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189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01C53-0326-4FA1-8153-7C14A319CC8B}" type="datetimeFigureOut">
              <a:rPr lang="en-US" smtClean="0">
                <a:solidFill>
                  <a:prstClr val="black">
                    <a:tint val="75000"/>
                  </a:prstClr>
                </a:solidFill>
              </a:rPr>
              <a:pPr/>
              <a:t>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198496-18CF-479F-839F-E9EB9B64F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945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701C53-0326-4FA1-8153-7C14A319CC8B}" type="datetimeFigureOut">
              <a:rPr lang="en-US" smtClean="0">
                <a:solidFill>
                  <a:prstClr val="black">
                    <a:tint val="75000"/>
                  </a:prstClr>
                </a:solidFill>
              </a:rPr>
              <a:pPr/>
              <a:t>2/27/2017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198496-18CF-479F-839F-E9EB9B64F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688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701C53-0326-4FA1-8153-7C14A319CC8B}" type="datetimeFigureOut">
              <a:rPr lang="en-US" smtClean="0">
                <a:solidFill>
                  <a:prstClr val="black">
                    <a:tint val="75000"/>
                  </a:prstClr>
                </a:solidFill>
              </a:rPr>
              <a:pPr/>
              <a:t>2/27/2017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198496-18CF-479F-839F-E9EB9B64F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1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01C53-0326-4FA1-8153-7C14A319CC8B}" type="datetimeFigureOut">
              <a:rPr lang="en-US" smtClean="0">
                <a:solidFill>
                  <a:prstClr val="black">
                    <a:tint val="75000"/>
                  </a:prstClr>
                </a:solidFill>
              </a:rPr>
              <a:pPr/>
              <a:t>2/27/2017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198496-18CF-479F-839F-E9EB9B64F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977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01C53-0326-4FA1-8153-7C14A319CC8B}" type="datetimeFigureOut">
              <a:rPr lang="en-US" smtClean="0">
                <a:solidFill>
                  <a:prstClr val="black">
                    <a:tint val="75000"/>
                  </a:prstClr>
                </a:solidFill>
              </a:rPr>
              <a:pPr/>
              <a:t>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198496-18CF-479F-839F-E9EB9B64F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437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01C53-0326-4FA1-8153-7C14A319CC8B}" type="datetimeFigureOut">
              <a:rPr lang="en-US" smtClean="0">
                <a:solidFill>
                  <a:prstClr val="black">
                    <a:tint val="75000"/>
                  </a:prstClr>
                </a:solidFill>
              </a:rPr>
              <a:pPr/>
              <a:t>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198496-18CF-479F-839F-E9EB9B64F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304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01C53-0326-4FA1-8153-7C14A319CC8B}"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198496-18CF-479F-839F-E9EB9B64F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27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fld id="{DAAC33C5-9277-4632-8C85-6E7EF64EE404}" type="datetime1">
              <a:rPr lang="en-US" altLang="en-US"/>
              <a:pPr/>
              <a:t>2/27/2017</a:t>
            </a:fld>
            <a:endParaRPr lang="en-US" altLang="en-US"/>
          </a:p>
        </p:txBody>
      </p:sp>
      <p:sp>
        <p:nvSpPr>
          <p:cNvPr id="5" name="Footer Placeholder 3"/>
          <p:cNvSpPr>
            <a:spLocks noGrp="1"/>
          </p:cNvSpPr>
          <p:nvPr>
            <p:ph type="ftr" sz="quarter" idx="11"/>
          </p:nvPr>
        </p:nvSpPr>
        <p:spPr/>
        <p:txBody>
          <a:bodyPr/>
          <a:lstStyle>
            <a:lvl1pPr>
              <a:defRPr/>
            </a:lvl1pPr>
          </a:lstStyle>
          <a:p>
            <a:endParaRPr lang="en-US" altLang="en-US"/>
          </a:p>
        </p:txBody>
      </p:sp>
      <p:sp>
        <p:nvSpPr>
          <p:cNvPr id="6" name="Slide Number Placeholder 15"/>
          <p:cNvSpPr>
            <a:spLocks noGrp="1"/>
          </p:cNvSpPr>
          <p:nvPr>
            <p:ph type="sldNum" sz="quarter" idx="12"/>
          </p:nvPr>
        </p:nvSpPr>
        <p:spPr/>
        <p:txBody>
          <a:bodyPr/>
          <a:lstStyle>
            <a:lvl1pPr>
              <a:defRPr/>
            </a:lvl1pPr>
          </a:lstStyle>
          <a:p>
            <a:fld id="{4DEBEFA7-D9EC-4367-A847-9FAEB94F6356}" type="slidenum">
              <a:rPr lang="en-US" altLang="en-US"/>
              <a:pPr/>
              <a:t>‹#›</a:t>
            </a:fld>
            <a:endParaRPr lang="en-US" altLang="en-US"/>
          </a:p>
        </p:txBody>
      </p:sp>
    </p:spTree>
    <p:extLst>
      <p:ext uri="{BB962C8B-B14F-4D97-AF65-F5344CB8AC3E}">
        <p14:creationId xmlns:p14="http://schemas.microsoft.com/office/powerpoint/2010/main" val="1632352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01C53-0326-4FA1-8153-7C14A319CC8B}"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198496-18CF-479F-839F-E9EB9B64F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778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b="0" i="0" kern="1200">
                <a:solidFill>
                  <a:schemeClr val="tx2"/>
                </a:solidFill>
                <a:latin typeface="Times"/>
                <a:ea typeface="+mj-ea"/>
                <a:cs typeface="Times"/>
              </a:defRPr>
            </a:lvl1pPr>
          </a:lstStyle>
          <a:p>
            <a:r>
              <a:rPr lang="en-US" smtClean="0"/>
              <a:t>Click to edit Master title style</a:t>
            </a:r>
            <a:endParaRPr dirty="0"/>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b="0" i="0" kern="1200">
                <a:solidFill>
                  <a:schemeClr val="tx1"/>
                </a:solidFill>
                <a:latin typeface="Verdana"/>
                <a:ea typeface="+mn-e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extLst>
      <p:ext uri="{BB962C8B-B14F-4D97-AF65-F5344CB8AC3E}">
        <p14:creationId xmlns:p14="http://schemas.microsoft.com/office/powerpoint/2010/main" val="1656313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0800" y="-381000"/>
            <a:ext cx="6553200" cy="1066800"/>
          </a:xfrm>
        </p:spPr>
        <p:txBody>
          <a:bodyPr/>
          <a:lstStyle>
            <a:lvl1pPr algn="r">
              <a:defRPr sz="3200">
                <a:solidFill>
                  <a:schemeClr val="bg1"/>
                </a:solidFill>
              </a:defRPr>
            </a:lvl1pPr>
          </a:lstStyle>
          <a:p>
            <a:r>
              <a:rPr lang="en-US" dirty="0" smtClean="0"/>
              <a:t/>
            </a:r>
            <a:br>
              <a:rPr lang="en-US" dirty="0" smtClean="0"/>
            </a:br>
            <a:r>
              <a:rPr lang="en-US" dirty="0" smtClean="0"/>
              <a:t>Click to edit Master title style</a:t>
            </a:r>
            <a:endParaRPr dirty="0"/>
          </a:p>
        </p:txBody>
      </p:sp>
      <p:sp>
        <p:nvSpPr>
          <p:cNvPr id="3" name="Content Placeholder 2"/>
          <p:cNvSpPr>
            <a:spLocks noGrp="1"/>
          </p:cNvSpPr>
          <p:nvPr>
            <p:ph idx="1"/>
          </p:nvPr>
        </p:nvSpPr>
        <p:spPr>
          <a:xfrm>
            <a:off x="549275" y="1143000"/>
            <a:ext cx="8042276" cy="5257800"/>
          </a:xfrm>
        </p:spPr>
        <p:txBody>
          <a:bodyPr/>
          <a:lstStyle>
            <a:lvl1pPr>
              <a:buClr>
                <a:srgbClr val="480000"/>
              </a:buClr>
              <a:defRPr>
                <a:solidFill>
                  <a:schemeClr val="tx2"/>
                </a:solidFill>
              </a:defRPr>
            </a:lvl1pPr>
            <a:lvl2pPr>
              <a:buClr>
                <a:srgbClr val="480000"/>
              </a:buClr>
              <a:defRPr>
                <a:solidFill>
                  <a:schemeClr val="tx2"/>
                </a:solidFill>
              </a:defRPr>
            </a:lvl2pPr>
            <a:lvl3pPr>
              <a:buClr>
                <a:srgbClr val="480000"/>
              </a:buClr>
              <a:defRPr>
                <a:solidFill>
                  <a:schemeClr val="tx2"/>
                </a:solidFill>
              </a:defRPr>
            </a:lvl3pPr>
            <a:lvl4pPr>
              <a:buClr>
                <a:srgbClr val="480000"/>
              </a:buClr>
              <a:defRPr>
                <a:solidFill>
                  <a:schemeClr val="tx2"/>
                </a:solidFill>
              </a:defRPr>
            </a:lvl4pPr>
            <a:lvl5pPr>
              <a:buClr>
                <a:srgbClr val="480000"/>
              </a:buCl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3285077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2"/>
          <p:cNvSpPr>
            <a:spLocks noGrp="1"/>
          </p:cNvSpPr>
          <p:nvPr>
            <p:ph type="pic" idx="13"/>
          </p:nvPr>
        </p:nvSpPr>
        <p:spPr>
          <a:xfrm>
            <a:off x="370980" y="685800"/>
            <a:ext cx="8402040" cy="2895600"/>
          </a:xfrm>
          <a:ln w="3175">
            <a:solidFill>
              <a:schemeClr val="bg1"/>
            </a:solidFill>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val="1578947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65854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685799"/>
            <a:ext cx="8042276" cy="1139731"/>
          </a:xfrm>
        </p:spPr>
        <p:txBody>
          <a:bodyPr/>
          <a:lstStyle/>
          <a:p>
            <a:r>
              <a:rPr lang="en-US" smtClean="0"/>
              <a:t>Click to edit Master title style</a:t>
            </a:r>
            <a:endParaRPr dirty="0"/>
          </a:p>
        </p:txBody>
      </p:sp>
      <p:sp>
        <p:nvSpPr>
          <p:cNvPr id="3" name="Content Placeholder 2"/>
          <p:cNvSpPr>
            <a:spLocks noGrp="1"/>
          </p:cNvSpPr>
          <p:nvPr>
            <p:ph sz="half" idx="1"/>
          </p:nvPr>
        </p:nvSpPr>
        <p:spPr>
          <a:xfrm>
            <a:off x="549275" y="1981200"/>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981200"/>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39185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838200"/>
            <a:ext cx="8042276" cy="987332"/>
          </a:xfrm>
        </p:spPr>
        <p:txBody>
          <a:bodyPr/>
          <a:lstStyle>
            <a:lvl1pPr>
              <a:defRPr/>
            </a:lvl1pPr>
          </a:lstStyle>
          <a:p>
            <a:r>
              <a:rPr lang="en-US" smtClean="0"/>
              <a:t>Click to edit Master title style</a:t>
            </a:r>
            <a:endParaRPr dirty="0"/>
          </a:p>
        </p:txBody>
      </p:sp>
      <p:sp>
        <p:nvSpPr>
          <p:cNvPr id="3" name="Text Placeholder 2"/>
          <p:cNvSpPr>
            <a:spLocks noGrp="1"/>
          </p:cNvSpPr>
          <p:nvPr>
            <p:ph type="body" idx="1" hasCustomPrompt="1"/>
          </p:nvPr>
        </p:nvSpPr>
        <p:spPr>
          <a:xfrm>
            <a:off x="549274" y="1834224"/>
            <a:ext cx="3840480" cy="750887"/>
          </a:xfrm>
        </p:spPr>
        <p:txBody>
          <a:bodyPr anchor="b">
            <a:noAutofit/>
          </a:bodyPr>
          <a:lstStyle>
            <a:lvl1pPr marL="0" indent="0" algn="ctr">
              <a:spcBef>
                <a:spcPts val="0"/>
              </a:spcBef>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728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hasCustomPrompt="1"/>
          </p:nvPr>
        </p:nvSpPr>
        <p:spPr>
          <a:xfrm>
            <a:off x="4751070" y="1834224"/>
            <a:ext cx="3840480" cy="750887"/>
          </a:xfrm>
        </p:spPr>
        <p:txBody>
          <a:bodyPr anchor="b">
            <a:noAutofit/>
          </a:bodyPr>
          <a:lstStyle>
            <a:lvl1pPr marL="0" indent="0" algn="ctr">
              <a:spcBef>
                <a:spcPts val="0"/>
              </a:spcBef>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728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406016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9275" y="838200"/>
            <a:ext cx="8042276" cy="2057400"/>
          </a:xfrm>
        </p:spPr>
        <p:txBody>
          <a:bodyPr/>
          <a:lstStyle/>
          <a:p>
            <a:r>
              <a:rPr lang="en-US" smtClean="0"/>
              <a:t>Click to edit Master title style</a:t>
            </a:r>
            <a:endParaRPr dirty="0"/>
          </a:p>
        </p:txBody>
      </p:sp>
    </p:spTree>
    <p:extLst>
      <p:ext uri="{BB962C8B-B14F-4D97-AF65-F5344CB8AC3E}">
        <p14:creationId xmlns:p14="http://schemas.microsoft.com/office/powerpoint/2010/main" val="3653546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677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1145272"/>
            <a:ext cx="3840480" cy="1162050"/>
          </a:xfrm>
        </p:spPr>
        <p:txBody>
          <a:bodyPr anchor="b"/>
          <a:lstStyle>
            <a:lvl1pPr algn="ctr">
              <a:defRPr sz="3600" b="0"/>
            </a:lvl1pPr>
          </a:lstStyle>
          <a:p>
            <a:r>
              <a:rPr lang="en-US" smtClean="0"/>
              <a:t>Click to edit Master title style</a:t>
            </a:r>
            <a:endParaRPr dirty="0"/>
          </a:p>
        </p:txBody>
      </p:sp>
      <p:sp>
        <p:nvSpPr>
          <p:cNvPr id="3" name="Content Placeholder 2"/>
          <p:cNvSpPr>
            <a:spLocks noGrp="1"/>
          </p:cNvSpPr>
          <p:nvPr>
            <p:ph idx="1"/>
          </p:nvPr>
        </p:nvSpPr>
        <p:spPr>
          <a:xfrm>
            <a:off x="4742824" y="1143000"/>
            <a:ext cx="3840480" cy="53340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2362200"/>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541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fld id="{CB222697-A7C0-4A50-AA50-656EFCE4EE22}" type="datetime1">
              <a:rPr lang="en-US" altLang="en-US"/>
              <a:pPr/>
              <a:t>2/27/2017</a:t>
            </a:fld>
            <a:endParaRPr lang="en-US" altLang="en-US"/>
          </a:p>
        </p:txBody>
      </p:sp>
      <p:sp>
        <p:nvSpPr>
          <p:cNvPr id="3" name="Footer Placeholder 3"/>
          <p:cNvSpPr>
            <a:spLocks noGrp="1"/>
          </p:cNvSpPr>
          <p:nvPr>
            <p:ph type="ftr" sz="quarter" idx="11"/>
          </p:nvPr>
        </p:nvSpPr>
        <p:spPr/>
        <p:txBody>
          <a:bodyPr/>
          <a:lstStyle>
            <a:lvl1pPr>
              <a:defRPr/>
            </a:lvl1pPr>
          </a:lstStyle>
          <a:p>
            <a:endParaRPr lang="en-US" altLang="en-US"/>
          </a:p>
        </p:txBody>
      </p:sp>
      <p:sp>
        <p:nvSpPr>
          <p:cNvPr id="4" name="Slide Number Placeholder 15"/>
          <p:cNvSpPr>
            <a:spLocks noGrp="1"/>
          </p:cNvSpPr>
          <p:nvPr>
            <p:ph type="sldNum" sz="quarter" idx="12"/>
          </p:nvPr>
        </p:nvSpPr>
        <p:spPr/>
        <p:txBody>
          <a:bodyPr/>
          <a:lstStyle>
            <a:lvl1pPr>
              <a:defRPr/>
            </a:lvl1pPr>
          </a:lstStyle>
          <a:p>
            <a:fld id="{0B209457-7315-4892-9F80-F12B0CC321BF}" type="slidenum">
              <a:rPr lang="en-US" altLang="en-US"/>
              <a:pPr/>
              <a:t>‹#›</a:t>
            </a:fld>
            <a:endParaRPr lang="en-US" altLang="en-US"/>
          </a:p>
        </p:txBody>
      </p:sp>
    </p:spTree>
    <p:extLst>
      <p:ext uri="{BB962C8B-B14F-4D97-AF65-F5344CB8AC3E}">
        <p14:creationId xmlns:p14="http://schemas.microsoft.com/office/powerpoint/2010/main" val="3749542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4079545" cy="1162050"/>
          </a:xfrm>
        </p:spPr>
        <p:txBody>
          <a:bodyPr anchor="b"/>
          <a:lstStyle>
            <a:lvl1pPr algn="ctr">
              <a:defRPr sz="3600" b="0"/>
            </a:lvl1pPr>
          </a:lstStyle>
          <a:p>
            <a:r>
              <a:rPr lang="en-US" smtClean="0"/>
              <a:t>Click to edit Master title style</a:t>
            </a:r>
            <a:endParaRPr dirty="0"/>
          </a:p>
        </p:txBody>
      </p:sp>
      <p:sp>
        <p:nvSpPr>
          <p:cNvPr id="4" name="Text Placeholder 3"/>
          <p:cNvSpPr>
            <a:spLocks noGrp="1"/>
          </p:cNvSpPr>
          <p:nvPr>
            <p:ph type="body" sz="half" idx="2"/>
          </p:nvPr>
        </p:nvSpPr>
        <p:spPr>
          <a:xfrm>
            <a:off x="533398" y="22450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9"/>
          <p:cNvSpPr>
            <a:spLocks noGrp="1"/>
          </p:cNvSpPr>
          <p:nvPr>
            <p:ph type="pic" sz="quarter" idx="13"/>
          </p:nvPr>
        </p:nvSpPr>
        <p:spPr>
          <a:xfrm>
            <a:off x="4953000" y="1066800"/>
            <a:ext cx="3810000" cy="4876800"/>
          </a:xfrm>
        </p:spPr>
        <p:txBody>
          <a:bodyPr/>
          <a:lstStyle/>
          <a:p>
            <a:r>
              <a:rPr lang="en-US" smtClean="0"/>
              <a:t>Click icon to add picture</a:t>
            </a:r>
            <a:endParaRPr lang="en-US"/>
          </a:p>
        </p:txBody>
      </p:sp>
    </p:spTree>
    <p:extLst>
      <p:ext uri="{BB962C8B-B14F-4D97-AF65-F5344CB8AC3E}">
        <p14:creationId xmlns:p14="http://schemas.microsoft.com/office/powerpoint/2010/main" val="200381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endParaRPr lang="en-US">
              <a:solidFill>
                <a:srgbClr val="AF8E37"/>
              </a:solidFill>
              <a:latin typeface="News Gothic MT"/>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r>
              <a:rPr lang="en-US" smtClean="0">
                <a:solidFill>
                  <a:srgbClr val="AF8E37"/>
                </a:solidFill>
                <a:latin typeface="News Gothic MT"/>
              </a:rPr>
              <a:t>Lean Diversification Program</a:t>
            </a:r>
            <a:endParaRPr lang="en-US">
              <a:solidFill>
                <a:srgbClr val="AF8E37"/>
              </a:solidFill>
              <a:latin typeface="News Gothic MT"/>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DC29586-E0D5-4BB2-89CC-88385D7FA51A}" type="slidenum">
              <a:rPr lang="en-US" smtClean="0">
                <a:solidFill>
                  <a:srgbClr val="AF8E37">
                    <a:tint val="75000"/>
                  </a:srgbClr>
                </a:solidFill>
              </a:rPr>
              <a:pPr/>
              <a:t>‹#›</a:t>
            </a:fld>
            <a:endParaRPr lang="en-US">
              <a:solidFill>
                <a:srgbClr val="AF8E37">
                  <a:tint val="75000"/>
                </a:srgbClr>
              </a:solidFill>
            </a:endParaRPr>
          </a:p>
        </p:txBody>
      </p:sp>
    </p:spTree>
    <p:extLst>
      <p:ext uri="{BB962C8B-B14F-4D97-AF65-F5344CB8AC3E}">
        <p14:creationId xmlns:p14="http://schemas.microsoft.com/office/powerpoint/2010/main" val="2888447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304800"/>
            <a:ext cx="779303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828800"/>
            <a:ext cx="39624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39624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 y="4038600"/>
            <a:ext cx="8077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4191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dirty="0"/>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endParaRPr lang="en-US">
              <a:solidFill>
                <a:srgbClr val="AF8E37"/>
              </a:solidFill>
              <a:latin typeface="News Gothic MT"/>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r>
              <a:rPr lang="en-US" smtClean="0">
                <a:solidFill>
                  <a:srgbClr val="AF8E37"/>
                </a:solidFill>
                <a:latin typeface="News Gothic MT"/>
              </a:rPr>
              <a:t>Lean Diversification Program</a:t>
            </a:r>
            <a:endParaRPr lang="en-US">
              <a:solidFill>
                <a:srgbClr val="AF8E37"/>
              </a:solidFill>
              <a:latin typeface="News Gothic MT"/>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DC29586-E0D5-4BB2-89CC-88385D7FA51A}" type="slidenum">
              <a:rPr lang="en-US" smtClean="0">
                <a:solidFill>
                  <a:srgbClr val="AF8E37">
                    <a:tint val="75000"/>
                  </a:srgbClr>
                </a:solidFill>
              </a:rPr>
              <a:pPr/>
              <a:t>‹#›</a:t>
            </a:fld>
            <a:endParaRPr lang="en-US">
              <a:solidFill>
                <a:srgbClr val="AF8E37">
                  <a:tint val="75000"/>
                </a:srgbClr>
              </a:solidFill>
            </a:endParaRPr>
          </a:p>
        </p:txBody>
      </p:sp>
    </p:spTree>
    <p:extLst>
      <p:ext uri="{BB962C8B-B14F-4D97-AF65-F5344CB8AC3E}">
        <p14:creationId xmlns:p14="http://schemas.microsoft.com/office/powerpoint/2010/main" val="1376071453"/>
      </p:ext>
    </p:extLst>
  </p:cSld>
  <p:clrMapOvr>
    <a:masterClrMapping/>
  </p:clrMapOvr>
  <p:transition spd="med">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3333216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2711030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3942982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15987119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2132162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09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r>
              <a:rPr lang="en-US" noProof="0" dirty="0" smtClean="0"/>
              <a:t>Click icon to add clip art</a:t>
            </a:r>
            <a:endParaRPr lang="en-US" noProof="0"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675FFECF-119C-445A-90DC-5DC760C2C0A2}" type="datetime1">
              <a:rPr lang="en-US" altLang="en-US"/>
              <a:pPr/>
              <a:t>2/27/2017</a:t>
            </a:fld>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DEEB3A8-8C7B-48DC-90AB-1D2E70E5320E}" type="slidenum">
              <a:rPr lang="en-US" altLang="en-US"/>
              <a:pPr/>
              <a:t>‹#›</a:t>
            </a:fld>
            <a:endParaRPr lang="en-US" altLang="en-US"/>
          </a:p>
        </p:txBody>
      </p:sp>
    </p:spTree>
    <p:extLst>
      <p:ext uri="{BB962C8B-B14F-4D97-AF65-F5344CB8AC3E}">
        <p14:creationId xmlns:p14="http://schemas.microsoft.com/office/powerpoint/2010/main" val="3996394676"/>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364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291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3030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620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4069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14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8984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4791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8989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54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B0ACA0-3C5C-45F5-B2A8-08DE00535701}" type="datetime1">
              <a:rPr lang="en-US"/>
              <a:pPr>
                <a:defRPr/>
              </a:pPr>
              <a:t>2/27/2017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C837C7-7F19-4287-8FB9-237D189626E9}" type="slidenum">
              <a:rPr lang="en-US"/>
              <a:pPr>
                <a:defRPr/>
              </a:pPr>
              <a:t>‹#›</a:t>
            </a:fld>
            <a:endParaRPr lang="en-US"/>
          </a:p>
        </p:txBody>
      </p:sp>
    </p:spTree>
    <p:extLst>
      <p:ext uri="{BB962C8B-B14F-4D97-AF65-F5344CB8AC3E}">
        <p14:creationId xmlns:p14="http://schemas.microsoft.com/office/powerpoint/2010/main" val="25523973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b="0" i="0" kern="1200">
                <a:solidFill>
                  <a:schemeClr val="tx2"/>
                </a:solidFill>
                <a:latin typeface="Times"/>
                <a:ea typeface="+mj-ea"/>
                <a:cs typeface="Times"/>
              </a:defRPr>
            </a:lvl1pPr>
          </a:lstStyle>
          <a:p>
            <a:r>
              <a:rPr lang="en-US" smtClean="0"/>
              <a:t>Click to edit Master title style</a:t>
            </a:r>
            <a:endParaRPr dirty="0"/>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b="0" i="0" kern="1200">
                <a:solidFill>
                  <a:schemeClr val="tx1"/>
                </a:solidFill>
                <a:latin typeface="Verdana"/>
                <a:ea typeface="+mn-e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extLst>
      <p:ext uri="{BB962C8B-B14F-4D97-AF65-F5344CB8AC3E}">
        <p14:creationId xmlns:p14="http://schemas.microsoft.com/office/powerpoint/2010/main" val="2273763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0800" y="-381000"/>
            <a:ext cx="6553200" cy="1066800"/>
          </a:xfrm>
        </p:spPr>
        <p:txBody>
          <a:bodyPr/>
          <a:lstStyle>
            <a:lvl1pPr algn="r">
              <a:defRPr sz="3200">
                <a:solidFill>
                  <a:schemeClr val="bg1"/>
                </a:solidFill>
              </a:defRPr>
            </a:lvl1pPr>
          </a:lstStyle>
          <a:p>
            <a:r>
              <a:rPr lang="en-US" dirty="0" smtClean="0"/>
              <a:t/>
            </a:r>
            <a:br>
              <a:rPr lang="en-US" dirty="0" smtClean="0"/>
            </a:br>
            <a:r>
              <a:rPr lang="en-US" dirty="0" smtClean="0"/>
              <a:t>Click to edit Master title style</a:t>
            </a:r>
            <a:endParaRPr dirty="0"/>
          </a:p>
        </p:txBody>
      </p:sp>
      <p:sp>
        <p:nvSpPr>
          <p:cNvPr id="3" name="Content Placeholder 2"/>
          <p:cNvSpPr>
            <a:spLocks noGrp="1"/>
          </p:cNvSpPr>
          <p:nvPr>
            <p:ph idx="1"/>
          </p:nvPr>
        </p:nvSpPr>
        <p:spPr>
          <a:xfrm>
            <a:off x="549275" y="1143000"/>
            <a:ext cx="8042276" cy="5257800"/>
          </a:xfrm>
        </p:spPr>
        <p:txBody>
          <a:bodyPr/>
          <a:lstStyle>
            <a:lvl1pPr>
              <a:buClr>
                <a:srgbClr val="480000"/>
              </a:buClr>
              <a:defRPr>
                <a:solidFill>
                  <a:schemeClr val="tx2"/>
                </a:solidFill>
              </a:defRPr>
            </a:lvl1pPr>
            <a:lvl2pPr>
              <a:buClr>
                <a:srgbClr val="480000"/>
              </a:buClr>
              <a:defRPr>
                <a:solidFill>
                  <a:schemeClr val="tx2"/>
                </a:solidFill>
              </a:defRPr>
            </a:lvl2pPr>
            <a:lvl3pPr>
              <a:buClr>
                <a:srgbClr val="480000"/>
              </a:buClr>
              <a:defRPr>
                <a:solidFill>
                  <a:schemeClr val="tx2"/>
                </a:solidFill>
              </a:defRPr>
            </a:lvl3pPr>
            <a:lvl4pPr>
              <a:buClr>
                <a:srgbClr val="480000"/>
              </a:buClr>
              <a:defRPr>
                <a:solidFill>
                  <a:schemeClr val="tx2"/>
                </a:solidFill>
              </a:defRPr>
            </a:lvl4pPr>
            <a:lvl5pPr>
              <a:buClr>
                <a:srgbClr val="480000"/>
              </a:buCl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3315286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2"/>
          <p:cNvSpPr>
            <a:spLocks noGrp="1"/>
          </p:cNvSpPr>
          <p:nvPr>
            <p:ph type="pic" idx="13"/>
          </p:nvPr>
        </p:nvSpPr>
        <p:spPr>
          <a:xfrm>
            <a:off x="370980" y="685800"/>
            <a:ext cx="8402040" cy="2895600"/>
          </a:xfrm>
          <a:ln w="3175">
            <a:solidFill>
              <a:schemeClr val="bg1"/>
            </a:solidFill>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val="24563643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4760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685799"/>
            <a:ext cx="8042276" cy="1139731"/>
          </a:xfrm>
        </p:spPr>
        <p:txBody>
          <a:bodyPr/>
          <a:lstStyle/>
          <a:p>
            <a:r>
              <a:rPr lang="en-US" smtClean="0"/>
              <a:t>Click to edit Master title style</a:t>
            </a:r>
            <a:endParaRPr dirty="0"/>
          </a:p>
        </p:txBody>
      </p:sp>
      <p:sp>
        <p:nvSpPr>
          <p:cNvPr id="3" name="Content Placeholder 2"/>
          <p:cNvSpPr>
            <a:spLocks noGrp="1"/>
          </p:cNvSpPr>
          <p:nvPr>
            <p:ph sz="half" idx="1"/>
          </p:nvPr>
        </p:nvSpPr>
        <p:spPr>
          <a:xfrm>
            <a:off x="549275" y="1981200"/>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981200"/>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0121683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838200"/>
            <a:ext cx="8042276" cy="987332"/>
          </a:xfrm>
        </p:spPr>
        <p:txBody>
          <a:bodyPr/>
          <a:lstStyle>
            <a:lvl1pPr>
              <a:defRPr/>
            </a:lvl1pPr>
          </a:lstStyle>
          <a:p>
            <a:r>
              <a:rPr lang="en-US" smtClean="0"/>
              <a:t>Click to edit Master title style</a:t>
            </a:r>
            <a:endParaRPr dirty="0"/>
          </a:p>
        </p:txBody>
      </p:sp>
      <p:sp>
        <p:nvSpPr>
          <p:cNvPr id="3" name="Text Placeholder 2"/>
          <p:cNvSpPr>
            <a:spLocks noGrp="1"/>
          </p:cNvSpPr>
          <p:nvPr>
            <p:ph type="body" idx="1" hasCustomPrompt="1"/>
          </p:nvPr>
        </p:nvSpPr>
        <p:spPr>
          <a:xfrm>
            <a:off x="549274" y="1834224"/>
            <a:ext cx="3840480" cy="750887"/>
          </a:xfrm>
        </p:spPr>
        <p:txBody>
          <a:bodyPr anchor="b">
            <a:noAutofit/>
          </a:bodyPr>
          <a:lstStyle>
            <a:lvl1pPr marL="0" indent="0" algn="ctr">
              <a:spcBef>
                <a:spcPts val="0"/>
              </a:spcBef>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728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hasCustomPrompt="1"/>
          </p:nvPr>
        </p:nvSpPr>
        <p:spPr>
          <a:xfrm>
            <a:off x="4751070" y="1834224"/>
            <a:ext cx="3840480" cy="750887"/>
          </a:xfrm>
        </p:spPr>
        <p:txBody>
          <a:bodyPr anchor="b">
            <a:noAutofit/>
          </a:bodyPr>
          <a:lstStyle>
            <a:lvl1pPr marL="0" indent="0" algn="ctr">
              <a:spcBef>
                <a:spcPts val="0"/>
              </a:spcBef>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728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3672063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9275" y="838200"/>
            <a:ext cx="8042276" cy="2057400"/>
          </a:xfrm>
        </p:spPr>
        <p:txBody>
          <a:bodyPr/>
          <a:lstStyle/>
          <a:p>
            <a:r>
              <a:rPr lang="en-US" smtClean="0"/>
              <a:t>Click to edit Master title style</a:t>
            </a:r>
            <a:endParaRPr dirty="0"/>
          </a:p>
        </p:txBody>
      </p:sp>
    </p:spTree>
    <p:extLst>
      <p:ext uri="{BB962C8B-B14F-4D97-AF65-F5344CB8AC3E}">
        <p14:creationId xmlns:p14="http://schemas.microsoft.com/office/powerpoint/2010/main" val="12064568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964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1145272"/>
            <a:ext cx="3840480" cy="1162050"/>
          </a:xfrm>
        </p:spPr>
        <p:txBody>
          <a:bodyPr anchor="b"/>
          <a:lstStyle>
            <a:lvl1pPr algn="ctr">
              <a:defRPr sz="3600" b="0"/>
            </a:lvl1pPr>
          </a:lstStyle>
          <a:p>
            <a:r>
              <a:rPr lang="en-US" smtClean="0"/>
              <a:t>Click to edit Master title style</a:t>
            </a:r>
            <a:endParaRPr dirty="0"/>
          </a:p>
        </p:txBody>
      </p:sp>
      <p:sp>
        <p:nvSpPr>
          <p:cNvPr id="3" name="Content Placeholder 2"/>
          <p:cNvSpPr>
            <a:spLocks noGrp="1"/>
          </p:cNvSpPr>
          <p:nvPr>
            <p:ph idx="1"/>
          </p:nvPr>
        </p:nvSpPr>
        <p:spPr>
          <a:xfrm>
            <a:off x="4742824" y="1143000"/>
            <a:ext cx="3840480" cy="53340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2362200"/>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76877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4079545" cy="1162050"/>
          </a:xfrm>
        </p:spPr>
        <p:txBody>
          <a:bodyPr anchor="b"/>
          <a:lstStyle>
            <a:lvl1pPr algn="ctr">
              <a:defRPr sz="3600" b="0"/>
            </a:lvl1pPr>
          </a:lstStyle>
          <a:p>
            <a:r>
              <a:rPr lang="en-US" smtClean="0"/>
              <a:t>Click to edit Master title style</a:t>
            </a:r>
            <a:endParaRPr dirty="0"/>
          </a:p>
        </p:txBody>
      </p:sp>
      <p:sp>
        <p:nvSpPr>
          <p:cNvPr id="4" name="Text Placeholder 3"/>
          <p:cNvSpPr>
            <a:spLocks noGrp="1"/>
          </p:cNvSpPr>
          <p:nvPr>
            <p:ph type="body" sz="half" idx="2"/>
          </p:nvPr>
        </p:nvSpPr>
        <p:spPr>
          <a:xfrm>
            <a:off x="533398" y="22450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9"/>
          <p:cNvSpPr>
            <a:spLocks noGrp="1"/>
          </p:cNvSpPr>
          <p:nvPr>
            <p:ph type="pic" sz="quarter" idx="13"/>
          </p:nvPr>
        </p:nvSpPr>
        <p:spPr>
          <a:xfrm>
            <a:off x="4953000" y="1066800"/>
            <a:ext cx="3810000" cy="4876800"/>
          </a:xfrm>
        </p:spPr>
        <p:txBody>
          <a:bodyPr/>
          <a:lstStyle/>
          <a:p>
            <a:r>
              <a:rPr lang="en-US" smtClean="0"/>
              <a:t>Click icon to add picture</a:t>
            </a:r>
            <a:endParaRPr lang="en-US"/>
          </a:p>
        </p:txBody>
      </p:sp>
    </p:spTree>
    <p:extLst>
      <p:ext uri="{BB962C8B-B14F-4D97-AF65-F5344CB8AC3E}">
        <p14:creationId xmlns:p14="http://schemas.microsoft.com/office/powerpoint/2010/main" val="93701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4950" y="258763"/>
            <a:ext cx="7315200" cy="563562"/>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solidFill>
                  <a:srgbClr val="000000"/>
                </a:solidFill>
              </a:rPr>
              <a:t>03/29/10                                                                                              S:/Lean Supply Chain/STD Pig-St Luke's-10_1216.ppt                                                      </a:t>
            </a:r>
            <a:fld id="{13E30402-08A9-4841-B083-559CAD4F80F9}" type="slidenum">
              <a:rPr lang="en-US" altLang="en-US">
                <a:solidFill>
                  <a:srgbClr val="000000"/>
                </a:solidFill>
              </a:rPr>
              <a:pPr>
                <a:defRPr/>
              </a:pPr>
              <a:t>‹#›</a:t>
            </a:fld>
            <a:r>
              <a:rPr lang="en-US" altLang="en-US">
                <a:solidFill>
                  <a:srgbClr val="000000"/>
                </a:solidFill>
              </a:rPr>
              <a:t>                                </a:t>
            </a:r>
          </a:p>
        </p:txBody>
      </p:sp>
    </p:spTree>
    <p:extLst>
      <p:ext uri="{BB962C8B-B14F-4D97-AF65-F5344CB8AC3E}">
        <p14:creationId xmlns:p14="http://schemas.microsoft.com/office/powerpoint/2010/main" val="42491207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endParaRPr lang="en-US">
              <a:solidFill>
                <a:srgbClr val="AF8E37"/>
              </a:solidFill>
              <a:latin typeface="News Gothic MT"/>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r>
              <a:rPr lang="en-US" smtClean="0">
                <a:solidFill>
                  <a:srgbClr val="AF8E37"/>
                </a:solidFill>
                <a:latin typeface="News Gothic MT"/>
              </a:rPr>
              <a:t>Lean Diversification Program</a:t>
            </a:r>
            <a:endParaRPr lang="en-US">
              <a:solidFill>
                <a:srgbClr val="AF8E37"/>
              </a:solidFill>
              <a:latin typeface="News Gothic MT"/>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DC29586-E0D5-4BB2-89CC-88385D7FA51A}" type="slidenum">
              <a:rPr lang="en-US" smtClean="0">
                <a:solidFill>
                  <a:srgbClr val="AF8E37">
                    <a:tint val="75000"/>
                  </a:srgbClr>
                </a:solidFill>
              </a:rPr>
              <a:pPr/>
              <a:t>‹#›</a:t>
            </a:fld>
            <a:endParaRPr lang="en-US">
              <a:solidFill>
                <a:srgbClr val="AF8E37">
                  <a:tint val="75000"/>
                </a:srgbClr>
              </a:solidFill>
            </a:endParaRPr>
          </a:p>
        </p:txBody>
      </p:sp>
    </p:spTree>
    <p:extLst>
      <p:ext uri="{BB962C8B-B14F-4D97-AF65-F5344CB8AC3E}">
        <p14:creationId xmlns:p14="http://schemas.microsoft.com/office/powerpoint/2010/main" val="2627964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304800"/>
            <a:ext cx="779303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828800"/>
            <a:ext cx="39624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39624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 y="4038600"/>
            <a:ext cx="8077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94365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dirty="0"/>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endParaRPr lang="en-US">
              <a:solidFill>
                <a:srgbClr val="AF8E37"/>
              </a:solidFill>
              <a:latin typeface="News Gothic MT"/>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r>
              <a:rPr lang="en-US" smtClean="0">
                <a:solidFill>
                  <a:srgbClr val="AF8E37"/>
                </a:solidFill>
                <a:latin typeface="News Gothic MT"/>
              </a:rPr>
              <a:t>Lean Diversification Program</a:t>
            </a:r>
            <a:endParaRPr lang="en-US">
              <a:solidFill>
                <a:srgbClr val="AF8E37"/>
              </a:solidFill>
              <a:latin typeface="News Gothic MT"/>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DC29586-E0D5-4BB2-89CC-88385D7FA51A}" type="slidenum">
              <a:rPr lang="en-US" smtClean="0">
                <a:solidFill>
                  <a:srgbClr val="AF8E37">
                    <a:tint val="75000"/>
                  </a:srgbClr>
                </a:solidFill>
              </a:rPr>
              <a:pPr/>
              <a:t>‹#›</a:t>
            </a:fld>
            <a:endParaRPr lang="en-US">
              <a:solidFill>
                <a:srgbClr val="AF8E37">
                  <a:tint val="75000"/>
                </a:srgbClr>
              </a:solidFill>
            </a:endParaRPr>
          </a:p>
        </p:txBody>
      </p:sp>
    </p:spTree>
    <p:extLst>
      <p:ext uri="{BB962C8B-B14F-4D97-AF65-F5344CB8AC3E}">
        <p14:creationId xmlns:p14="http://schemas.microsoft.com/office/powerpoint/2010/main" val="3245748719"/>
      </p:ext>
    </p:extLst>
  </p:cSld>
  <p:clrMapOvr>
    <a:masterClrMapping/>
  </p:clrMapOvr>
  <p:transition spd="med">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2613956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32759313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41474262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38797604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2919616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b="0" i="0" kern="1200">
                <a:solidFill>
                  <a:schemeClr val="tx2"/>
                </a:solidFill>
                <a:latin typeface="Times"/>
                <a:ea typeface="+mj-ea"/>
                <a:cs typeface="Times"/>
              </a:defRPr>
            </a:lvl1pPr>
          </a:lstStyle>
          <a:p>
            <a:r>
              <a:rPr lang="en-US" smtClean="0"/>
              <a:t>Click to edit Master title style</a:t>
            </a:r>
            <a:endParaRPr dirty="0"/>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b="0" i="0" kern="1200">
                <a:solidFill>
                  <a:schemeClr val="tx1"/>
                </a:solidFill>
                <a:latin typeface="Verdana"/>
                <a:ea typeface="+mn-e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extLst>
      <p:ext uri="{BB962C8B-B14F-4D97-AF65-F5344CB8AC3E}">
        <p14:creationId xmlns:p14="http://schemas.microsoft.com/office/powerpoint/2010/main" val="3616024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0800" y="-381000"/>
            <a:ext cx="6553200" cy="1066800"/>
          </a:xfrm>
        </p:spPr>
        <p:txBody>
          <a:bodyPr/>
          <a:lstStyle>
            <a:lvl1pPr algn="r">
              <a:defRPr sz="3200">
                <a:solidFill>
                  <a:schemeClr val="bg1"/>
                </a:solidFill>
              </a:defRPr>
            </a:lvl1pPr>
          </a:lstStyle>
          <a:p>
            <a:r>
              <a:rPr lang="en-US" dirty="0" smtClean="0"/>
              <a:t/>
            </a:r>
            <a:br>
              <a:rPr lang="en-US" dirty="0" smtClean="0"/>
            </a:br>
            <a:r>
              <a:rPr lang="en-US" dirty="0" smtClean="0"/>
              <a:t>Click to edit Master title style</a:t>
            </a:r>
            <a:endParaRPr dirty="0"/>
          </a:p>
        </p:txBody>
      </p:sp>
      <p:sp>
        <p:nvSpPr>
          <p:cNvPr id="3" name="Content Placeholder 2"/>
          <p:cNvSpPr>
            <a:spLocks noGrp="1"/>
          </p:cNvSpPr>
          <p:nvPr>
            <p:ph idx="1"/>
          </p:nvPr>
        </p:nvSpPr>
        <p:spPr>
          <a:xfrm>
            <a:off x="549275" y="1143000"/>
            <a:ext cx="8042276" cy="5257800"/>
          </a:xfrm>
        </p:spPr>
        <p:txBody>
          <a:bodyPr/>
          <a:lstStyle>
            <a:lvl1pPr>
              <a:buClr>
                <a:srgbClr val="480000"/>
              </a:buClr>
              <a:defRPr>
                <a:solidFill>
                  <a:schemeClr val="tx2"/>
                </a:solidFill>
              </a:defRPr>
            </a:lvl1pPr>
            <a:lvl2pPr>
              <a:buClr>
                <a:srgbClr val="480000"/>
              </a:buClr>
              <a:defRPr>
                <a:solidFill>
                  <a:schemeClr val="tx2"/>
                </a:solidFill>
              </a:defRPr>
            </a:lvl2pPr>
            <a:lvl3pPr>
              <a:buClr>
                <a:srgbClr val="480000"/>
              </a:buClr>
              <a:defRPr>
                <a:solidFill>
                  <a:schemeClr val="tx2"/>
                </a:solidFill>
              </a:defRPr>
            </a:lvl3pPr>
            <a:lvl4pPr>
              <a:buClr>
                <a:srgbClr val="480000"/>
              </a:buClr>
              <a:defRPr>
                <a:solidFill>
                  <a:schemeClr val="tx2"/>
                </a:solidFill>
              </a:defRPr>
            </a:lvl4pPr>
            <a:lvl5pPr>
              <a:buClr>
                <a:srgbClr val="480000"/>
              </a:buCl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296211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5E8F57-0668-40C0-9BB9-101F012AF8B4}" type="datetime1">
              <a:rPr lang="en-US" altLang="en-US" smtClean="0"/>
              <a:pPr/>
              <a:t>2/27/2017</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0CA9663-DD98-4D36-8173-D53FDEF3F20B}" type="slidenum">
              <a:rPr lang="en-US" altLang="en-US" smtClean="0"/>
              <a:pPr/>
              <a:t>‹#›</a:t>
            </a:fld>
            <a:endParaRPr lang="en-US" altLang="en-US"/>
          </a:p>
        </p:txBody>
      </p:sp>
    </p:spTree>
    <p:extLst>
      <p:ext uri="{BB962C8B-B14F-4D97-AF65-F5344CB8AC3E}">
        <p14:creationId xmlns:p14="http://schemas.microsoft.com/office/powerpoint/2010/main" val="18429717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2"/>
          <p:cNvSpPr>
            <a:spLocks noGrp="1"/>
          </p:cNvSpPr>
          <p:nvPr>
            <p:ph type="pic" idx="13"/>
          </p:nvPr>
        </p:nvSpPr>
        <p:spPr>
          <a:xfrm>
            <a:off x="370980" y="685800"/>
            <a:ext cx="8402040" cy="2895600"/>
          </a:xfrm>
          <a:ln w="3175">
            <a:solidFill>
              <a:schemeClr val="bg1"/>
            </a:solidFill>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val="35929729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531894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685799"/>
            <a:ext cx="8042276" cy="1139731"/>
          </a:xfrm>
        </p:spPr>
        <p:txBody>
          <a:bodyPr/>
          <a:lstStyle/>
          <a:p>
            <a:r>
              <a:rPr lang="en-US" smtClean="0"/>
              <a:t>Click to edit Master title style</a:t>
            </a:r>
            <a:endParaRPr dirty="0"/>
          </a:p>
        </p:txBody>
      </p:sp>
      <p:sp>
        <p:nvSpPr>
          <p:cNvPr id="3" name="Content Placeholder 2"/>
          <p:cNvSpPr>
            <a:spLocks noGrp="1"/>
          </p:cNvSpPr>
          <p:nvPr>
            <p:ph sz="half" idx="1"/>
          </p:nvPr>
        </p:nvSpPr>
        <p:spPr>
          <a:xfrm>
            <a:off x="549275" y="1981200"/>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981200"/>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8348978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838200"/>
            <a:ext cx="8042276" cy="987332"/>
          </a:xfrm>
        </p:spPr>
        <p:txBody>
          <a:bodyPr/>
          <a:lstStyle>
            <a:lvl1pPr>
              <a:defRPr/>
            </a:lvl1pPr>
          </a:lstStyle>
          <a:p>
            <a:r>
              <a:rPr lang="en-US" smtClean="0"/>
              <a:t>Click to edit Master title style</a:t>
            </a:r>
            <a:endParaRPr dirty="0"/>
          </a:p>
        </p:txBody>
      </p:sp>
      <p:sp>
        <p:nvSpPr>
          <p:cNvPr id="3" name="Text Placeholder 2"/>
          <p:cNvSpPr>
            <a:spLocks noGrp="1"/>
          </p:cNvSpPr>
          <p:nvPr>
            <p:ph type="body" idx="1" hasCustomPrompt="1"/>
          </p:nvPr>
        </p:nvSpPr>
        <p:spPr>
          <a:xfrm>
            <a:off x="549274" y="1834224"/>
            <a:ext cx="3840480" cy="750887"/>
          </a:xfrm>
        </p:spPr>
        <p:txBody>
          <a:bodyPr anchor="b">
            <a:noAutofit/>
          </a:bodyPr>
          <a:lstStyle>
            <a:lvl1pPr marL="0" indent="0" algn="ctr">
              <a:spcBef>
                <a:spcPts val="0"/>
              </a:spcBef>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728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hasCustomPrompt="1"/>
          </p:nvPr>
        </p:nvSpPr>
        <p:spPr>
          <a:xfrm>
            <a:off x="4751070" y="1834224"/>
            <a:ext cx="3840480" cy="750887"/>
          </a:xfrm>
        </p:spPr>
        <p:txBody>
          <a:bodyPr anchor="b">
            <a:noAutofit/>
          </a:bodyPr>
          <a:lstStyle>
            <a:lvl1pPr marL="0" indent="0" algn="ctr">
              <a:spcBef>
                <a:spcPts val="0"/>
              </a:spcBef>
              <a:buNone/>
              <a:defRPr sz="1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728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9848794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9275" y="838200"/>
            <a:ext cx="8042276" cy="2057400"/>
          </a:xfrm>
        </p:spPr>
        <p:txBody>
          <a:bodyPr/>
          <a:lstStyle/>
          <a:p>
            <a:r>
              <a:rPr lang="en-US" smtClean="0"/>
              <a:t>Click to edit Master title style</a:t>
            </a:r>
            <a:endParaRPr dirty="0"/>
          </a:p>
        </p:txBody>
      </p:sp>
    </p:spTree>
    <p:extLst>
      <p:ext uri="{BB962C8B-B14F-4D97-AF65-F5344CB8AC3E}">
        <p14:creationId xmlns:p14="http://schemas.microsoft.com/office/powerpoint/2010/main" val="42848715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9082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1145272"/>
            <a:ext cx="3840480" cy="1162050"/>
          </a:xfrm>
        </p:spPr>
        <p:txBody>
          <a:bodyPr anchor="b"/>
          <a:lstStyle>
            <a:lvl1pPr algn="ctr">
              <a:defRPr sz="3600" b="0"/>
            </a:lvl1pPr>
          </a:lstStyle>
          <a:p>
            <a:r>
              <a:rPr lang="en-US" smtClean="0"/>
              <a:t>Click to edit Master title style</a:t>
            </a:r>
            <a:endParaRPr dirty="0"/>
          </a:p>
        </p:txBody>
      </p:sp>
      <p:sp>
        <p:nvSpPr>
          <p:cNvPr id="3" name="Content Placeholder 2"/>
          <p:cNvSpPr>
            <a:spLocks noGrp="1"/>
          </p:cNvSpPr>
          <p:nvPr>
            <p:ph idx="1"/>
          </p:nvPr>
        </p:nvSpPr>
        <p:spPr>
          <a:xfrm>
            <a:off x="4742824" y="1143000"/>
            <a:ext cx="3840480" cy="53340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2362200"/>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02378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4079545" cy="1162050"/>
          </a:xfrm>
        </p:spPr>
        <p:txBody>
          <a:bodyPr anchor="b"/>
          <a:lstStyle>
            <a:lvl1pPr algn="ctr">
              <a:defRPr sz="3600" b="0"/>
            </a:lvl1pPr>
          </a:lstStyle>
          <a:p>
            <a:r>
              <a:rPr lang="en-US" smtClean="0"/>
              <a:t>Click to edit Master title style</a:t>
            </a:r>
            <a:endParaRPr dirty="0"/>
          </a:p>
        </p:txBody>
      </p:sp>
      <p:sp>
        <p:nvSpPr>
          <p:cNvPr id="4" name="Text Placeholder 3"/>
          <p:cNvSpPr>
            <a:spLocks noGrp="1"/>
          </p:cNvSpPr>
          <p:nvPr>
            <p:ph type="body" sz="half" idx="2"/>
          </p:nvPr>
        </p:nvSpPr>
        <p:spPr>
          <a:xfrm>
            <a:off x="533398" y="22450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9"/>
          <p:cNvSpPr>
            <a:spLocks noGrp="1"/>
          </p:cNvSpPr>
          <p:nvPr>
            <p:ph type="pic" sz="quarter" idx="13"/>
          </p:nvPr>
        </p:nvSpPr>
        <p:spPr>
          <a:xfrm>
            <a:off x="4953000" y="1066800"/>
            <a:ext cx="3810000" cy="4876800"/>
          </a:xfrm>
        </p:spPr>
        <p:txBody>
          <a:bodyPr/>
          <a:lstStyle/>
          <a:p>
            <a:r>
              <a:rPr lang="en-US" smtClean="0"/>
              <a:t>Click icon to add picture</a:t>
            </a:r>
            <a:endParaRPr lang="en-US"/>
          </a:p>
        </p:txBody>
      </p:sp>
    </p:spTree>
    <p:extLst>
      <p:ext uri="{BB962C8B-B14F-4D97-AF65-F5344CB8AC3E}">
        <p14:creationId xmlns:p14="http://schemas.microsoft.com/office/powerpoint/2010/main" val="7879778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endParaRPr lang="en-US">
              <a:solidFill>
                <a:srgbClr val="AF8E37"/>
              </a:solidFill>
              <a:latin typeface="News Gothic MT"/>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r>
              <a:rPr lang="en-US" smtClean="0">
                <a:solidFill>
                  <a:srgbClr val="AF8E37"/>
                </a:solidFill>
                <a:latin typeface="News Gothic MT"/>
              </a:rPr>
              <a:t>Lean Diversification Program</a:t>
            </a:r>
            <a:endParaRPr lang="en-US">
              <a:solidFill>
                <a:srgbClr val="AF8E37"/>
              </a:solidFill>
              <a:latin typeface="News Gothic MT"/>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DC29586-E0D5-4BB2-89CC-88385D7FA51A}" type="slidenum">
              <a:rPr lang="en-US" smtClean="0">
                <a:solidFill>
                  <a:srgbClr val="AF8E37">
                    <a:tint val="75000"/>
                  </a:srgbClr>
                </a:solidFill>
              </a:rPr>
              <a:pPr/>
              <a:t>‹#›</a:t>
            </a:fld>
            <a:endParaRPr lang="en-US">
              <a:solidFill>
                <a:srgbClr val="AF8E37">
                  <a:tint val="75000"/>
                </a:srgbClr>
              </a:solidFill>
            </a:endParaRPr>
          </a:p>
        </p:txBody>
      </p:sp>
    </p:spTree>
    <p:extLst>
      <p:ext uri="{BB962C8B-B14F-4D97-AF65-F5344CB8AC3E}">
        <p14:creationId xmlns:p14="http://schemas.microsoft.com/office/powerpoint/2010/main" val="23412043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304800"/>
            <a:ext cx="779303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828800"/>
            <a:ext cx="39624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39624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33400" y="4038600"/>
            <a:ext cx="80772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987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C33C5-9277-4632-8C85-6E7EF64EE404}" type="datetime1">
              <a:rPr lang="en-US" altLang="en-US" smtClean="0"/>
              <a:pPr/>
              <a:t>2/27/2017</a:t>
            </a:fld>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DEBEFA7-D9EC-4367-A847-9FAEB94F6356}" type="slidenum">
              <a:rPr lang="en-US" altLang="en-US" smtClean="0"/>
              <a:pPr/>
              <a:t>‹#›</a:t>
            </a:fld>
            <a:endParaRPr lang="en-US" altLang="en-US"/>
          </a:p>
        </p:txBody>
      </p:sp>
    </p:spTree>
    <p:extLst>
      <p:ext uri="{BB962C8B-B14F-4D97-AF65-F5344CB8AC3E}">
        <p14:creationId xmlns:p14="http://schemas.microsoft.com/office/powerpoint/2010/main" val="6356879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dirty="0"/>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endParaRPr lang="en-US">
              <a:solidFill>
                <a:srgbClr val="AF8E37"/>
              </a:solidFill>
              <a:latin typeface="News Gothic MT"/>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r>
              <a:rPr lang="en-US" smtClean="0">
                <a:solidFill>
                  <a:srgbClr val="AF8E37"/>
                </a:solidFill>
                <a:latin typeface="News Gothic MT"/>
              </a:rPr>
              <a:t>Lean Diversification Program</a:t>
            </a:r>
            <a:endParaRPr lang="en-US">
              <a:solidFill>
                <a:srgbClr val="AF8E37"/>
              </a:solidFill>
              <a:latin typeface="News Gothic MT"/>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DC29586-E0D5-4BB2-89CC-88385D7FA51A}" type="slidenum">
              <a:rPr lang="en-US" smtClean="0">
                <a:solidFill>
                  <a:srgbClr val="AF8E37">
                    <a:tint val="75000"/>
                  </a:srgbClr>
                </a:solidFill>
              </a:rPr>
              <a:pPr/>
              <a:t>‹#›</a:t>
            </a:fld>
            <a:endParaRPr lang="en-US">
              <a:solidFill>
                <a:srgbClr val="AF8E37">
                  <a:tint val="75000"/>
                </a:srgbClr>
              </a:solidFill>
            </a:endParaRPr>
          </a:p>
        </p:txBody>
      </p:sp>
    </p:spTree>
    <p:extLst>
      <p:ext uri="{BB962C8B-B14F-4D97-AF65-F5344CB8AC3E}">
        <p14:creationId xmlns:p14="http://schemas.microsoft.com/office/powerpoint/2010/main" val="1893778946"/>
      </p:ext>
    </p:extLst>
  </p:cSld>
  <p:clrMapOvr>
    <a:masterClrMapping/>
  </p:clrMapOvr>
  <p:transition spd="med">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13931835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4866057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4948122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35600115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00" y="1"/>
            <a:ext cx="6248400" cy="685800"/>
          </a:xfrm>
        </p:spPr>
        <p:txBody>
          <a:bodyPr/>
          <a:lstStyle>
            <a:lvl1pPr algn="r">
              <a:defRPr sz="2800" baseline="0">
                <a:solidFill>
                  <a:schemeClr val="bg1"/>
                </a:solidFill>
              </a:defRPr>
            </a:lvl1pPr>
          </a:lstStyle>
          <a:p>
            <a:r>
              <a:rPr lang="en-US" dirty="0" smtClean="0"/>
              <a:t>Slide Title - 28 pt. style -Times</a:t>
            </a:r>
            <a:endParaRPr dirty="0"/>
          </a:p>
        </p:txBody>
      </p:sp>
      <p:sp>
        <p:nvSpPr>
          <p:cNvPr id="3" name="Content Placeholder 2"/>
          <p:cNvSpPr>
            <a:spLocks noGrp="1"/>
          </p:cNvSpPr>
          <p:nvPr>
            <p:ph idx="1"/>
          </p:nvPr>
        </p:nvSpPr>
        <p:spPr>
          <a:xfrm>
            <a:off x="549275" y="1143000"/>
            <a:ext cx="8042276" cy="5257800"/>
          </a:xfrm>
        </p:spPr>
        <p:txBody>
          <a:bodyPr/>
          <a:lstStyle>
            <a:lvl1pPr>
              <a:buClr>
                <a:srgbClr val="0000CC"/>
              </a:buClr>
              <a:buFont typeface="Wingdings 2" pitchFamily="18" charset="2"/>
              <a:buChar char=""/>
              <a:defRPr sz="2800">
                <a:solidFill>
                  <a:schemeClr val="tx2"/>
                </a:solidFill>
              </a:defRPr>
            </a:lvl1pPr>
            <a:lvl2pPr>
              <a:buClr>
                <a:srgbClr val="0000CC"/>
              </a:buClr>
              <a:buFont typeface="Wingdings 2" pitchFamily="18" charset="2"/>
              <a:buChar char=""/>
              <a:defRPr sz="2400">
                <a:solidFill>
                  <a:schemeClr val="tx2"/>
                </a:solidFill>
              </a:defRPr>
            </a:lvl2pPr>
            <a:lvl3pPr>
              <a:buClr>
                <a:srgbClr val="0000CC"/>
              </a:buClr>
              <a:buFont typeface="Wingdings 2" pitchFamily="18" charset="2"/>
              <a:buChar char=""/>
              <a:defRPr sz="2200">
                <a:solidFill>
                  <a:schemeClr val="tx2"/>
                </a:solidFill>
              </a:defRPr>
            </a:lvl3pPr>
            <a:lvl4pPr>
              <a:buClr>
                <a:srgbClr val="0000CC"/>
              </a:buClr>
              <a:buFont typeface="Wingdings 2" pitchFamily="18" charset="2"/>
              <a:buChar char=""/>
              <a:defRPr>
                <a:solidFill>
                  <a:schemeClr val="tx2"/>
                </a:solidFill>
              </a:defRPr>
            </a:lvl4pPr>
            <a:lvl5pPr>
              <a:buClr>
                <a:srgbClr val="0000CC"/>
              </a:buClr>
              <a:buFont typeface="Wingdings 2" pitchFamily="18" charset="2"/>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grpSp>
        <p:nvGrpSpPr>
          <p:cNvPr id="4" name="Group 12"/>
          <p:cNvGrpSpPr/>
          <p:nvPr userDrawn="1"/>
        </p:nvGrpSpPr>
        <p:grpSpPr>
          <a:xfrm>
            <a:off x="7911352" y="5638799"/>
            <a:ext cx="1098178" cy="1098178"/>
            <a:chOff x="6633882" y="4078940"/>
            <a:chExt cx="1098178" cy="1098178"/>
          </a:xfrm>
        </p:grpSpPr>
        <p:sp>
          <p:nvSpPr>
            <p:cNvPr id="12" name="Oval 11"/>
            <p:cNvSpPr/>
            <p:nvPr userDrawn="1"/>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5" name="Group 3"/>
            <p:cNvGrpSpPr/>
            <p:nvPr userDrawn="1"/>
          </p:nvGrpSpPr>
          <p:grpSpPr>
            <a:xfrm>
              <a:off x="6667400" y="4213411"/>
              <a:ext cx="1042247" cy="937397"/>
              <a:chOff x="0" y="115597"/>
              <a:chExt cx="1481714" cy="1578854"/>
            </a:xfrm>
          </p:grpSpPr>
          <p:pic>
            <p:nvPicPr>
              <p:cNvPr id="6" name="Picture 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7"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8" name="WordArt 8"/>
              <p:cNvSpPr>
                <a:spLocks noChangeArrowheads="1" noChangeShapeType="1" noTextEdit="1"/>
              </p:cNvSpPr>
              <p:nvPr userDrawn="1"/>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0" name="Content Placeholder 9"/>
          <p:cNvSpPr>
            <a:spLocks noGrp="1"/>
          </p:cNvSpPr>
          <p:nvPr>
            <p:ph sz="quarter" idx="10" hasCustomPrompt="1"/>
          </p:nvPr>
        </p:nvSpPr>
        <p:spPr>
          <a:xfrm>
            <a:off x="0" y="6553200"/>
            <a:ext cx="6096000" cy="304800"/>
          </a:xfrm>
        </p:spPr>
        <p:txBody>
          <a:bodyPr>
            <a:noAutofit/>
          </a:bodyPr>
          <a:lstStyle>
            <a:lvl1pPr>
              <a:buNone/>
              <a:defRPr sz="1400">
                <a:solidFill>
                  <a:schemeClr val="tx1">
                    <a:lumMod val="50000"/>
                  </a:schemeClr>
                </a:solidFill>
              </a:defRPr>
            </a:lvl1pPr>
          </a:lstStyle>
          <a:p>
            <a:pPr lvl="0"/>
            <a:r>
              <a:rPr lang="en-US" dirty="0" smtClean="0"/>
              <a:t>Oakland University Lean Diversification Program</a:t>
            </a:r>
            <a:endParaRPr lang="en-US" dirty="0"/>
          </a:p>
        </p:txBody>
      </p:sp>
      <p:sp>
        <p:nvSpPr>
          <p:cNvPr id="11" name="Slide Number Placeholder 6"/>
          <p:cNvSpPr>
            <a:spLocks noGrp="1"/>
          </p:cNvSpPr>
          <p:nvPr>
            <p:ph type="sldNum" sz="quarter" idx="12"/>
          </p:nvPr>
        </p:nvSpPr>
        <p:spPr>
          <a:xfrm>
            <a:off x="6019800" y="6477000"/>
            <a:ext cx="3124200" cy="381000"/>
          </a:xfrm>
          <a:prstGeom prst="rect">
            <a:avLst/>
          </a:prstGeom>
        </p:spPr>
        <p:txBody>
          <a:bodyPr/>
          <a:lstStyle>
            <a:lvl1pPr algn="ctr">
              <a:defRPr>
                <a:solidFill>
                  <a:srgbClr val="2C240E"/>
                </a:solidFill>
              </a:defRPr>
            </a:lvl1pPr>
          </a:lstStyle>
          <a:p>
            <a:fld id="{0A94DC7F-4F44-4EE4-A215-FAAE67E9B55A}" type="slidenum">
              <a:rPr lang="en-US" smtClean="0"/>
              <a:pPr/>
              <a:t>‹#›</a:t>
            </a:fld>
            <a:endParaRPr lang="en-US" dirty="0"/>
          </a:p>
        </p:txBody>
      </p:sp>
    </p:spTree>
    <p:extLst>
      <p:ext uri="{BB962C8B-B14F-4D97-AF65-F5344CB8AC3E}">
        <p14:creationId xmlns:p14="http://schemas.microsoft.com/office/powerpoint/2010/main" val="8131655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0966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0528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273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924055-97E0-4EAF-982C-C280E24D39F4}" type="datetimeFigureOut">
              <a:rPr lang="en-US" smtClean="0">
                <a:solidFill>
                  <a:prstClr val="black">
                    <a:tint val="75000"/>
                  </a:prstClr>
                </a:solidFill>
              </a:rPr>
              <a:pPr/>
              <a:t>2/27/2017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7620D3-E855-49BC-9E17-96ED48D91B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41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4.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4.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6.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4.jpe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theme" Target="../theme/theme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Date Placeholder 26"/>
          <p:cNvSpPr>
            <a:spLocks noGrp="1"/>
          </p:cNvSpPr>
          <p:nvPr>
            <p:ph type="dt" sz="half" idx="2"/>
          </p:nvPr>
        </p:nvSpPr>
        <p:spPr>
          <a:xfrm>
            <a:off x="4246563" y="6557963"/>
            <a:ext cx="2001837" cy="227012"/>
          </a:xfrm>
          <a:prstGeom prst="rect">
            <a:avLst/>
          </a:prstGeom>
        </p:spPr>
        <p:txBody>
          <a:bodyPr vert="horz" wrap="square" lIns="91440" tIns="0" rIns="91440" bIns="0" numCol="1" anchor="b" anchorCtr="0" compatLnSpc="1">
            <a:prstTxWarp prst="textNoShape">
              <a:avLst/>
            </a:prstTxWarp>
          </a:bodyPr>
          <a:lstStyle>
            <a:lvl1pPr>
              <a:defRPr sz="1000">
                <a:solidFill>
                  <a:srgbClr val="1F497D"/>
                </a:solidFill>
                <a:latin typeface="Trebuchet MS" pitchFamily="34" charset="0"/>
              </a:defRPr>
            </a:lvl1pPr>
          </a:lstStyle>
          <a:p>
            <a:fld id="{B845C126-DD29-4389-837B-87C1042F608A}" type="datetime1">
              <a:rPr lang="en-US" altLang="en-US"/>
              <a:pPr/>
              <a:t>2/27/2017</a:t>
            </a:fld>
            <a:endParaRPr lang="en-US" alt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wrap="square" lIns="91440" tIns="0" rIns="91440" bIns="0" numCol="1" anchor="b" anchorCtr="0" compatLnSpc="1">
            <a:prstTxWarp prst="textNoShape">
              <a:avLst/>
            </a:prstTxWarp>
          </a:bodyPr>
          <a:lstStyle>
            <a:lvl1pPr algn="r">
              <a:defRPr sz="1000">
                <a:solidFill>
                  <a:srgbClr val="1F497D"/>
                </a:solidFill>
                <a:latin typeface="Trebuchet MS" pitchFamily="34" charset="0"/>
              </a:defRPr>
            </a:lvl1pPr>
          </a:lstStyle>
          <a:p>
            <a:endParaRPr lang="en-US" alt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a:defRPr sz="1100">
                <a:solidFill>
                  <a:srgbClr val="1F497D"/>
                </a:solidFill>
                <a:latin typeface="Trebuchet MS" pitchFamily="34" charset="0"/>
              </a:defRPr>
            </a:lvl1pPr>
          </a:lstStyle>
          <a:p>
            <a:fld id="{945DAC73-3E0A-4FA6-9985-B5F1044D225D}" type="slidenum">
              <a:rPr lang="en-US" altLang="en-US"/>
              <a:pPr/>
              <a:t>‹#›</a:t>
            </a:fld>
            <a:endParaRPr lang="en-US" altLang="en-US"/>
          </a:p>
        </p:txBody>
      </p:sp>
      <p:cxnSp>
        <p:nvCxnSpPr>
          <p:cNvPr id="1029" name="Straight Connector 3"/>
          <p:cNvCxnSpPr>
            <a:cxnSpLocks noChangeShapeType="1"/>
          </p:cNvCxnSpPr>
          <p:nvPr userDrawn="1"/>
        </p:nvCxnSpPr>
        <p:spPr bwMode="auto">
          <a:xfrm>
            <a:off x="-11113" y="841375"/>
            <a:ext cx="8966201" cy="31750"/>
          </a:xfrm>
          <a:prstGeom prst="line">
            <a:avLst/>
          </a:prstGeom>
          <a:noFill/>
          <a:ln w="38100">
            <a:solidFill>
              <a:schemeClr val="accent1"/>
            </a:solidFill>
            <a:round/>
            <a:headEnd/>
            <a:tailEnd/>
          </a:ln>
          <a:effectLst>
            <a:outerShdw dist="228601" dir="2700000" sy="89999" rotWithShape="0">
              <a:srgbClr val="808080">
                <a:alpha val="25499"/>
              </a:srgbClr>
            </a:outerShdw>
          </a:effectLst>
        </p:spPr>
      </p:cxnSp>
      <p:pic>
        <p:nvPicPr>
          <p:cNvPr id="6150" name="Group 5"/>
          <p:cNvPicPr>
            <a:picLocks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8094663" y="5424488"/>
            <a:ext cx="1414462"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4" r:id="rId1"/>
    <p:sldLayoutId id="2147484685" r:id="rId2"/>
    <p:sldLayoutId id="2147484680" r:id="rId3"/>
    <p:sldLayoutId id="2147484683" r:id="rId4"/>
    <p:sldLayoutId id="2147484687" r:id="rId5"/>
    <p:sldLayoutId id="2147484700" r:id="rId6"/>
    <p:sldLayoutId id="2147484701" r:id="rId7"/>
  </p:sldLayoutIdLst>
  <p:hf hd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S PGothic" pitchFamily="34" charset="-128"/>
          <a:cs typeface="ＭＳ Ｐゴシック" charset="0"/>
        </a:defRPr>
      </a:lvl1pPr>
      <a:lvl2pPr algn="l" rtl="0" eaLnBrk="0" fontAlgn="base" hangingPunct="0">
        <a:spcBef>
          <a:spcPct val="0"/>
        </a:spcBef>
        <a:spcAft>
          <a:spcPct val="0"/>
        </a:spcAft>
        <a:defRPr sz="3800" b="1">
          <a:solidFill>
            <a:schemeClr val="tx1"/>
          </a:solidFill>
          <a:latin typeface="Trebuchet MS" pitchFamily="34" charset="0"/>
          <a:ea typeface="MS PGothic" pitchFamily="34" charset="-128"/>
          <a:cs typeface="ＭＳ Ｐゴシック" charset="0"/>
        </a:defRPr>
      </a:lvl2pPr>
      <a:lvl3pPr algn="l" rtl="0" eaLnBrk="0" fontAlgn="base" hangingPunct="0">
        <a:spcBef>
          <a:spcPct val="0"/>
        </a:spcBef>
        <a:spcAft>
          <a:spcPct val="0"/>
        </a:spcAft>
        <a:defRPr sz="3800" b="1">
          <a:solidFill>
            <a:schemeClr val="tx1"/>
          </a:solidFill>
          <a:latin typeface="Trebuchet MS" pitchFamily="34" charset="0"/>
          <a:ea typeface="MS PGothic" pitchFamily="34" charset="-128"/>
          <a:cs typeface="ＭＳ Ｐゴシック" charset="0"/>
        </a:defRPr>
      </a:lvl3pPr>
      <a:lvl4pPr algn="l" rtl="0" eaLnBrk="0" fontAlgn="base" hangingPunct="0">
        <a:spcBef>
          <a:spcPct val="0"/>
        </a:spcBef>
        <a:spcAft>
          <a:spcPct val="0"/>
        </a:spcAft>
        <a:defRPr sz="3800" b="1">
          <a:solidFill>
            <a:schemeClr val="tx1"/>
          </a:solidFill>
          <a:latin typeface="Trebuchet MS" pitchFamily="34" charset="0"/>
          <a:ea typeface="MS PGothic" pitchFamily="34" charset="-128"/>
          <a:cs typeface="ＭＳ Ｐゴシック" charset="0"/>
        </a:defRPr>
      </a:lvl4pPr>
      <a:lvl5pPr algn="l" rtl="0" eaLnBrk="0" fontAlgn="base" hangingPunct="0">
        <a:spcBef>
          <a:spcPct val="0"/>
        </a:spcBef>
        <a:spcAft>
          <a:spcPct val="0"/>
        </a:spcAft>
        <a:defRPr sz="3800" b="1">
          <a:solidFill>
            <a:schemeClr val="tx1"/>
          </a:solidFill>
          <a:latin typeface="Trebuchet MS" pitchFamily="34" charset="0"/>
          <a:ea typeface="MS PGothic" pitchFamily="34" charset="-128"/>
          <a:cs typeface="ＭＳ Ｐゴシック" charset="0"/>
        </a:defRPr>
      </a:lvl5pPr>
      <a:lvl6pPr marL="457200" algn="l" rtl="0" eaLnBrk="1" fontAlgn="base" hangingPunct="1">
        <a:spcBef>
          <a:spcPct val="0"/>
        </a:spcBef>
        <a:spcAft>
          <a:spcPct val="0"/>
        </a:spcAft>
        <a:defRPr sz="3800" b="1">
          <a:solidFill>
            <a:schemeClr val="tx1"/>
          </a:solidFill>
          <a:latin typeface="Trebuchet MS" pitchFamily="34" charset="0"/>
        </a:defRPr>
      </a:lvl6pPr>
      <a:lvl7pPr marL="914400" algn="l" rtl="0" eaLnBrk="1" fontAlgn="base" hangingPunct="1">
        <a:spcBef>
          <a:spcPct val="0"/>
        </a:spcBef>
        <a:spcAft>
          <a:spcPct val="0"/>
        </a:spcAft>
        <a:defRPr sz="3800" b="1">
          <a:solidFill>
            <a:schemeClr val="tx1"/>
          </a:solidFill>
          <a:latin typeface="Trebuchet MS" pitchFamily="34" charset="0"/>
        </a:defRPr>
      </a:lvl7pPr>
      <a:lvl8pPr marL="1371600" algn="l" rtl="0" eaLnBrk="1" fontAlgn="base" hangingPunct="1">
        <a:spcBef>
          <a:spcPct val="0"/>
        </a:spcBef>
        <a:spcAft>
          <a:spcPct val="0"/>
        </a:spcAft>
        <a:defRPr sz="3800" b="1">
          <a:solidFill>
            <a:schemeClr val="tx1"/>
          </a:solidFill>
          <a:latin typeface="Trebuchet MS" pitchFamily="34" charset="0"/>
        </a:defRPr>
      </a:lvl8pPr>
      <a:lvl9pPr marL="1828800" algn="l" rtl="0" eaLnBrk="1" fontAlgn="base" hangingPunct="1">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S PGothic" pitchFamily="34" charset="-128"/>
          <a:cs typeface="ＭＳ Ｐゴシック" charset="0"/>
        </a:defRPr>
      </a:lvl1pPr>
      <a:lvl2pPr marL="520700" indent="-228600" algn="l" rtl="0" eaLnBrk="0" fontAlgn="base" hangingPunct="0">
        <a:spcBef>
          <a:spcPts val="500"/>
        </a:spcBef>
        <a:spcAft>
          <a:spcPct val="0"/>
        </a:spcAft>
        <a:buClr>
          <a:srgbClr val="E36C09"/>
        </a:buClr>
        <a:buSzPct val="80000"/>
        <a:buFont typeface="Wingdings 2" pitchFamily="18" charset="2"/>
        <a:buChar char=""/>
        <a:defRPr sz="2300" kern="1200">
          <a:solidFill>
            <a:srgbClr val="6C6C6C"/>
          </a:solidFill>
          <a:latin typeface="+mn-lt"/>
          <a:ea typeface="MS PGothic" pitchFamily="34" charset="-128"/>
          <a:cs typeface="+mn-cs"/>
        </a:defRPr>
      </a:lvl2pPr>
      <a:lvl3pPr marL="758825" indent="-228600" algn="l" rtl="0" eaLnBrk="0" fontAlgn="base" hangingPunct="0">
        <a:spcBef>
          <a:spcPts val="400"/>
        </a:spcBef>
        <a:spcAft>
          <a:spcPct val="0"/>
        </a:spcAft>
        <a:buClr>
          <a:srgbClr val="E36C09"/>
        </a:buClr>
        <a:buSzPct val="60000"/>
        <a:buFont typeface="Wingdings" pitchFamily="2" charset="2"/>
        <a:buChar char=""/>
        <a:defRPr sz="2000" kern="1200">
          <a:solidFill>
            <a:schemeClr val="tx1"/>
          </a:solidFill>
          <a:latin typeface="+mn-lt"/>
          <a:ea typeface="MS PGothic" pitchFamily="34" charset="-128"/>
          <a:cs typeface="+mn-cs"/>
        </a:defRPr>
      </a:lvl3pPr>
      <a:lvl4pPr marL="1004888" indent="-228600" algn="l" rtl="0" eaLnBrk="0" fontAlgn="base" hangingPunct="0">
        <a:spcBef>
          <a:spcPct val="20000"/>
        </a:spcBef>
        <a:spcAft>
          <a:spcPct val="0"/>
        </a:spcAft>
        <a:buClr>
          <a:srgbClr val="E36C09"/>
        </a:buClr>
        <a:buSzPct val="80000"/>
        <a:buFont typeface="Wingdings 2" pitchFamily="18" charset="2"/>
        <a:buChar char=""/>
        <a:defRPr sz="2000" kern="1200">
          <a:solidFill>
            <a:srgbClr val="6C6C6C"/>
          </a:solidFill>
          <a:latin typeface="+mn-lt"/>
          <a:ea typeface="MS PGothic" pitchFamily="34" charset="-128"/>
          <a:cs typeface="+mn-cs"/>
        </a:defRPr>
      </a:lvl4pPr>
      <a:lvl5pPr marL="1279525" indent="-228600" algn="l" rtl="0" eaLnBrk="0" fontAlgn="base" hangingPunct="0">
        <a:spcBef>
          <a:spcPts val="400"/>
        </a:spcBef>
        <a:spcAft>
          <a:spcPct val="0"/>
        </a:spcAft>
        <a:buClr>
          <a:srgbClr val="E36C09"/>
        </a:buClr>
        <a:buSzPct val="70000"/>
        <a:buFont typeface="Wingdings" pitchFamily="2" charset="2"/>
        <a:buChar char=""/>
        <a:defRPr sz="2000" kern="1200">
          <a:solidFill>
            <a:schemeClr val="tx1"/>
          </a:solidFill>
          <a:latin typeface="+mn-lt"/>
          <a:ea typeface="MS PGothic" pitchFamily="34" charset="-128"/>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5C126-DD29-4389-837B-87C1042F608A}" type="datetime1">
              <a:rPr lang="en-US" altLang="en-US" smtClean="0"/>
              <a:pPr/>
              <a:t>2/27/2017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DAC73-3E0A-4FA6-9985-B5F1044D225D}" type="slidenum">
              <a:rPr lang="en-US" altLang="en-US" smtClean="0"/>
              <a:pPr/>
              <a:t>‹#›</a:t>
            </a:fld>
            <a:endParaRPr lang="en-US" altLang="en-US"/>
          </a:p>
        </p:txBody>
      </p:sp>
      <p:cxnSp>
        <p:nvCxnSpPr>
          <p:cNvPr id="7" name="Straight Connector 3"/>
          <p:cNvCxnSpPr>
            <a:cxnSpLocks noChangeShapeType="1"/>
          </p:cNvCxnSpPr>
          <p:nvPr userDrawn="1"/>
        </p:nvCxnSpPr>
        <p:spPr bwMode="auto">
          <a:xfrm>
            <a:off x="-11113" y="841375"/>
            <a:ext cx="8966201" cy="31750"/>
          </a:xfrm>
          <a:prstGeom prst="line">
            <a:avLst/>
          </a:prstGeom>
          <a:noFill/>
          <a:ln w="38100">
            <a:solidFill>
              <a:schemeClr val="accent1"/>
            </a:solidFill>
            <a:round/>
            <a:headEnd/>
            <a:tailEnd/>
          </a:ln>
          <a:effectLst>
            <a:outerShdw dist="228601" dir="2700000" sy="89999" rotWithShape="0">
              <a:srgbClr val="808080">
                <a:alpha val="25499"/>
              </a:srgbClr>
            </a:outerShdw>
          </a:effectLst>
        </p:spPr>
      </p:cxnSp>
      <p:pic>
        <p:nvPicPr>
          <p:cNvPr id="8" name="Group 5"/>
          <p:cNvPicPr>
            <a:picLocks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094663" y="5424488"/>
            <a:ext cx="1414462"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400895"/>
      </p:ext>
    </p:extLst>
  </p:cSld>
  <p:clrMap bg1="lt1" tx1="dk1" bg2="lt2" tx2="dk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 id="2147484795"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B701C53-0326-4FA1-8153-7C14A319CC8B}" type="datetimeFigureOut">
              <a:rPr lang="en-US" smtClean="0">
                <a:solidFill>
                  <a:prstClr val="black">
                    <a:tint val="75000"/>
                  </a:prstClr>
                </a:solidFill>
                <a:latin typeface="Calibri"/>
              </a:rPr>
              <a:pPr fontAlgn="auto">
                <a:spcBef>
                  <a:spcPts val="0"/>
                </a:spcBef>
                <a:spcAft>
                  <a:spcPts val="0"/>
                </a:spcAft>
              </a:pPr>
              <a:t>2/27/2017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6198496-18CF-479F-839F-E9EB9B64F85E}"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64390664"/>
      </p:ext>
    </p:extLst>
  </p:cSld>
  <p:clrMap bg1="lt1" tx1="dk1" bg2="lt2" tx2="dk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9275" y="2026025"/>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7" name="Picture 6" descr="blk_header_pp.jp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9144000" cy="685800"/>
          </a:xfrm>
          <a:prstGeom prst="rect">
            <a:avLst/>
          </a:prstGeom>
        </p:spPr>
      </p:pic>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236734D-BFF4-4C96-A27B-D604A83402E7}" type="slidenum">
              <a:rPr lang="en-US" smtClean="0">
                <a:solidFill>
                  <a:srgbClr val="AF8E37">
                    <a:tint val="75000"/>
                  </a:srgbClr>
                </a:solidFill>
                <a:latin typeface="News Gothic MT"/>
              </a:rPr>
              <a:pPr fontAlgn="auto">
                <a:spcBef>
                  <a:spcPts val="0"/>
                </a:spcBef>
                <a:spcAft>
                  <a:spcPts val="0"/>
                </a:spcAft>
              </a:pPr>
              <a:t>‹#›</a:t>
            </a:fld>
            <a:endParaRPr lang="en-US">
              <a:solidFill>
                <a:srgbClr val="AF8E37">
                  <a:tint val="75000"/>
                </a:srgbClr>
              </a:solidFill>
              <a:latin typeface="News Gothic MT"/>
            </a:endParaRPr>
          </a:p>
        </p:txBody>
      </p:sp>
      <p:sp>
        <p:nvSpPr>
          <p:cNvPr id="2" name="Title Placeholder 1"/>
          <p:cNvSpPr>
            <a:spLocks noGrp="1"/>
          </p:cNvSpPr>
          <p:nvPr>
            <p:ph type="title"/>
          </p:nvPr>
        </p:nvSpPr>
        <p:spPr>
          <a:xfrm>
            <a:off x="2743200" y="533400"/>
            <a:ext cx="6248400" cy="45719"/>
          </a:xfrm>
          <a:prstGeom prst="rect">
            <a:avLst/>
          </a:prstGeom>
          <a:ln>
            <a:noFill/>
          </a:ln>
        </p:spPr>
        <p:txBody>
          <a:bodyPr vert="horz" lIns="91440" tIns="45720" rIns="91440" bIns="45720" rtlCol="0" anchor="b" anchorCtr="0">
            <a:noAutofit/>
          </a:bodyPr>
          <a:lstStyle/>
          <a:p>
            <a:r>
              <a:rPr lang="en-US" dirty="0" smtClean="0"/>
              <a:t>Click to edit Master title style</a:t>
            </a:r>
            <a:endParaRPr dirty="0"/>
          </a:p>
        </p:txBody>
      </p:sp>
    </p:spTree>
    <p:extLst>
      <p:ext uri="{BB962C8B-B14F-4D97-AF65-F5344CB8AC3E}">
        <p14:creationId xmlns:p14="http://schemas.microsoft.com/office/powerpoint/2010/main" val="1759882995"/>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 id="2147484728" r:id="rId14"/>
    <p:sldLayoutId id="2147484729" r:id="rId15"/>
    <p:sldLayoutId id="2147484730" r:id="rId16"/>
    <p:sldLayoutId id="2147484731" r:id="rId17"/>
    <p:sldLayoutId id="2147484732" r:id="rId18"/>
  </p:sldLayoutIdLst>
  <p:timing>
    <p:tnLst>
      <p:par>
        <p:cTn id="1" dur="indefinite" restart="never" nodeType="tmRoot"/>
      </p:par>
    </p:tnLst>
  </p:timing>
  <p:hf hdr="0" dt="0"/>
  <p:txStyles>
    <p:titleStyle>
      <a:lvl1pPr algn="r" defTabSz="914400" rtl="0" eaLnBrk="1" latinLnBrk="0" hangingPunct="1">
        <a:spcBef>
          <a:spcPct val="0"/>
        </a:spcBef>
        <a:buNone/>
        <a:defRPr sz="3200" b="0" i="0" kern="1200">
          <a:solidFill>
            <a:schemeClr val="bg1"/>
          </a:solidFill>
          <a:latin typeface="Times"/>
          <a:ea typeface="+mj-ea"/>
          <a:cs typeface="Time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b="0" i="0" kern="1200">
          <a:solidFill>
            <a:schemeClr val="tx2"/>
          </a:solidFill>
          <a:latin typeface="Verdana"/>
          <a:ea typeface="+mn-ea"/>
          <a:cs typeface="Verdana"/>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b="0" i="0" kern="1200">
          <a:solidFill>
            <a:schemeClr val="tx2"/>
          </a:solidFill>
          <a:latin typeface="Verdana"/>
          <a:ea typeface="+mn-ea"/>
          <a:cs typeface="Verdana"/>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b="0" i="0" kern="1200">
          <a:solidFill>
            <a:schemeClr val="tx2"/>
          </a:solidFill>
          <a:latin typeface="Verdana"/>
          <a:ea typeface="+mn-ea"/>
          <a:cs typeface="Verdana"/>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b="0" i="0" kern="1200">
          <a:solidFill>
            <a:schemeClr val="tx2"/>
          </a:solidFill>
          <a:latin typeface="Verdana"/>
          <a:ea typeface="+mn-ea"/>
          <a:cs typeface="Verdana"/>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b="0" i="0" kern="1200">
          <a:solidFill>
            <a:schemeClr val="tx2"/>
          </a:solidFill>
          <a:latin typeface="Verdana"/>
          <a:ea typeface="+mn-ea"/>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0924055-97E0-4EAF-982C-C280E24D39F4}" type="datetimeFigureOut">
              <a:rPr lang="en-US" smtClean="0">
                <a:solidFill>
                  <a:prstClr val="black">
                    <a:tint val="75000"/>
                  </a:prstClr>
                </a:solidFill>
                <a:latin typeface="Calibri" panose="020F0502020204030204"/>
              </a:rPr>
              <a:pPr fontAlgn="auto">
                <a:spcBef>
                  <a:spcPts val="0"/>
                </a:spcBef>
                <a:spcAft>
                  <a:spcPts val="0"/>
                </a:spcAft>
              </a:pPr>
              <a:t>2/27/2017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87620D3-E855-49BC-9E17-96ED48D91BC5}"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01703591"/>
      </p:ext>
    </p:extLst>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9275" y="2026025"/>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7" name="Picture 6" descr="blk_header_pp.jp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9144000" cy="685800"/>
          </a:xfrm>
          <a:prstGeom prst="rect">
            <a:avLst/>
          </a:prstGeom>
        </p:spPr>
      </p:pic>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236734D-BFF4-4C96-A27B-D604A83402E7}" type="slidenum">
              <a:rPr lang="en-US" smtClean="0">
                <a:solidFill>
                  <a:srgbClr val="AF8E37">
                    <a:tint val="75000"/>
                  </a:srgbClr>
                </a:solidFill>
                <a:latin typeface="News Gothic MT"/>
              </a:rPr>
              <a:pPr fontAlgn="auto">
                <a:spcBef>
                  <a:spcPts val="0"/>
                </a:spcBef>
                <a:spcAft>
                  <a:spcPts val="0"/>
                </a:spcAft>
              </a:pPr>
              <a:t>‹#›</a:t>
            </a:fld>
            <a:endParaRPr lang="en-US">
              <a:solidFill>
                <a:srgbClr val="AF8E37">
                  <a:tint val="75000"/>
                </a:srgbClr>
              </a:solidFill>
              <a:latin typeface="News Gothic MT"/>
            </a:endParaRPr>
          </a:p>
        </p:txBody>
      </p:sp>
      <p:sp>
        <p:nvSpPr>
          <p:cNvPr id="2" name="Title Placeholder 1"/>
          <p:cNvSpPr>
            <a:spLocks noGrp="1"/>
          </p:cNvSpPr>
          <p:nvPr>
            <p:ph type="title"/>
          </p:nvPr>
        </p:nvSpPr>
        <p:spPr>
          <a:xfrm>
            <a:off x="2743200" y="533400"/>
            <a:ext cx="6248400" cy="45719"/>
          </a:xfrm>
          <a:prstGeom prst="rect">
            <a:avLst/>
          </a:prstGeom>
          <a:ln>
            <a:noFill/>
          </a:ln>
        </p:spPr>
        <p:txBody>
          <a:bodyPr vert="horz" lIns="91440" tIns="45720" rIns="91440" bIns="45720" rtlCol="0" anchor="b" anchorCtr="0">
            <a:noAutofit/>
          </a:bodyPr>
          <a:lstStyle/>
          <a:p>
            <a:r>
              <a:rPr lang="en-US" dirty="0" smtClean="0"/>
              <a:t>Click to edit Master title style</a:t>
            </a:r>
            <a:endParaRPr dirty="0"/>
          </a:p>
        </p:txBody>
      </p:sp>
    </p:spTree>
    <p:extLst>
      <p:ext uri="{BB962C8B-B14F-4D97-AF65-F5344CB8AC3E}">
        <p14:creationId xmlns:p14="http://schemas.microsoft.com/office/powerpoint/2010/main" val="79025021"/>
      </p:ext>
    </p:extLst>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2" r:id="rId7"/>
    <p:sldLayoutId id="2147484753" r:id="rId8"/>
    <p:sldLayoutId id="2147484754" r:id="rId9"/>
    <p:sldLayoutId id="2147484755" r:id="rId10"/>
    <p:sldLayoutId id="2147484756" r:id="rId11"/>
    <p:sldLayoutId id="2147484757" r:id="rId12"/>
    <p:sldLayoutId id="2147484758" r:id="rId13"/>
    <p:sldLayoutId id="2147484759" r:id="rId14"/>
    <p:sldLayoutId id="2147484760" r:id="rId15"/>
    <p:sldLayoutId id="2147484761" r:id="rId16"/>
    <p:sldLayoutId id="2147484762" r:id="rId17"/>
    <p:sldLayoutId id="2147484763" r:id="rId18"/>
  </p:sldLayoutIdLst>
  <p:timing>
    <p:tnLst>
      <p:par>
        <p:cTn id="1" dur="indefinite" restart="never" nodeType="tmRoot"/>
      </p:par>
    </p:tnLst>
  </p:timing>
  <p:hf hdr="0" dt="0"/>
  <p:txStyles>
    <p:titleStyle>
      <a:lvl1pPr algn="r" defTabSz="914400" rtl="0" eaLnBrk="1" latinLnBrk="0" hangingPunct="1">
        <a:spcBef>
          <a:spcPct val="0"/>
        </a:spcBef>
        <a:buNone/>
        <a:defRPr sz="3200" b="0" i="0" kern="1200">
          <a:solidFill>
            <a:schemeClr val="bg1"/>
          </a:solidFill>
          <a:latin typeface="Times"/>
          <a:ea typeface="+mj-ea"/>
          <a:cs typeface="Time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b="0" i="0" kern="1200">
          <a:solidFill>
            <a:schemeClr val="tx2"/>
          </a:solidFill>
          <a:latin typeface="Verdana"/>
          <a:ea typeface="+mn-ea"/>
          <a:cs typeface="Verdana"/>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b="0" i="0" kern="1200">
          <a:solidFill>
            <a:schemeClr val="tx2"/>
          </a:solidFill>
          <a:latin typeface="Verdana"/>
          <a:ea typeface="+mn-ea"/>
          <a:cs typeface="Verdana"/>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b="0" i="0" kern="1200">
          <a:solidFill>
            <a:schemeClr val="tx2"/>
          </a:solidFill>
          <a:latin typeface="Verdana"/>
          <a:ea typeface="+mn-ea"/>
          <a:cs typeface="Verdana"/>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b="0" i="0" kern="1200">
          <a:solidFill>
            <a:schemeClr val="tx2"/>
          </a:solidFill>
          <a:latin typeface="Verdana"/>
          <a:ea typeface="+mn-ea"/>
          <a:cs typeface="Verdana"/>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b="0" i="0" kern="1200">
          <a:solidFill>
            <a:schemeClr val="tx2"/>
          </a:solidFill>
          <a:latin typeface="Verdana"/>
          <a:ea typeface="+mn-ea"/>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9275" y="2026025"/>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7" name="Picture 6" descr="blk_header_pp.jp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9144000" cy="685800"/>
          </a:xfrm>
          <a:prstGeom prst="rect">
            <a:avLst/>
          </a:prstGeom>
        </p:spPr>
      </p:pic>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236734D-BFF4-4C96-A27B-D604A83402E7}" type="slidenum">
              <a:rPr lang="en-US" smtClean="0">
                <a:solidFill>
                  <a:srgbClr val="AF8E37">
                    <a:tint val="75000"/>
                  </a:srgbClr>
                </a:solidFill>
                <a:latin typeface="News Gothic MT"/>
              </a:rPr>
              <a:pPr fontAlgn="auto">
                <a:spcBef>
                  <a:spcPts val="0"/>
                </a:spcBef>
                <a:spcAft>
                  <a:spcPts val="0"/>
                </a:spcAft>
              </a:pPr>
              <a:t>‹#›</a:t>
            </a:fld>
            <a:endParaRPr lang="en-US">
              <a:solidFill>
                <a:srgbClr val="AF8E37">
                  <a:tint val="75000"/>
                </a:srgbClr>
              </a:solidFill>
              <a:latin typeface="News Gothic MT"/>
            </a:endParaRPr>
          </a:p>
        </p:txBody>
      </p:sp>
      <p:sp>
        <p:nvSpPr>
          <p:cNvPr id="2" name="Title Placeholder 1"/>
          <p:cNvSpPr>
            <a:spLocks noGrp="1"/>
          </p:cNvSpPr>
          <p:nvPr>
            <p:ph type="title"/>
          </p:nvPr>
        </p:nvSpPr>
        <p:spPr>
          <a:xfrm>
            <a:off x="2743200" y="533400"/>
            <a:ext cx="6248400" cy="45719"/>
          </a:xfrm>
          <a:prstGeom prst="rect">
            <a:avLst/>
          </a:prstGeom>
          <a:ln>
            <a:noFill/>
          </a:ln>
        </p:spPr>
        <p:txBody>
          <a:bodyPr vert="horz" lIns="91440" tIns="45720" rIns="91440" bIns="45720" rtlCol="0" anchor="b" anchorCtr="0">
            <a:noAutofit/>
          </a:bodyPr>
          <a:lstStyle/>
          <a:p>
            <a:r>
              <a:rPr lang="en-US" dirty="0" smtClean="0"/>
              <a:t>Click to edit Master title style</a:t>
            </a:r>
            <a:endParaRPr dirty="0"/>
          </a:p>
        </p:txBody>
      </p:sp>
    </p:spTree>
    <p:extLst>
      <p:ext uri="{BB962C8B-B14F-4D97-AF65-F5344CB8AC3E}">
        <p14:creationId xmlns:p14="http://schemas.microsoft.com/office/powerpoint/2010/main" val="2315794679"/>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 id="2147484776" r:id="rId12"/>
    <p:sldLayoutId id="2147484777" r:id="rId13"/>
    <p:sldLayoutId id="2147484778" r:id="rId14"/>
    <p:sldLayoutId id="2147484779" r:id="rId15"/>
    <p:sldLayoutId id="2147484780" r:id="rId16"/>
    <p:sldLayoutId id="2147484781" r:id="rId17"/>
    <p:sldLayoutId id="2147484782" r:id="rId18"/>
  </p:sldLayoutIdLst>
  <p:timing>
    <p:tnLst>
      <p:par>
        <p:cTn id="1" dur="indefinite" restart="never" nodeType="tmRoot"/>
      </p:par>
    </p:tnLst>
  </p:timing>
  <p:hf hdr="0" dt="0"/>
  <p:txStyles>
    <p:titleStyle>
      <a:lvl1pPr algn="r" defTabSz="914400" rtl="0" eaLnBrk="1" latinLnBrk="0" hangingPunct="1">
        <a:spcBef>
          <a:spcPct val="0"/>
        </a:spcBef>
        <a:buNone/>
        <a:defRPr sz="3200" b="0" i="0" kern="1200">
          <a:solidFill>
            <a:schemeClr val="bg1"/>
          </a:solidFill>
          <a:latin typeface="Times"/>
          <a:ea typeface="+mj-ea"/>
          <a:cs typeface="Time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b="0" i="0" kern="1200">
          <a:solidFill>
            <a:schemeClr val="tx2"/>
          </a:solidFill>
          <a:latin typeface="Verdana"/>
          <a:ea typeface="+mn-ea"/>
          <a:cs typeface="Verdana"/>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b="0" i="0" kern="1200">
          <a:solidFill>
            <a:schemeClr val="tx2"/>
          </a:solidFill>
          <a:latin typeface="Verdana"/>
          <a:ea typeface="+mn-ea"/>
          <a:cs typeface="Verdana"/>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b="0" i="0" kern="1200">
          <a:solidFill>
            <a:schemeClr val="tx2"/>
          </a:solidFill>
          <a:latin typeface="Verdana"/>
          <a:ea typeface="+mn-ea"/>
          <a:cs typeface="Verdana"/>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b="0" i="0" kern="1200">
          <a:solidFill>
            <a:schemeClr val="tx2"/>
          </a:solidFill>
          <a:latin typeface="Verdana"/>
          <a:ea typeface="+mn-ea"/>
          <a:cs typeface="Verdana"/>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b="0" i="0" kern="1200">
          <a:solidFill>
            <a:schemeClr val="tx2"/>
          </a:solidFill>
          <a:latin typeface="Verdana"/>
          <a:ea typeface="+mn-ea"/>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0924055-97E0-4EAF-982C-C280E24D39F4}" type="datetimeFigureOut">
              <a:rPr lang="en-US" smtClean="0">
                <a:solidFill>
                  <a:prstClr val="black">
                    <a:tint val="75000"/>
                  </a:prstClr>
                </a:solidFill>
                <a:latin typeface="Calibri" panose="020F0502020204030204"/>
              </a:rPr>
              <a:pPr fontAlgn="auto">
                <a:spcBef>
                  <a:spcPts val="0"/>
                </a:spcBef>
                <a:spcAft>
                  <a:spcPts val="0"/>
                </a:spcAft>
              </a:pPr>
              <a:t>2/27/2017</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87620D3-E855-49BC-9E17-96ED48D91BC5}"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45958153"/>
      </p:ext>
    </p:extLst>
  </p:cSld>
  <p:clrMap bg1="lt1" tx1="dk1" bg2="lt2" tx2="dk2" accent1="accent1" accent2="accent2" accent3="accent3" accent4="accent4" accent5="accent5" accent6="accent6" hlink="hlink" folHlink="folHlink"/>
  <p:sldLayoutIdLst>
    <p:sldLayoutId id="2147484784" r:id="rId1"/>
    <p:sldLayoutId id="2147484785" r:id="rId2"/>
    <p:sldLayoutId id="2147484786" r:id="rId3"/>
    <p:sldLayoutId id="2147484787" r:id="rId4"/>
    <p:sldLayoutId id="2147484788" r:id="rId5"/>
    <p:sldLayoutId id="2147484789" r:id="rId6"/>
    <p:sldLayoutId id="2147484790" r:id="rId7"/>
    <p:sldLayoutId id="2147484791" r:id="rId8"/>
    <p:sldLayoutId id="2147484792" r:id="rId9"/>
    <p:sldLayoutId id="2147484793" r:id="rId10"/>
    <p:sldLayoutId id="2147484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0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93.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5.wmf"/><Relationship Id="rId4" Type="http://schemas.openxmlformats.org/officeDocument/2006/relationships/image" Target="../media/image94.wmf"/></Relationships>
</file>

<file path=ppt/slides/_rels/slide10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101.gif"/><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image" Target="../media/image111.e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12.png"/></Relationships>
</file>

<file path=ppt/slides/_rels/slide123.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hyperlink" Target="http://crittenton-px.rtrk.com/upload/docs/Maps/Main%20Entrance.pdf" TargetMode="External"/><Relationship Id="rId2" Type="http://schemas.openxmlformats.org/officeDocument/2006/relationships/notesSlide" Target="../notesSlides/notesSlide90.xml"/><Relationship Id="rId1" Type="http://schemas.openxmlformats.org/officeDocument/2006/relationships/slideLayout" Target="../slideLayouts/slideLayout3.xml"/><Relationship Id="rId4" Type="http://schemas.openxmlformats.org/officeDocument/2006/relationships/image" Target="../media/image116.jpeg"/></Relationships>
</file>

<file path=ppt/slides/_rels/slide12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1.xml"/><Relationship Id="rId1" Type="http://schemas.openxmlformats.org/officeDocument/2006/relationships/slideLayout" Target="../slideLayouts/slideLayout4.xml"/><Relationship Id="rId4" Type="http://schemas.openxmlformats.org/officeDocument/2006/relationships/image" Target="../media/image119.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register@michiganlean.org"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22.wmf"/></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23.wmf"/><Relationship Id="rId4" Type="http://schemas.openxmlformats.org/officeDocument/2006/relationships/oleObject" Target="../embeddings/Microsoft_Word_97_-_2003_Document1.doc"/></Relationships>
</file>

<file path=ppt/slides/_rels/slide13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7.xml"/><Relationship Id="rId1" Type="http://schemas.openxmlformats.org/officeDocument/2006/relationships/slideLayout" Target="../slideLayouts/slideLayout9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jpeg"/><Relationship Id="rId7" Type="http://schemas.openxmlformats.org/officeDocument/2006/relationships/image" Target="../media/image132.jpeg"/><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image" Target="../media/image131.jpeg"/><Relationship Id="rId5" Type="http://schemas.openxmlformats.org/officeDocument/2006/relationships/image" Target="../media/image130.jpeg"/><Relationship Id="rId10" Type="http://schemas.openxmlformats.org/officeDocument/2006/relationships/image" Target="../media/image135.png"/><Relationship Id="rId4" Type="http://schemas.openxmlformats.org/officeDocument/2006/relationships/image" Target="../media/image129.jpeg"/><Relationship Id="rId9" Type="http://schemas.openxmlformats.org/officeDocument/2006/relationships/image" Target="../media/image134.png"/></Relationships>
</file>

<file path=ppt/slides/_rels/slide149.xml.rels><?xml version="1.0" encoding="UTF-8" standalone="yes"?>
<Relationships xmlns="http://schemas.openxmlformats.org/package/2006/relationships"><Relationship Id="rId3" Type="http://schemas.openxmlformats.org/officeDocument/2006/relationships/image" Target="../media/image136.jpeg"/><Relationship Id="rId7" Type="http://schemas.openxmlformats.org/officeDocument/2006/relationships/image" Target="../media/image138.jpeg"/><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hyperlink" Target="http://www.amazon.com/s/ref=dp_byline_sr_book_2?ie=UTF8&amp;field-author=Anne+Dunn&amp;search-alias=books&amp;text=Anne+Dunn&amp;sort=relevancerank" TargetMode="External"/><Relationship Id="rId4" Type="http://schemas.openxmlformats.org/officeDocument/2006/relationships/hyperlink" Target="http://www.amazon.com/Don-Tapping/e/B001JS14TS/ref=dp_byline_cont_book_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g"/></Relationships>
</file>

<file path=ppt/slides/_rels/slide150.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06.xml"/><Relationship Id="rId1" Type="http://schemas.openxmlformats.org/officeDocument/2006/relationships/slideLayout" Target="../slideLayouts/slideLayout1.xml"/><Relationship Id="rId5" Type="http://schemas.openxmlformats.org/officeDocument/2006/relationships/image" Target="../media/image141.jpeg"/><Relationship Id="rId4" Type="http://schemas.openxmlformats.org/officeDocument/2006/relationships/image" Target="../media/image140.jpeg"/></Relationships>
</file>

<file path=ppt/slides/_rels/slide151.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9.xml"/></Relationships>
</file>

<file path=ppt/slides/_rels/slide155.xml.rels><?xml version="1.0" encoding="UTF-8" standalone="yes"?>
<Relationships xmlns="http://schemas.openxmlformats.org/package/2006/relationships"><Relationship Id="rId2" Type="http://schemas.openxmlformats.org/officeDocument/2006/relationships/image" Target="../media/image146.jpg"/><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hyperlink" Target="http://www.coe.montana.edu/i"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3.xml"/><Relationship Id="rId1" Type="http://schemas.openxmlformats.org/officeDocument/2006/relationships/slideLayout" Target="../slideLayouts/slideLayout6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92.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93.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9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grpSp>
        <p:nvGrpSpPr>
          <p:cNvPr id="11266" name="Group 1"/>
          <p:cNvGrpSpPr>
            <a:grpSpLocks/>
          </p:cNvGrpSpPr>
          <p:nvPr/>
        </p:nvGrpSpPr>
        <p:grpSpPr bwMode="auto">
          <a:xfrm>
            <a:off x="1077913" y="1355725"/>
            <a:ext cx="7361237" cy="3890963"/>
            <a:chOff x="154060" y="390994"/>
            <a:chExt cx="9144000" cy="4150525"/>
          </a:xfrm>
        </p:grpSpPr>
        <p:sp>
          <p:nvSpPr>
            <p:cNvPr id="15" name="Oval 14"/>
            <p:cNvSpPr/>
            <p:nvPr/>
          </p:nvSpPr>
          <p:spPr bwMode="auto">
            <a:xfrm>
              <a:off x="583279" y="390994"/>
              <a:ext cx="8012081" cy="4150525"/>
            </a:xfrm>
            <a:prstGeom prst="ellipse">
              <a:avLst/>
            </a:prstGeom>
            <a:solidFill>
              <a:srgbClr val="FF9933"/>
            </a:solidFill>
            <a:ln>
              <a:noFill/>
              <a:headEnd type="none" w="med" len="med"/>
              <a:tailEnd type="none" w="med" len="med"/>
            </a:ln>
            <a:scene3d>
              <a:camera prst="orthographicFront">
                <a:rot lat="0" lon="0" rev="0"/>
              </a:camera>
              <a:lightRig rig="threePt" dir="t">
                <a:rot lat="0" lon="0" rev="1200000"/>
              </a:lightRig>
            </a:scene3d>
            <a:sp3d prstMaterial="metal">
              <a:bevelT w="139700" h="152400"/>
              <a:bevelB w="12700"/>
            </a:sp3d>
          </p:spPr>
          <p:style>
            <a:lnRef idx="0">
              <a:schemeClr val="dk1"/>
            </a:lnRef>
            <a:fillRef idx="3">
              <a:schemeClr val="dk1"/>
            </a:fillRef>
            <a:effectRef idx="3">
              <a:schemeClr val="dk1"/>
            </a:effectRef>
            <a:fontRef idx="minor">
              <a:schemeClr val="lt1"/>
            </a:fontRef>
          </p:style>
          <p:txBody>
            <a:bodyPr wrap="none"/>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400"/>
            </a:p>
          </p:txBody>
        </p:sp>
        <p:sp>
          <p:nvSpPr>
            <p:cNvPr id="4" name="Oval 3"/>
            <p:cNvSpPr>
              <a:spLocks noChangeArrowheads="1"/>
            </p:cNvSpPr>
            <p:nvPr/>
          </p:nvSpPr>
          <p:spPr bwMode="auto">
            <a:xfrm>
              <a:off x="783116" y="543400"/>
              <a:ext cx="7613757" cy="3832166"/>
            </a:xfrm>
            <a:prstGeom prst="ellipse">
              <a:avLst/>
            </a:prstGeom>
            <a:solidFill>
              <a:schemeClr val="accent1"/>
            </a:solidFill>
            <a:ln w="11430">
              <a:solidFill>
                <a:schemeClr val="accent1"/>
              </a:solidFill>
              <a:round/>
              <a:headEnd/>
              <a:tailEnd/>
            </a:ln>
            <a:effectLst>
              <a:outerShdw dist="25400" dir="5400000" rotWithShape="0">
                <a:srgbClr val="2D4C72">
                  <a:alpha val="82999"/>
                </a:srgbClr>
              </a:outerShdw>
            </a:effectLst>
          </p:spPr>
          <p:txBody>
            <a:bodyPr wrap="none"/>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400"/>
            </a:p>
          </p:txBody>
        </p:sp>
        <p:sp>
          <p:nvSpPr>
            <p:cNvPr id="5122" name="TextBox 3"/>
            <p:cNvSpPr txBox="1">
              <a:spLocks noChangeArrowheads="1"/>
            </p:cNvSpPr>
            <p:nvPr/>
          </p:nvSpPr>
          <p:spPr bwMode="auto">
            <a:xfrm>
              <a:off x="154060" y="1334251"/>
              <a:ext cx="9144000" cy="2724956"/>
            </a:xfrm>
            <a:prstGeom prst="rect">
              <a:avLst/>
            </a:prstGeom>
            <a:noFill/>
            <a:ln w="9525">
              <a:noFill/>
              <a:miter lim="800000"/>
              <a:headEnd/>
              <a:tailEnd/>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800" b="1" dirty="0">
                  <a:ln w="50800"/>
                  <a:solidFill>
                    <a:schemeClr val="bg1"/>
                  </a:solidFill>
                  <a:effectLst>
                    <a:outerShdw blurRad="38100" dist="38100" dir="2700000" algn="tl">
                      <a:srgbClr val="000000">
                        <a:alpha val="43137"/>
                      </a:srgbClr>
                    </a:outerShdw>
                  </a:effectLst>
                  <a:latin typeface="Arial Black" pitchFamily="34" charset="0"/>
                  <a:ea typeface="+mn-ea"/>
                </a:rPr>
                <a:t>Michigan Lean Consortium </a:t>
              </a:r>
            </a:p>
            <a:p>
              <a:pPr algn="ctr">
                <a:defRPr/>
              </a:pPr>
              <a:endParaRPr lang="en-US" b="1" dirty="0">
                <a:ln w="50800"/>
                <a:solidFill>
                  <a:schemeClr val="bg1"/>
                </a:solidFill>
                <a:effectLst>
                  <a:outerShdw blurRad="38100" dist="38100" dir="2700000" algn="tl">
                    <a:srgbClr val="000000">
                      <a:alpha val="43137"/>
                    </a:srgbClr>
                  </a:outerShdw>
                </a:effectLst>
                <a:latin typeface="Arial Black" pitchFamily="34" charset="0"/>
                <a:ea typeface="+mn-ea"/>
              </a:endParaRPr>
            </a:p>
            <a:p>
              <a:pPr algn="ctr">
                <a:defRPr/>
              </a:pPr>
              <a:r>
                <a:rPr lang="en-US" sz="2800" b="1" dirty="0">
                  <a:ln w="50800"/>
                  <a:solidFill>
                    <a:schemeClr val="bg1"/>
                  </a:solidFill>
                  <a:effectLst>
                    <a:outerShdw blurRad="38100" dist="38100" dir="2700000" algn="tl">
                      <a:srgbClr val="000000">
                        <a:alpha val="43137"/>
                      </a:srgbClr>
                    </a:outerShdw>
                  </a:effectLst>
                  <a:latin typeface="Arial Black" pitchFamily="34" charset="0"/>
                  <a:ea typeface="+mn-ea"/>
                </a:rPr>
                <a:t>Lean </a:t>
              </a:r>
              <a:r>
                <a:rPr lang="en-US" sz="2800" b="1" dirty="0" smtClean="0">
                  <a:ln w="50800"/>
                  <a:solidFill>
                    <a:schemeClr val="bg1"/>
                  </a:solidFill>
                  <a:effectLst>
                    <a:outerShdw blurRad="38100" dist="38100" dir="2700000" algn="tl">
                      <a:srgbClr val="000000">
                        <a:alpha val="43137"/>
                      </a:srgbClr>
                    </a:outerShdw>
                  </a:effectLst>
                  <a:latin typeface="Arial Black" pitchFamily="34" charset="0"/>
                  <a:ea typeface="+mn-ea"/>
                </a:rPr>
                <a:t>101</a:t>
              </a:r>
            </a:p>
            <a:p>
              <a:pPr algn="ctr">
                <a:defRPr/>
              </a:pPr>
              <a:endParaRPr lang="en-US" sz="2800" b="1" dirty="0" smtClean="0">
                <a:ln w="50800"/>
                <a:solidFill>
                  <a:schemeClr val="bg1"/>
                </a:solidFill>
                <a:effectLst>
                  <a:outerShdw blurRad="38100" dist="38100" dir="2700000" algn="tl">
                    <a:srgbClr val="000000">
                      <a:alpha val="43137"/>
                    </a:srgbClr>
                  </a:outerShdw>
                </a:effectLst>
                <a:latin typeface="Arial Black" pitchFamily="34" charset="0"/>
                <a:ea typeface="+mn-ea"/>
              </a:endParaRPr>
            </a:p>
            <a:p>
              <a:pPr algn="ctr">
                <a:defRPr/>
              </a:pPr>
              <a:r>
                <a:rPr lang="en-US" sz="2800" b="1" dirty="0" smtClean="0">
                  <a:ln w="50800"/>
                  <a:solidFill>
                    <a:schemeClr val="bg1"/>
                  </a:solidFill>
                  <a:effectLst>
                    <a:outerShdw blurRad="38100" dist="38100" dir="2700000" algn="tl">
                      <a:srgbClr val="000000">
                        <a:alpha val="43137"/>
                      </a:srgbClr>
                    </a:outerShdw>
                  </a:effectLst>
                  <a:latin typeface="Arial Black" pitchFamily="34" charset="0"/>
                  <a:ea typeface="+mn-ea"/>
                </a:rPr>
                <a:t>Dave Kippen</a:t>
              </a:r>
              <a:endParaRPr lang="en-US" sz="2800" b="1" dirty="0">
                <a:ln w="50800"/>
                <a:solidFill>
                  <a:schemeClr val="bg1"/>
                </a:solidFill>
                <a:effectLst>
                  <a:outerShdw blurRad="38100" dist="38100" dir="2700000" algn="tl">
                    <a:srgbClr val="000000">
                      <a:alpha val="43137"/>
                    </a:srgbClr>
                  </a:outerShdw>
                </a:effectLst>
                <a:latin typeface="Arial Black" pitchFamily="34" charset="0"/>
                <a:ea typeface="+mn-ea"/>
              </a:endParaRPr>
            </a:p>
            <a:p>
              <a:pPr algn="ctr">
                <a:defRPr/>
              </a:pPr>
              <a:r>
                <a:rPr lang="en-US" sz="2800" b="1" dirty="0" smtClean="0">
                  <a:ln w="50800"/>
                  <a:solidFill>
                    <a:schemeClr val="bg1"/>
                  </a:solidFill>
                  <a:effectLst>
                    <a:outerShdw blurRad="38100" dist="38100" dir="2700000" algn="tl">
                      <a:srgbClr val="000000">
                        <a:alpha val="43137"/>
                      </a:srgbClr>
                    </a:outerShdw>
                  </a:effectLst>
                  <a:latin typeface="Arial Black" pitchFamily="34" charset="0"/>
                  <a:ea typeface="+mn-ea"/>
                </a:rPr>
                <a:t>Jerry Browne</a:t>
              </a:r>
            </a:p>
          </p:txBody>
        </p:sp>
      </p:gr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Group 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0850" y="5426075"/>
            <a:ext cx="10731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lide Number Placeholder 1"/>
          <p:cNvSpPr>
            <a:spLocks noGrp="1"/>
          </p:cNvSpPr>
          <p:nvPr>
            <p:ph type="sldNum" sz="quarter" idx="12"/>
          </p:nvPr>
        </p:nvSpPr>
        <p:spPr bwMode="auto">
          <a:xfrm>
            <a:off x="7443788" y="6556375"/>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smtClean="0">
                <a:latin typeface="Times New Roman" pitchFamily="18" charset="0"/>
                <a:cs typeface="Times New Roman" pitchFamily="18" charset="0"/>
              </a:rPr>
              <a:t>8</a:t>
            </a:r>
          </a:p>
        </p:txBody>
      </p:sp>
      <p:cxnSp>
        <p:nvCxnSpPr>
          <p:cNvPr id="11" name="Straight Connector 22"/>
          <p:cNvCxnSpPr>
            <a:cxnSpLocks noChangeShapeType="1"/>
          </p:cNvCxnSpPr>
          <p:nvPr/>
        </p:nvCxnSpPr>
        <p:spPr bwMode="auto">
          <a:xfrm>
            <a:off x="-47625" y="644525"/>
            <a:ext cx="8248650" cy="22225"/>
          </a:xfrm>
          <a:prstGeom prst="line">
            <a:avLst/>
          </a:prstGeom>
          <a:noFill/>
          <a:ln w="38100">
            <a:solidFill>
              <a:schemeClr val="accent1"/>
            </a:solidFill>
            <a:round/>
            <a:headEnd/>
            <a:tailEnd/>
          </a:ln>
          <a:effectLst>
            <a:outerShdw blurRad="63500" dist="228601" dir="2700000" sy="89999" rotWithShape="0">
              <a:srgbClr val="000000">
                <a:alpha val="25499"/>
              </a:srgbClr>
            </a:outerShdw>
          </a:effectLst>
          <a:extLst>
            <a:ext uri="{909E8E84-426E-40DD-AFC4-6F175D3DCCD1}">
              <a14:hiddenFill xmlns:a14="http://schemas.microsoft.com/office/drawing/2010/main">
                <a:noFill/>
              </a14:hiddenFill>
            </a:ext>
          </a:extLst>
        </p:spPr>
      </p:cxnSp>
      <p:sp>
        <p:nvSpPr>
          <p:cNvPr id="13317" name="Content Placeholder 3"/>
          <p:cNvSpPr txBox="1">
            <a:spLocks/>
          </p:cNvSpPr>
          <p:nvPr/>
        </p:nvSpPr>
        <p:spPr bwMode="auto">
          <a:xfrm>
            <a:off x="1585913" y="3948113"/>
            <a:ext cx="597535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r>
              <a:rPr lang="en-US" altLang="en-US" sz="2400">
                <a:latin typeface="Arial" pitchFamily="34" charset="0"/>
                <a:cs typeface="Arial" pitchFamily="34" charset="0"/>
              </a:rPr>
              <a:t>500+ and growing</a:t>
            </a:r>
          </a:p>
          <a:p>
            <a:r>
              <a:rPr lang="en-US" altLang="en-US" sz="2400">
                <a:latin typeface="Arial" pitchFamily="34" charset="0"/>
                <a:cs typeface="Arial" pitchFamily="34" charset="0"/>
              </a:rPr>
              <a:t>All across Michigan</a:t>
            </a:r>
          </a:p>
          <a:p>
            <a:r>
              <a:rPr lang="en-US" altLang="en-US" sz="2400">
                <a:latin typeface="Arial" pitchFamily="34" charset="0"/>
                <a:cs typeface="Arial" pitchFamily="34" charset="0"/>
              </a:rPr>
              <a:t>Novice to seasoned practitioners</a:t>
            </a:r>
          </a:p>
          <a:p>
            <a:r>
              <a:rPr lang="en-US" altLang="en-US" sz="2400">
                <a:latin typeface="Arial" pitchFamily="34" charset="0"/>
                <a:cs typeface="Arial" pitchFamily="34" charset="0"/>
              </a:rPr>
              <a:t>Health care, education, manufacturing, energy, consulting and more</a:t>
            </a:r>
          </a:p>
          <a:p>
            <a:r>
              <a:rPr lang="en-US" altLang="en-US" sz="2400">
                <a:latin typeface="Arial" pitchFamily="34" charset="0"/>
                <a:cs typeface="Arial" pitchFamily="34" charset="0"/>
              </a:rPr>
              <a:t>Both individual and organizational membership</a:t>
            </a:r>
          </a:p>
        </p:txBody>
      </p:sp>
      <p:sp>
        <p:nvSpPr>
          <p:cNvPr id="9" name="TextBox 5"/>
          <p:cNvSpPr txBox="1">
            <a:spLocks noChangeArrowheads="1"/>
          </p:cNvSpPr>
          <p:nvPr/>
        </p:nvSpPr>
        <p:spPr bwMode="auto">
          <a:xfrm>
            <a:off x="228600" y="-34640"/>
            <a:ext cx="8915400" cy="769441"/>
          </a:xfrm>
          <a:prstGeom prst="rect">
            <a:avLst/>
          </a:prstGeom>
          <a:noFill/>
          <a:ln w="9525">
            <a:noFill/>
            <a:miter lim="800000"/>
            <a:headEnd/>
            <a:tailEnd/>
          </a:ln>
        </p:spPr>
        <p:txBody>
          <a:bodyPr>
            <a:spAutoFit/>
          </a:bodyPr>
          <a:lstStyle/>
          <a:p>
            <a:pPr>
              <a:defRPr/>
            </a:pPr>
            <a:r>
              <a:rPr lang="en-US" sz="4400" b="1" dirty="0">
                <a:ln w="18415" cmpd="sng">
                  <a:solidFill>
                    <a:srgbClr val="FFFFFF"/>
                  </a:solidFill>
                  <a:prstDash val="solid"/>
                </a:ln>
                <a:solidFill>
                  <a:srgbClr val="000000"/>
                </a:solidFill>
                <a:ea typeface="+mn-ea"/>
                <a:cs typeface="Arial" pitchFamily="34" charset="0"/>
              </a:rPr>
              <a:t>Our Members   </a:t>
            </a:r>
          </a:p>
        </p:txBody>
      </p:sp>
      <p:pic>
        <p:nvPicPr>
          <p:cNvPr id="13319"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788" y="1390650"/>
            <a:ext cx="233362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81313" y="1162050"/>
            <a:ext cx="2943225"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18238" y="1323975"/>
            <a:ext cx="2513012"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643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ltLang="en-US"/>
          </a:p>
        </p:txBody>
      </p:sp>
      <p:sp>
        <p:nvSpPr>
          <p:cNvPr id="3" name="Slide Number Placeholder 2"/>
          <p:cNvSpPr>
            <a:spLocks noGrp="1"/>
          </p:cNvSpPr>
          <p:nvPr>
            <p:ph type="sldNum" sz="quarter" idx="12"/>
          </p:nvPr>
        </p:nvSpPr>
        <p:spPr/>
        <p:txBody>
          <a:bodyPr/>
          <a:lstStyle/>
          <a:p>
            <a:fld id="{0B209457-7315-4892-9F80-F12B0CC321BF}" type="slidenum">
              <a:rPr lang="en-US" altLang="en-US" smtClean="0"/>
              <a:pPr/>
              <a:t>100</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5750" y="1581150"/>
            <a:ext cx="2857500" cy="36957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0300" y="1406525"/>
            <a:ext cx="4044950" cy="4044950"/>
          </a:xfrm>
          <a:prstGeom prst="rect">
            <a:avLst/>
          </a:prstGeom>
        </p:spPr>
      </p:pic>
      <p:sp>
        <p:nvSpPr>
          <p:cNvPr id="6" name="TextBox 1"/>
          <p:cNvSpPr txBox="1">
            <a:spLocks noChangeArrowheads="1"/>
          </p:cNvSpPr>
          <p:nvPr/>
        </p:nvSpPr>
        <p:spPr bwMode="auto">
          <a:xfrm>
            <a:off x="86520" y="109537"/>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Visual Management</a:t>
            </a:r>
            <a:endParaRPr lang="en-US" altLang="en-US" sz="4000" b="1" dirty="0">
              <a:cs typeface="Arial" pitchFamily="34" charset="0"/>
            </a:endParaRPr>
          </a:p>
        </p:txBody>
      </p:sp>
    </p:spTree>
    <p:extLst>
      <p:ext uri="{BB962C8B-B14F-4D97-AF65-F5344CB8AC3E}">
        <p14:creationId xmlns:p14="http://schemas.microsoft.com/office/powerpoint/2010/main" val="22526766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ChangeArrowheads="1"/>
          </p:cNvSpPr>
          <p:nvPr/>
        </p:nvSpPr>
        <p:spPr bwMode="auto">
          <a:xfrm>
            <a:off x="4054475" y="2071688"/>
            <a:ext cx="985838" cy="985837"/>
          </a:xfrm>
          <a:prstGeom prst="roundRect">
            <a:avLst>
              <a:gd name="adj" fmla="val 12435"/>
            </a:avLst>
          </a:prstGeom>
          <a:solidFill>
            <a:srgbClr val="FFFFFF"/>
          </a:solidFill>
          <a:ln w="3175">
            <a:solidFill>
              <a:srgbClr val="000000"/>
            </a:solidFill>
            <a:round/>
            <a:headEnd/>
            <a:tailEnd/>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nvGrpSpPr>
          <p:cNvPr id="3076" name="Group 3"/>
          <p:cNvGrpSpPr>
            <a:grpSpLocks/>
          </p:cNvGrpSpPr>
          <p:nvPr/>
        </p:nvGrpSpPr>
        <p:grpSpPr bwMode="auto">
          <a:xfrm>
            <a:off x="4167188" y="2168525"/>
            <a:ext cx="763587" cy="742950"/>
            <a:chOff x="2641" y="1550"/>
            <a:chExt cx="481" cy="468"/>
          </a:xfrm>
        </p:grpSpPr>
        <p:sp>
          <p:nvSpPr>
            <p:cNvPr id="3127" name="Oval 4"/>
            <p:cNvSpPr>
              <a:spLocks noChangeArrowheads="1"/>
            </p:cNvSpPr>
            <p:nvPr/>
          </p:nvSpPr>
          <p:spPr bwMode="auto">
            <a:xfrm>
              <a:off x="2641" y="1550"/>
              <a:ext cx="481" cy="468"/>
            </a:xfrm>
            <a:prstGeom prst="ellipse">
              <a:avLst/>
            </a:prstGeom>
            <a:solidFill>
              <a:srgbClr val="FC012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28" name="Rectangle 5"/>
            <p:cNvSpPr>
              <a:spLocks noChangeArrowheads="1"/>
            </p:cNvSpPr>
            <p:nvPr/>
          </p:nvSpPr>
          <p:spPr bwMode="auto">
            <a:xfrm>
              <a:off x="2695" y="1740"/>
              <a:ext cx="373"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nvGrpSpPr>
          <p:cNvPr id="3077" name="Group 6"/>
          <p:cNvGrpSpPr>
            <a:grpSpLocks/>
          </p:cNvGrpSpPr>
          <p:nvPr/>
        </p:nvGrpSpPr>
        <p:grpSpPr bwMode="auto">
          <a:xfrm>
            <a:off x="925513" y="1898650"/>
            <a:ext cx="7297737" cy="3708400"/>
            <a:chOff x="607" y="1388"/>
            <a:chExt cx="4597" cy="2336"/>
          </a:xfrm>
        </p:grpSpPr>
        <p:pic>
          <p:nvPicPr>
            <p:cNvPr id="3082" name="Picture 7"/>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7" y="1491"/>
              <a:ext cx="103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083" name="Group 8"/>
            <p:cNvGrpSpPr>
              <a:grpSpLocks/>
            </p:cNvGrpSpPr>
            <p:nvPr/>
          </p:nvGrpSpPr>
          <p:grpSpPr bwMode="auto">
            <a:xfrm>
              <a:off x="750" y="2895"/>
              <a:ext cx="534" cy="546"/>
              <a:chOff x="750" y="2799"/>
              <a:chExt cx="534" cy="546"/>
            </a:xfrm>
          </p:grpSpPr>
          <p:grpSp>
            <p:nvGrpSpPr>
              <p:cNvPr id="3116" name="Group 9"/>
              <p:cNvGrpSpPr>
                <a:grpSpLocks/>
              </p:cNvGrpSpPr>
              <p:nvPr/>
            </p:nvGrpSpPr>
            <p:grpSpPr bwMode="auto">
              <a:xfrm>
                <a:off x="750" y="2799"/>
                <a:ext cx="534" cy="546"/>
                <a:chOff x="750" y="2799"/>
                <a:chExt cx="534" cy="546"/>
              </a:xfrm>
            </p:grpSpPr>
            <p:sp>
              <p:nvSpPr>
                <p:cNvPr id="3124" name="Freeform 10"/>
                <p:cNvSpPr>
                  <a:spLocks/>
                </p:cNvSpPr>
                <p:nvPr/>
              </p:nvSpPr>
              <p:spPr bwMode="auto">
                <a:xfrm>
                  <a:off x="750" y="2799"/>
                  <a:ext cx="534" cy="546"/>
                </a:xfrm>
                <a:custGeom>
                  <a:avLst/>
                  <a:gdLst>
                    <a:gd name="T0" fmla="*/ 0 w 534"/>
                    <a:gd name="T1" fmla="*/ 155 h 546"/>
                    <a:gd name="T2" fmla="*/ 163 w 534"/>
                    <a:gd name="T3" fmla="*/ 0 h 546"/>
                    <a:gd name="T4" fmla="*/ 371 w 534"/>
                    <a:gd name="T5" fmla="*/ 0 h 546"/>
                    <a:gd name="T6" fmla="*/ 533 w 534"/>
                    <a:gd name="T7" fmla="*/ 155 h 546"/>
                    <a:gd name="T8" fmla="*/ 533 w 534"/>
                    <a:gd name="T9" fmla="*/ 380 h 546"/>
                    <a:gd name="T10" fmla="*/ 371 w 534"/>
                    <a:gd name="T11" fmla="*/ 545 h 546"/>
                    <a:gd name="T12" fmla="*/ 163 w 534"/>
                    <a:gd name="T13" fmla="*/ 545 h 546"/>
                    <a:gd name="T14" fmla="*/ 0 w 534"/>
                    <a:gd name="T15" fmla="*/ 380 h 546"/>
                    <a:gd name="T16" fmla="*/ 0 w 534"/>
                    <a:gd name="T17" fmla="*/ 155 h 5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
                    <a:gd name="T28" fmla="*/ 0 h 546"/>
                    <a:gd name="T29" fmla="*/ 534 w 534"/>
                    <a:gd name="T30" fmla="*/ 546 h 5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 h="546">
                      <a:moveTo>
                        <a:pt x="0" y="155"/>
                      </a:moveTo>
                      <a:lnTo>
                        <a:pt x="163" y="0"/>
                      </a:lnTo>
                      <a:lnTo>
                        <a:pt x="371" y="0"/>
                      </a:lnTo>
                      <a:lnTo>
                        <a:pt x="533" y="155"/>
                      </a:lnTo>
                      <a:lnTo>
                        <a:pt x="533" y="380"/>
                      </a:lnTo>
                      <a:lnTo>
                        <a:pt x="371" y="545"/>
                      </a:lnTo>
                      <a:lnTo>
                        <a:pt x="163" y="545"/>
                      </a:lnTo>
                      <a:lnTo>
                        <a:pt x="0" y="380"/>
                      </a:lnTo>
                      <a:lnTo>
                        <a:pt x="0" y="155"/>
                      </a:lnTo>
                    </a:path>
                  </a:pathLst>
                </a:custGeom>
                <a:solidFill>
                  <a:srgbClr val="FF0000"/>
                </a:solidFill>
                <a:ln w="12700" cap="rnd">
                  <a:solidFill>
                    <a:srgbClr val="000000"/>
                  </a:solidFill>
                  <a:round/>
                  <a:headEnd/>
                  <a:tailEnd/>
                </a:ln>
              </p:spPr>
              <p:txBody>
                <a:bodyPr/>
                <a:lstStyle/>
                <a:p>
                  <a:endParaRPr lang="en-US"/>
                </a:p>
              </p:txBody>
            </p:sp>
            <p:sp>
              <p:nvSpPr>
                <p:cNvPr id="3125" name="Freeform 11"/>
                <p:cNvSpPr>
                  <a:spLocks/>
                </p:cNvSpPr>
                <p:nvPr/>
              </p:nvSpPr>
              <p:spPr bwMode="auto">
                <a:xfrm>
                  <a:off x="786" y="2835"/>
                  <a:ext cx="462" cy="472"/>
                </a:xfrm>
                <a:custGeom>
                  <a:avLst/>
                  <a:gdLst>
                    <a:gd name="T0" fmla="*/ 0 w 462"/>
                    <a:gd name="T1" fmla="*/ 135 h 472"/>
                    <a:gd name="T2" fmla="*/ 141 w 462"/>
                    <a:gd name="T3" fmla="*/ 0 h 472"/>
                    <a:gd name="T4" fmla="*/ 321 w 462"/>
                    <a:gd name="T5" fmla="*/ 0 h 472"/>
                    <a:gd name="T6" fmla="*/ 461 w 462"/>
                    <a:gd name="T7" fmla="*/ 135 h 472"/>
                    <a:gd name="T8" fmla="*/ 461 w 462"/>
                    <a:gd name="T9" fmla="*/ 329 h 472"/>
                    <a:gd name="T10" fmla="*/ 321 w 462"/>
                    <a:gd name="T11" fmla="*/ 471 h 472"/>
                    <a:gd name="T12" fmla="*/ 141 w 462"/>
                    <a:gd name="T13" fmla="*/ 471 h 472"/>
                    <a:gd name="T14" fmla="*/ 0 w 462"/>
                    <a:gd name="T15" fmla="*/ 329 h 472"/>
                    <a:gd name="T16" fmla="*/ 0 w 462"/>
                    <a:gd name="T17" fmla="*/ 135 h 4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2"/>
                    <a:gd name="T28" fmla="*/ 0 h 472"/>
                    <a:gd name="T29" fmla="*/ 462 w 462"/>
                    <a:gd name="T30" fmla="*/ 472 h 4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2" h="472">
                      <a:moveTo>
                        <a:pt x="0" y="135"/>
                      </a:moveTo>
                      <a:lnTo>
                        <a:pt x="141" y="0"/>
                      </a:lnTo>
                      <a:lnTo>
                        <a:pt x="321" y="0"/>
                      </a:lnTo>
                      <a:lnTo>
                        <a:pt x="461" y="135"/>
                      </a:lnTo>
                      <a:lnTo>
                        <a:pt x="461" y="329"/>
                      </a:lnTo>
                      <a:lnTo>
                        <a:pt x="321" y="471"/>
                      </a:lnTo>
                      <a:lnTo>
                        <a:pt x="141" y="471"/>
                      </a:lnTo>
                      <a:lnTo>
                        <a:pt x="0" y="329"/>
                      </a:lnTo>
                      <a:lnTo>
                        <a:pt x="0" y="135"/>
                      </a:lnTo>
                    </a:path>
                  </a:pathLst>
                </a:custGeom>
                <a:noFill/>
                <a:ln w="508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6" name="Freeform 12"/>
                <p:cNvSpPr>
                  <a:spLocks/>
                </p:cNvSpPr>
                <p:nvPr/>
              </p:nvSpPr>
              <p:spPr bwMode="auto">
                <a:xfrm>
                  <a:off x="786" y="2835"/>
                  <a:ext cx="462" cy="472"/>
                </a:xfrm>
                <a:custGeom>
                  <a:avLst/>
                  <a:gdLst>
                    <a:gd name="T0" fmla="*/ 0 w 462"/>
                    <a:gd name="T1" fmla="*/ 135 h 472"/>
                    <a:gd name="T2" fmla="*/ 140 w 462"/>
                    <a:gd name="T3" fmla="*/ 0 h 472"/>
                    <a:gd name="T4" fmla="*/ 320 w 462"/>
                    <a:gd name="T5" fmla="*/ 0 h 472"/>
                    <a:gd name="T6" fmla="*/ 461 w 462"/>
                    <a:gd name="T7" fmla="*/ 135 h 472"/>
                    <a:gd name="T8" fmla="*/ 461 w 462"/>
                    <a:gd name="T9" fmla="*/ 329 h 472"/>
                    <a:gd name="T10" fmla="*/ 320 w 462"/>
                    <a:gd name="T11" fmla="*/ 471 h 472"/>
                    <a:gd name="T12" fmla="*/ 140 w 462"/>
                    <a:gd name="T13" fmla="*/ 471 h 472"/>
                    <a:gd name="T14" fmla="*/ 0 w 462"/>
                    <a:gd name="T15" fmla="*/ 329 h 472"/>
                    <a:gd name="T16" fmla="*/ 0 w 462"/>
                    <a:gd name="T17" fmla="*/ 135 h 4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2"/>
                    <a:gd name="T28" fmla="*/ 0 h 472"/>
                    <a:gd name="T29" fmla="*/ 462 w 462"/>
                    <a:gd name="T30" fmla="*/ 472 h 4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2" h="472">
                      <a:moveTo>
                        <a:pt x="0" y="135"/>
                      </a:moveTo>
                      <a:lnTo>
                        <a:pt x="140" y="0"/>
                      </a:lnTo>
                      <a:lnTo>
                        <a:pt x="320" y="0"/>
                      </a:lnTo>
                      <a:lnTo>
                        <a:pt x="461" y="135"/>
                      </a:lnTo>
                      <a:lnTo>
                        <a:pt x="461" y="329"/>
                      </a:lnTo>
                      <a:lnTo>
                        <a:pt x="320" y="471"/>
                      </a:lnTo>
                      <a:lnTo>
                        <a:pt x="140" y="471"/>
                      </a:lnTo>
                      <a:lnTo>
                        <a:pt x="0" y="329"/>
                      </a:lnTo>
                      <a:lnTo>
                        <a:pt x="0" y="135"/>
                      </a:lnTo>
                    </a:path>
                  </a:pathLst>
                </a:custGeom>
                <a:noFill/>
                <a:ln w="254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117" name="Group 13"/>
              <p:cNvGrpSpPr>
                <a:grpSpLocks/>
              </p:cNvGrpSpPr>
              <p:nvPr/>
            </p:nvGrpSpPr>
            <p:grpSpPr bwMode="auto">
              <a:xfrm>
                <a:off x="814" y="2952"/>
                <a:ext cx="407" cy="230"/>
                <a:chOff x="814" y="2952"/>
                <a:chExt cx="407" cy="230"/>
              </a:xfrm>
            </p:grpSpPr>
            <p:sp>
              <p:nvSpPr>
                <p:cNvPr id="3118" name="Freeform 14"/>
                <p:cNvSpPr>
                  <a:spLocks/>
                </p:cNvSpPr>
                <p:nvPr/>
              </p:nvSpPr>
              <p:spPr bwMode="auto">
                <a:xfrm>
                  <a:off x="1129" y="2952"/>
                  <a:ext cx="92" cy="230"/>
                </a:xfrm>
                <a:custGeom>
                  <a:avLst/>
                  <a:gdLst>
                    <a:gd name="T0" fmla="*/ 0 w 92"/>
                    <a:gd name="T1" fmla="*/ 0 h 230"/>
                    <a:gd name="T2" fmla="*/ 63 w 92"/>
                    <a:gd name="T3" fmla="*/ 0 h 230"/>
                    <a:gd name="T4" fmla="*/ 91 w 92"/>
                    <a:gd name="T5" fmla="*/ 36 h 230"/>
                    <a:gd name="T6" fmla="*/ 91 w 92"/>
                    <a:gd name="T7" fmla="*/ 120 h 230"/>
                    <a:gd name="T8" fmla="*/ 63 w 92"/>
                    <a:gd name="T9" fmla="*/ 156 h 230"/>
                    <a:gd name="T10" fmla="*/ 37 w 92"/>
                    <a:gd name="T11" fmla="*/ 156 h 230"/>
                    <a:gd name="T12" fmla="*/ 37 w 92"/>
                    <a:gd name="T13" fmla="*/ 229 h 230"/>
                    <a:gd name="T14" fmla="*/ 0 w 92"/>
                    <a:gd name="T15" fmla="*/ 229 h 230"/>
                    <a:gd name="T16" fmla="*/ 0 w 92"/>
                    <a:gd name="T17" fmla="*/ 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230"/>
                    <a:gd name="T29" fmla="*/ 92 w 92"/>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230">
                      <a:moveTo>
                        <a:pt x="0" y="0"/>
                      </a:moveTo>
                      <a:lnTo>
                        <a:pt x="63" y="0"/>
                      </a:lnTo>
                      <a:lnTo>
                        <a:pt x="91" y="36"/>
                      </a:lnTo>
                      <a:lnTo>
                        <a:pt x="91" y="120"/>
                      </a:lnTo>
                      <a:lnTo>
                        <a:pt x="63" y="156"/>
                      </a:lnTo>
                      <a:lnTo>
                        <a:pt x="37" y="156"/>
                      </a:lnTo>
                      <a:lnTo>
                        <a:pt x="37" y="229"/>
                      </a:lnTo>
                      <a:lnTo>
                        <a:pt x="0" y="229"/>
                      </a:lnTo>
                      <a:lnTo>
                        <a:pt x="0" y="0"/>
                      </a:lnTo>
                    </a:path>
                  </a:pathLst>
                </a:custGeom>
                <a:solidFill>
                  <a:srgbClr val="FFFFFF"/>
                </a:solidFill>
                <a:ln w="12700" cap="rnd">
                  <a:solidFill>
                    <a:srgbClr val="000000"/>
                  </a:solidFill>
                  <a:round/>
                  <a:headEnd/>
                  <a:tailEnd/>
                </a:ln>
              </p:spPr>
              <p:txBody>
                <a:bodyPr/>
                <a:lstStyle/>
                <a:p>
                  <a:endParaRPr lang="en-US"/>
                </a:p>
              </p:txBody>
            </p:sp>
            <p:sp>
              <p:nvSpPr>
                <p:cNvPr id="3119" name="Freeform 15"/>
                <p:cNvSpPr>
                  <a:spLocks/>
                </p:cNvSpPr>
                <p:nvPr/>
              </p:nvSpPr>
              <p:spPr bwMode="auto">
                <a:xfrm>
                  <a:off x="1015" y="2952"/>
                  <a:ext cx="98" cy="230"/>
                </a:xfrm>
                <a:custGeom>
                  <a:avLst/>
                  <a:gdLst>
                    <a:gd name="T0" fmla="*/ 26 w 98"/>
                    <a:gd name="T1" fmla="*/ 0 h 230"/>
                    <a:gd name="T2" fmla="*/ 71 w 98"/>
                    <a:gd name="T3" fmla="*/ 0 h 230"/>
                    <a:gd name="T4" fmla="*/ 97 w 98"/>
                    <a:gd name="T5" fmla="*/ 36 h 230"/>
                    <a:gd name="T6" fmla="*/ 97 w 98"/>
                    <a:gd name="T7" fmla="*/ 192 h 230"/>
                    <a:gd name="T8" fmla="*/ 71 w 98"/>
                    <a:gd name="T9" fmla="*/ 229 h 230"/>
                    <a:gd name="T10" fmla="*/ 26 w 98"/>
                    <a:gd name="T11" fmla="*/ 229 h 230"/>
                    <a:gd name="T12" fmla="*/ 0 w 98"/>
                    <a:gd name="T13" fmla="*/ 196 h 230"/>
                    <a:gd name="T14" fmla="*/ 0 w 98"/>
                    <a:gd name="T15" fmla="*/ 36 h 230"/>
                    <a:gd name="T16" fmla="*/ 26 w 98"/>
                    <a:gd name="T17" fmla="*/ 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230"/>
                    <a:gd name="T29" fmla="*/ 98 w 98"/>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230">
                      <a:moveTo>
                        <a:pt x="26" y="0"/>
                      </a:moveTo>
                      <a:lnTo>
                        <a:pt x="71" y="0"/>
                      </a:lnTo>
                      <a:lnTo>
                        <a:pt x="97" y="36"/>
                      </a:lnTo>
                      <a:lnTo>
                        <a:pt x="97" y="192"/>
                      </a:lnTo>
                      <a:lnTo>
                        <a:pt x="71" y="229"/>
                      </a:lnTo>
                      <a:lnTo>
                        <a:pt x="26" y="229"/>
                      </a:lnTo>
                      <a:lnTo>
                        <a:pt x="0" y="196"/>
                      </a:lnTo>
                      <a:lnTo>
                        <a:pt x="0" y="36"/>
                      </a:lnTo>
                      <a:lnTo>
                        <a:pt x="26" y="0"/>
                      </a:lnTo>
                    </a:path>
                  </a:pathLst>
                </a:custGeom>
                <a:solidFill>
                  <a:srgbClr val="FFFFFF"/>
                </a:solidFill>
                <a:ln w="12700" cap="rnd">
                  <a:solidFill>
                    <a:srgbClr val="000000"/>
                  </a:solidFill>
                  <a:round/>
                  <a:headEnd/>
                  <a:tailEnd/>
                </a:ln>
              </p:spPr>
              <p:txBody>
                <a:bodyPr/>
                <a:lstStyle/>
                <a:p>
                  <a:endParaRPr lang="en-US"/>
                </a:p>
              </p:txBody>
            </p:sp>
            <p:sp>
              <p:nvSpPr>
                <p:cNvPr id="3120" name="Freeform 16"/>
                <p:cNvSpPr>
                  <a:spLocks/>
                </p:cNvSpPr>
                <p:nvPr/>
              </p:nvSpPr>
              <p:spPr bwMode="auto">
                <a:xfrm>
                  <a:off x="814" y="2952"/>
                  <a:ext cx="91" cy="230"/>
                </a:xfrm>
                <a:custGeom>
                  <a:avLst/>
                  <a:gdLst>
                    <a:gd name="T0" fmla="*/ 23 w 91"/>
                    <a:gd name="T1" fmla="*/ 0 h 230"/>
                    <a:gd name="T2" fmla="*/ 64 w 91"/>
                    <a:gd name="T3" fmla="*/ 0 h 230"/>
                    <a:gd name="T4" fmla="*/ 90 w 91"/>
                    <a:gd name="T5" fmla="*/ 36 h 230"/>
                    <a:gd name="T6" fmla="*/ 90 w 91"/>
                    <a:gd name="T7" fmla="*/ 76 h 230"/>
                    <a:gd name="T8" fmla="*/ 57 w 91"/>
                    <a:gd name="T9" fmla="*/ 76 h 230"/>
                    <a:gd name="T10" fmla="*/ 57 w 91"/>
                    <a:gd name="T11" fmla="*/ 47 h 230"/>
                    <a:gd name="T12" fmla="*/ 33 w 91"/>
                    <a:gd name="T13" fmla="*/ 47 h 230"/>
                    <a:gd name="T14" fmla="*/ 33 w 91"/>
                    <a:gd name="T15" fmla="*/ 98 h 230"/>
                    <a:gd name="T16" fmla="*/ 64 w 91"/>
                    <a:gd name="T17" fmla="*/ 98 h 230"/>
                    <a:gd name="T18" fmla="*/ 90 w 91"/>
                    <a:gd name="T19" fmla="*/ 127 h 230"/>
                    <a:gd name="T20" fmla="*/ 90 w 91"/>
                    <a:gd name="T21" fmla="*/ 196 h 230"/>
                    <a:gd name="T22" fmla="*/ 67 w 91"/>
                    <a:gd name="T23" fmla="*/ 229 h 230"/>
                    <a:gd name="T24" fmla="*/ 23 w 91"/>
                    <a:gd name="T25" fmla="*/ 229 h 230"/>
                    <a:gd name="T26" fmla="*/ 0 w 91"/>
                    <a:gd name="T27" fmla="*/ 196 h 230"/>
                    <a:gd name="T28" fmla="*/ 0 w 91"/>
                    <a:gd name="T29" fmla="*/ 156 h 230"/>
                    <a:gd name="T30" fmla="*/ 33 w 91"/>
                    <a:gd name="T31" fmla="*/ 156 h 230"/>
                    <a:gd name="T32" fmla="*/ 33 w 91"/>
                    <a:gd name="T33" fmla="*/ 184 h 230"/>
                    <a:gd name="T34" fmla="*/ 57 w 91"/>
                    <a:gd name="T35" fmla="*/ 184 h 230"/>
                    <a:gd name="T36" fmla="*/ 57 w 91"/>
                    <a:gd name="T37" fmla="*/ 134 h 230"/>
                    <a:gd name="T38" fmla="*/ 26 w 91"/>
                    <a:gd name="T39" fmla="*/ 134 h 230"/>
                    <a:gd name="T40" fmla="*/ 0 w 91"/>
                    <a:gd name="T41" fmla="*/ 105 h 230"/>
                    <a:gd name="T42" fmla="*/ 0 w 91"/>
                    <a:gd name="T43" fmla="*/ 36 h 230"/>
                    <a:gd name="T44" fmla="*/ 23 w 91"/>
                    <a:gd name="T45" fmla="*/ 0 h 2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1"/>
                    <a:gd name="T70" fmla="*/ 0 h 230"/>
                    <a:gd name="T71" fmla="*/ 91 w 91"/>
                    <a:gd name="T72" fmla="*/ 230 h 2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1" h="230">
                      <a:moveTo>
                        <a:pt x="23" y="0"/>
                      </a:moveTo>
                      <a:lnTo>
                        <a:pt x="64" y="0"/>
                      </a:lnTo>
                      <a:lnTo>
                        <a:pt x="90" y="36"/>
                      </a:lnTo>
                      <a:lnTo>
                        <a:pt x="90" y="76"/>
                      </a:lnTo>
                      <a:lnTo>
                        <a:pt x="57" y="76"/>
                      </a:lnTo>
                      <a:lnTo>
                        <a:pt x="57" y="47"/>
                      </a:lnTo>
                      <a:lnTo>
                        <a:pt x="33" y="47"/>
                      </a:lnTo>
                      <a:lnTo>
                        <a:pt x="33" y="98"/>
                      </a:lnTo>
                      <a:lnTo>
                        <a:pt x="64" y="98"/>
                      </a:lnTo>
                      <a:lnTo>
                        <a:pt x="90" y="127"/>
                      </a:lnTo>
                      <a:lnTo>
                        <a:pt x="90" y="196"/>
                      </a:lnTo>
                      <a:lnTo>
                        <a:pt x="67" y="229"/>
                      </a:lnTo>
                      <a:lnTo>
                        <a:pt x="23" y="229"/>
                      </a:lnTo>
                      <a:lnTo>
                        <a:pt x="0" y="196"/>
                      </a:lnTo>
                      <a:lnTo>
                        <a:pt x="0" y="156"/>
                      </a:lnTo>
                      <a:lnTo>
                        <a:pt x="33" y="156"/>
                      </a:lnTo>
                      <a:lnTo>
                        <a:pt x="33" y="184"/>
                      </a:lnTo>
                      <a:lnTo>
                        <a:pt x="57" y="184"/>
                      </a:lnTo>
                      <a:lnTo>
                        <a:pt x="57" y="134"/>
                      </a:lnTo>
                      <a:lnTo>
                        <a:pt x="26" y="134"/>
                      </a:lnTo>
                      <a:lnTo>
                        <a:pt x="0" y="105"/>
                      </a:lnTo>
                      <a:lnTo>
                        <a:pt x="0" y="36"/>
                      </a:lnTo>
                      <a:lnTo>
                        <a:pt x="23" y="0"/>
                      </a:lnTo>
                    </a:path>
                  </a:pathLst>
                </a:custGeom>
                <a:solidFill>
                  <a:srgbClr val="FFFFFF"/>
                </a:solidFill>
                <a:ln w="12700" cap="rnd">
                  <a:solidFill>
                    <a:srgbClr val="000000"/>
                  </a:solidFill>
                  <a:round/>
                  <a:headEnd/>
                  <a:tailEnd/>
                </a:ln>
              </p:spPr>
              <p:txBody>
                <a:bodyPr/>
                <a:lstStyle/>
                <a:p>
                  <a:endParaRPr lang="en-US"/>
                </a:p>
              </p:txBody>
            </p:sp>
            <p:sp>
              <p:nvSpPr>
                <p:cNvPr id="3121" name="Freeform 17"/>
                <p:cNvSpPr>
                  <a:spLocks/>
                </p:cNvSpPr>
                <p:nvPr/>
              </p:nvSpPr>
              <p:spPr bwMode="auto">
                <a:xfrm>
                  <a:off x="921" y="2952"/>
                  <a:ext cx="84" cy="230"/>
                </a:xfrm>
                <a:custGeom>
                  <a:avLst/>
                  <a:gdLst>
                    <a:gd name="T0" fmla="*/ 0 w 84"/>
                    <a:gd name="T1" fmla="*/ 0 h 230"/>
                    <a:gd name="T2" fmla="*/ 83 w 84"/>
                    <a:gd name="T3" fmla="*/ 0 h 230"/>
                    <a:gd name="T4" fmla="*/ 83 w 84"/>
                    <a:gd name="T5" fmla="*/ 47 h 230"/>
                    <a:gd name="T6" fmla="*/ 60 w 84"/>
                    <a:gd name="T7" fmla="*/ 47 h 230"/>
                    <a:gd name="T8" fmla="*/ 60 w 84"/>
                    <a:gd name="T9" fmla="*/ 229 h 230"/>
                    <a:gd name="T10" fmla="*/ 24 w 84"/>
                    <a:gd name="T11" fmla="*/ 229 h 230"/>
                    <a:gd name="T12" fmla="*/ 24 w 84"/>
                    <a:gd name="T13" fmla="*/ 47 h 230"/>
                    <a:gd name="T14" fmla="*/ 0 w 84"/>
                    <a:gd name="T15" fmla="*/ 47 h 230"/>
                    <a:gd name="T16" fmla="*/ 0 w 84"/>
                    <a:gd name="T17" fmla="*/ 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230"/>
                    <a:gd name="T29" fmla="*/ 84 w 84"/>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230">
                      <a:moveTo>
                        <a:pt x="0" y="0"/>
                      </a:moveTo>
                      <a:lnTo>
                        <a:pt x="83" y="0"/>
                      </a:lnTo>
                      <a:lnTo>
                        <a:pt x="83" y="47"/>
                      </a:lnTo>
                      <a:lnTo>
                        <a:pt x="60" y="47"/>
                      </a:lnTo>
                      <a:lnTo>
                        <a:pt x="60" y="229"/>
                      </a:lnTo>
                      <a:lnTo>
                        <a:pt x="24" y="229"/>
                      </a:lnTo>
                      <a:lnTo>
                        <a:pt x="24" y="47"/>
                      </a:lnTo>
                      <a:lnTo>
                        <a:pt x="0" y="47"/>
                      </a:lnTo>
                      <a:lnTo>
                        <a:pt x="0" y="0"/>
                      </a:lnTo>
                    </a:path>
                  </a:pathLst>
                </a:custGeom>
                <a:solidFill>
                  <a:srgbClr val="FFFFFF"/>
                </a:solidFill>
                <a:ln w="12700" cap="rnd">
                  <a:solidFill>
                    <a:srgbClr val="000000"/>
                  </a:solidFill>
                  <a:round/>
                  <a:headEnd/>
                  <a:tailEnd/>
                </a:ln>
              </p:spPr>
              <p:txBody>
                <a:bodyPr/>
                <a:lstStyle/>
                <a:p>
                  <a:endParaRPr lang="en-US"/>
                </a:p>
              </p:txBody>
            </p:sp>
            <p:sp>
              <p:nvSpPr>
                <p:cNvPr id="3122" name="Freeform 18"/>
                <p:cNvSpPr>
                  <a:spLocks/>
                </p:cNvSpPr>
                <p:nvPr/>
              </p:nvSpPr>
              <p:spPr bwMode="auto">
                <a:xfrm>
                  <a:off x="1052" y="2998"/>
                  <a:ext cx="24" cy="136"/>
                </a:xfrm>
                <a:custGeom>
                  <a:avLst/>
                  <a:gdLst>
                    <a:gd name="T0" fmla="*/ 0 w 24"/>
                    <a:gd name="T1" fmla="*/ 0 h 136"/>
                    <a:gd name="T2" fmla="*/ 23 w 24"/>
                    <a:gd name="T3" fmla="*/ 0 h 136"/>
                    <a:gd name="T4" fmla="*/ 23 w 24"/>
                    <a:gd name="T5" fmla="*/ 135 h 136"/>
                    <a:gd name="T6" fmla="*/ 0 w 24"/>
                    <a:gd name="T7" fmla="*/ 135 h 136"/>
                    <a:gd name="T8" fmla="*/ 0 w 24"/>
                    <a:gd name="T9" fmla="*/ 0 h 136"/>
                    <a:gd name="T10" fmla="*/ 0 60000 65536"/>
                    <a:gd name="T11" fmla="*/ 0 60000 65536"/>
                    <a:gd name="T12" fmla="*/ 0 60000 65536"/>
                    <a:gd name="T13" fmla="*/ 0 60000 65536"/>
                    <a:gd name="T14" fmla="*/ 0 60000 65536"/>
                    <a:gd name="T15" fmla="*/ 0 w 24"/>
                    <a:gd name="T16" fmla="*/ 0 h 136"/>
                    <a:gd name="T17" fmla="*/ 24 w 24"/>
                    <a:gd name="T18" fmla="*/ 136 h 136"/>
                  </a:gdLst>
                  <a:ahLst/>
                  <a:cxnLst>
                    <a:cxn ang="T10">
                      <a:pos x="T0" y="T1"/>
                    </a:cxn>
                    <a:cxn ang="T11">
                      <a:pos x="T2" y="T3"/>
                    </a:cxn>
                    <a:cxn ang="T12">
                      <a:pos x="T4" y="T5"/>
                    </a:cxn>
                    <a:cxn ang="T13">
                      <a:pos x="T6" y="T7"/>
                    </a:cxn>
                    <a:cxn ang="T14">
                      <a:pos x="T8" y="T9"/>
                    </a:cxn>
                  </a:cxnLst>
                  <a:rect l="T15" t="T16" r="T17" b="T18"/>
                  <a:pathLst>
                    <a:path w="24" h="136">
                      <a:moveTo>
                        <a:pt x="0" y="0"/>
                      </a:moveTo>
                      <a:lnTo>
                        <a:pt x="23" y="0"/>
                      </a:lnTo>
                      <a:lnTo>
                        <a:pt x="23" y="135"/>
                      </a:lnTo>
                      <a:lnTo>
                        <a:pt x="0" y="135"/>
                      </a:lnTo>
                      <a:lnTo>
                        <a:pt x="0" y="0"/>
                      </a:lnTo>
                    </a:path>
                  </a:pathLst>
                </a:custGeom>
                <a:solidFill>
                  <a:srgbClr val="FF0000"/>
                </a:solidFill>
                <a:ln w="12700" cap="rnd">
                  <a:solidFill>
                    <a:srgbClr val="000000"/>
                  </a:solidFill>
                  <a:round/>
                  <a:headEnd/>
                  <a:tailEnd/>
                </a:ln>
              </p:spPr>
              <p:txBody>
                <a:bodyPr/>
                <a:lstStyle/>
                <a:p>
                  <a:endParaRPr lang="en-US"/>
                </a:p>
              </p:txBody>
            </p:sp>
            <p:sp>
              <p:nvSpPr>
                <p:cNvPr id="3123" name="Freeform 19"/>
                <p:cNvSpPr>
                  <a:spLocks/>
                </p:cNvSpPr>
                <p:nvPr/>
              </p:nvSpPr>
              <p:spPr bwMode="auto">
                <a:xfrm>
                  <a:off x="1166" y="2998"/>
                  <a:ext cx="22" cy="64"/>
                </a:xfrm>
                <a:custGeom>
                  <a:avLst/>
                  <a:gdLst>
                    <a:gd name="T0" fmla="*/ 0 w 22"/>
                    <a:gd name="T1" fmla="*/ 0 h 64"/>
                    <a:gd name="T2" fmla="*/ 21 w 22"/>
                    <a:gd name="T3" fmla="*/ 0 h 64"/>
                    <a:gd name="T4" fmla="*/ 21 w 22"/>
                    <a:gd name="T5" fmla="*/ 63 h 64"/>
                    <a:gd name="T6" fmla="*/ 0 w 22"/>
                    <a:gd name="T7" fmla="*/ 63 h 64"/>
                    <a:gd name="T8" fmla="*/ 0 w 22"/>
                    <a:gd name="T9" fmla="*/ 0 h 64"/>
                    <a:gd name="T10" fmla="*/ 0 60000 65536"/>
                    <a:gd name="T11" fmla="*/ 0 60000 65536"/>
                    <a:gd name="T12" fmla="*/ 0 60000 65536"/>
                    <a:gd name="T13" fmla="*/ 0 60000 65536"/>
                    <a:gd name="T14" fmla="*/ 0 60000 65536"/>
                    <a:gd name="T15" fmla="*/ 0 w 22"/>
                    <a:gd name="T16" fmla="*/ 0 h 64"/>
                    <a:gd name="T17" fmla="*/ 22 w 22"/>
                    <a:gd name="T18" fmla="*/ 64 h 64"/>
                  </a:gdLst>
                  <a:ahLst/>
                  <a:cxnLst>
                    <a:cxn ang="T10">
                      <a:pos x="T0" y="T1"/>
                    </a:cxn>
                    <a:cxn ang="T11">
                      <a:pos x="T2" y="T3"/>
                    </a:cxn>
                    <a:cxn ang="T12">
                      <a:pos x="T4" y="T5"/>
                    </a:cxn>
                    <a:cxn ang="T13">
                      <a:pos x="T6" y="T7"/>
                    </a:cxn>
                    <a:cxn ang="T14">
                      <a:pos x="T8" y="T9"/>
                    </a:cxn>
                  </a:cxnLst>
                  <a:rect l="T15" t="T16" r="T17" b="T18"/>
                  <a:pathLst>
                    <a:path w="22" h="64">
                      <a:moveTo>
                        <a:pt x="0" y="0"/>
                      </a:moveTo>
                      <a:lnTo>
                        <a:pt x="21" y="0"/>
                      </a:lnTo>
                      <a:lnTo>
                        <a:pt x="21" y="63"/>
                      </a:lnTo>
                      <a:lnTo>
                        <a:pt x="0" y="63"/>
                      </a:lnTo>
                      <a:lnTo>
                        <a:pt x="0" y="0"/>
                      </a:lnTo>
                    </a:path>
                  </a:pathLst>
                </a:custGeom>
                <a:solidFill>
                  <a:srgbClr val="FF0000"/>
                </a:solidFill>
                <a:ln w="12700" cap="rnd">
                  <a:solidFill>
                    <a:srgbClr val="000000"/>
                  </a:solidFill>
                  <a:round/>
                  <a:headEnd/>
                  <a:tailEnd/>
                </a:ln>
              </p:spPr>
              <p:txBody>
                <a:bodyPr/>
                <a:lstStyle/>
                <a:p>
                  <a:endParaRPr lang="en-US"/>
                </a:p>
              </p:txBody>
            </p:sp>
          </p:grpSp>
        </p:grpSp>
        <p:grpSp>
          <p:nvGrpSpPr>
            <p:cNvPr id="3084" name="Group 20"/>
            <p:cNvGrpSpPr>
              <a:grpSpLocks/>
            </p:cNvGrpSpPr>
            <p:nvPr/>
          </p:nvGrpSpPr>
          <p:grpSpPr bwMode="auto">
            <a:xfrm>
              <a:off x="1756" y="2092"/>
              <a:ext cx="328" cy="760"/>
              <a:chOff x="1756" y="2092"/>
              <a:chExt cx="328" cy="760"/>
            </a:xfrm>
          </p:grpSpPr>
          <p:sp>
            <p:nvSpPr>
              <p:cNvPr id="3112" name="AutoShape 21"/>
              <p:cNvSpPr>
                <a:spLocks noChangeArrowheads="1"/>
              </p:cNvSpPr>
              <p:nvPr/>
            </p:nvSpPr>
            <p:spPr bwMode="auto">
              <a:xfrm>
                <a:off x="1756" y="2092"/>
                <a:ext cx="328" cy="760"/>
              </a:xfrm>
              <a:prstGeom prst="roundRect">
                <a:avLst>
                  <a:gd name="adj" fmla="val 12495"/>
                </a:avLst>
              </a:prstGeom>
              <a:solidFill>
                <a:srgbClr val="F6BF69"/>
              </a:solidFill>
              <a:ln w="12700">
                <a:solidFill>
                  <a:schemeClr val="tx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13" name="Oval 22"/>
              <p:cNvSpPr>
                <a:spLocks noChangeArrowheads="1"/>
              </p:cNvSpPr>
              <p:nvPr/>
            </p:nvSpPr>
            <p:spPr bwMode="auto">
              <a:xfrm>
                <a:off x="1828" y="2176"/>
                <a:ext cx="184" cy="184"/>
              </a:xfrm>
              <a:prstGeom prst="ellipse">
                <a:avLst/>
              </a:prstGeom>
              <a:solidFill>
                <a:srgbClr val="FC0128"/>
              </a:solidFill>
              <a:ln w="12700">
                <a:solidFill>
                  <a:schemeClr val="tx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14" name="Oval 23"/>
              <p:cNvSpPr>
                <a:spLocks noChangeArrowheads="1"/>
              </p:cNvSpPr>
              <p:nvPr/>
            </p:nvSpPr>
            <p:spPr bwMode="auto">
              <a:xfrm>
                <a:off x="1828" y="2392"/>
                <a:ext cx="184" cy="184"/>
              </a:xfrm>
              <a:prstGeom prst="ellipse">
                <a:avLst/>
              </a:prstGeom>
              <a:solidFill>
                <a:srgbClr val="FAFD00"/>
              </a:solidFill>
              <a:ln w="12700">
                <a:solidFill>
                  <a:schemeClr val="tx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15" name="Oval 24"/>
              <p:cNvSpPr>
                <a:spLocks noChangeArrowheads="1"/>
              </p:cNvSpPr>
              <p:nvPr/>
            </p:nvSpPr>
            <p:spPr bwMode="auto">
              <a:xfrm>
                <a:off x="1828" y="2620"/>
                <a:ext cx="184" cy="184"/>
              </a:xfrm>
              <a:prstGeom prst="ellipse">
                <a:avLst/>
              </a:prstGeom>
              <a:solidFill>
                <a:srgbClr val="00AE00"/>
              </a:solidFill>
              <a:ln w="12700">
                <a:solidFill>
                  <a:schemeClr val="tx1"/>
                </a:solidFill>
                <a:round/>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sp>
          <p:nvSpPr>
            <p:cNvPr id="3085" name="Line 25"/>
            <p:cNvSpPr>
              <a:spLocks noChangeShapeType="1"/>
            </p:cNvSpPr>
            <p:nvPr/>
          </p:nvSpPr>
          <p:spPr bwMode="auto">
            <a:xfrm flipV="1">
              <a:off x="1252" y="1388"/>
              <a:ext cx="3256" cy="2336"/>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086" name="Picture 26"/>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47" y="2946"/>
              <a:ext cx="466"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087" name="Group 27"/>
            <p:cNvGrpSpPr>
              <a:grpSpLocks/>
            </p:cNvGrpSpPr>
            <p:nvPr/>
          </p:nvGrpSpPr>
          <p:grpSpPr bwMode="auto">
            <a:xfrm>
              <a:off x="3832" y="2263"/>
              <a:ext cx="1372" cy="817"/>
              <a:chOff x="3832" y="2167"/>
              <a:chExt cx="1372" cy="817"/>
            </a:xfrm>
          </p:grpSpPr>
          <p:graphicFrame>
            <p:nvGraphicFramePr>
              <p:cNvPr id="3074" name="Object 28">
                <a:hlinkClick r:id="" action="ppaction://ole?verb=0"/>
              </p:cNvPr>
              <p:cNvGraphicFramePr>
                <a:graphicFrameLocks/>
              </p:cNvGraphicFramePr>
              <p:nvPr/>
            </p:nvGraphicFramePr>
            <p:xfrm>
              <a:off x="4135" y="2167"/>
              <a:ext cx="766" cy="540"/>
            </p:xfrm>
            <a:graphic>
              <a:graphicData uri="http://schemas.openxmlformats.org/presentationml/2006/ole">
                <mc:AlternateContent xmlns:mc="http://schemas.openxmlformats.org/markup-compatibility/2006">
                  <mc:Choice xmlns:v="urn:schemas-microsoft-com:vml" Requires="v">
                    <p:oleObj spid="_x0000_s3223" name="Clip" r:id="rId6" imgW="6126163" imgH="4335463" progId="">
                      <p:embed/>
                    </p:oleObj>
                  </mc:Choice>
                  <mc:Fallback>
                    <p:oleObj name="Clip" r:id="rId6" imgW="6126163" imgH="4335463" progId="">
                      <p:embed/>
                      <p:pic>
                        <p:nvPicPr>
                          <p:cNvPr id="0" name="Picture 11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5" y="2167"/>
                            <a:ext cx="766" cy="5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88" name="Group 29"/>
              <p:cNvGrpSpPr>
                <a:grpSpLocks/>
              </p:cNvGrpSpPr>
              <p:nvPr/>
            </p:nvGrpSpPr>
            <p:grpSpPr bwMode="auto">
              <a:xfrm>
                <a:off x="3832" y="2532"/>
                <a:ext cx="1372" cy="452"/>
                <a:chOff x="3832" y="2532"/>
                <a:chExt cx="1372" cy="452"/>
              </a:xfrm>
            </p:grpSpPr>
            <p:grpSp>
              <p:nvGrpSpPr>
                <p:cNvPr id="3089" name="Group 30"/>
                <p:cNvGrpSpPr>
                  <a:grpSpLocks/>
                </p:cNvGrpSpPr>
                <p:nvPr/>
              </p:nvGrpSpPr>
              <p:grpSpPr bwMode="auto">
                <a:xfrm>
                  <a:off x="3832" y="2532"/>
                  <a:ext cx="1372" cy="452"/>
                  <a:chOff x="3832" y="2532"/>
                  <a:chExt cx="1372" cy="452"/>
                </a:xfrm>
              </p:grpSpPr>
              <p:grpSp>
                <p:nvGrpSpPr>
                  <p:cNvPr id="3100" name="Group 31"/>
                  <p:cNvGrpSpPr>
                    <a:grpSpLocks/>
                  </p:cNvGrpSpPr>
                  <p:nvPr/>
                </p:nvGrpSpPr>
                <p:grpSpPr bwMode="auto">
                  <a:xfrm>
                    <a:off x="3832" y="2532"/>
                    <a:ext cx="1372" cy="220"/>
                    <a:chOff x="3832" y="2532"/>
                    <a:chExt cx="1372" cy="220"/>
                  </a:xfrm>
                </p:grpSpPr>
                <p:sp>
                  <p:nvSpPr>
                    <p:cNvPr id="3107" name="Rectangle 32"/>
                    <p:cNvSpPr>
                      <a:spLocks noChangeArrowheads="1"/>
                    </p:cNvSpPr>
                    <p:nvPr/>
                  </p:nvSpPr>
                  <p:spPr bwMode="auto">
                    <a:xfrm>
                      <a:off x="3832" y="2532"/>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08" name="Rectangle 33"/>
                    <p:cNvSpPr>
                      <a:spLocks noChangeArrowheads="1"/>
                    </p:cNvSpPr>
                    <p:nvPr/>
                  </p:nvSpPr>
                  <p:spPr bwMode="auto">
                    <a:xfrm>
                      <a:off x="4108" y="2532"/>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09" name="Rectangle 34"/>
                    <p:cNvSpPr>
                      <a:spLocks noChangeArrowheads="1"/>
                    </p:cNvSpPr>
                    <p:nvPr/>
                  </p:nvSpPr>
                  <p:spPr bwMode="auto">
                    <a:xfrm>
                      <a:off x="4384" y="2532"/>
                      <a:ext cx="268" cy="220"/>
                    </a:xfrm>
                    <a:prstGeom prst="rect">
                      <a:avLst/>
                    </a:prstGeom>
                    <a:solidFill>
                      <a:srgbClr val="FC0128"/>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10" name="Rectangle 35"/>
                    <p:cNvSpPr>
                      <a:spLocks noChangeArrowheads="1"/>
                    </p:cNvSpPr>
                    <p:nvPr/>
                  </p:nvSpPr>
                  <p:spPr bwMode="auto">
                    <a:xfrm>
                      <a:off x="4660" y="2532"/>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11" name="Rectangle 36"/>
                    <p:cNvSpPr>
                      <a:spLocks noChangeArrowheads="1"/>
                    </p:cNvSpPr>
                    <p:nvPr/>
                  </p:nvSpPr>
                  <p:spPr bwMode="auto">
                    <a:xfrm>
                      <a:off x="4936" y="2532"/>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nvGrpSpPr>
                  <p:cNvPr id="3101" name="Group 37"/>
                  <p:cNvGrpSpPr>
                    <a:grpSpLocks/>
                  </p:cNvGrpSpPr>
                  <p:nvPr/>
                </p:nvGrpSpPr>
                <p:grpSpPr bwMode="auto">
                  <a:xfrm>
                    <a:off x="3832" y="2764"/>
                    <a:ext cx="1372" cy="220"/>
                    <a:chOff x="3832" y="2764"/>
                    <a:chExt cx="1372" cy="220"/>
                  </a:xfrm>
                </p:grpSpPr>
                <p:sp>
                  <p:nvSpPr>
                    <p:cNvPr id="3102" name="Rectangle 38"/>
                    <p:cNvSpPr>
                      <a:spLocks noChangeArrowheads="1"/>
                    </p:cNvSpPr>
                    <p:nvPr/>
                  </p:nvSpPr>
                  <p:spPr bwMode="auto">
                    <a:xfrm>
                      <a:off x="3832" y="2764"/>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03" name="Rectangle 39"/>
                    <p:cNvSpPr>
                      <a:spLocks noChangeArrowheads="1"/>
                    </p:cNvSpPr>
                    <p:nvPr/>
                  </p:nvSpPr>
                  <p:spPr bwMode="auto">
                    <a:xfrm>
                      <a:off x="4108" y="2764"/>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04" name="Rectangle 40"/>
                    <p:cNvSpPr>
                      <a:spLocks noChangeArrowheads="1"/>
                    </p:cNvSpPr>
                    <p:nvPr/>
                  </p:nvSpPr>
                  <p:spPr bwMode="auto">
                    <a:xfrm>
                      <a:off x="4384" y="2764"/>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05" name="Rectangle 41"/>
                    <p:cNvSpPr>
                      <a:spLocks noChangeArrowheads="1"/>
                    </p:cNvSpPr>
                    <p:nvPr/>
                  </p:nvSpPr>
                  <p:spPr bwMode="auto">
                    <a:xfrm>
                      <a:off x="4660" y="2764"/>
                      <a:ext cx="268" cy="220"/>
                    </a:xfrm>
                    <a:prstGeom prst="rect">
                      <a:avLst/>
                    </a:prstGeom>
                    <a:solidFill>
                      <a:srgbClr val="FAFD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3106" name="Rectangle 42"/>
                    <p:cNvSpPr>
                      <a:spLocks noChangeArrowheads="1"/>
                    </p:cNvSpPr>
                    <p:nvPr/>
                  </p:nvSpPr>
                  <p:spPr bwMode="auto">
                    <a:xfrm>
                      <a:off x="4936" y="2764"/>
                      <a:ext cx="268" cy="220"/>
                    </a:xfrm>
                    <a:prstGeom prst="rect">
                      <a:avLst/>
                    </a:prstGeom>
                    <a:solidFill>
                      <a:srgbClr val="7FFF00"/>
                    </a:solidFill>
                    <a:ln w="12700">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grpSp>
            </p:grpSp>
            <p:sp>
              <p:nvSpPr>
                <p:cNvPr id="3090" name="Rectangle 43"/>
                <p:cNvSpPr>
                  <a:spLocks noChangeArrowheads="1"/>
                </p:cNvSpPr>
                <p:nvPr/>
              </p:nvSpPr>
              <p:spPr bwMode="auto">
                <a:xfrm>
                  <a:off x="3883" y="2578"/>
                  <a:ext cx="167" cy="171"/>
                </a:xfrm>
                <a:prstGeom prst="rect">
                  <a:avLst/>
                </a:prstGeom>
                <a:solidFill>
                  <a:srgbClr val="7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1</a:t>
                  </a:r>
                </a:p>
              </p:txBody>
            </p:sp>
            <p:sp>
              <p:nvSpPr>
                <p:cNvPr id="3091" name="Rectangle 44"/>
                <p:cNvSpPr>
                  <a:spLocks noChangeArrowheads="1"/>
                </p:cNvSpPr>
                <p:nvPr/>
              </p:nvSpPr>
              <p:spPr bwMode="auto">
                <a:xfrm>
                  <a:off x="4163" y="2578"/>
                  <a:ext cx="167" cy="171"/>
                </a:xfrm>
                <a:prstGeom prst="rect">
                  <a:avLst/>
                </a:prstGeom>
                <a:solidFill>
                  <a:srgbClr val="7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2</a:t>
                  </a:r>
                </a:p>
              </p:txBody>
            </p:sp>
            <p:sp>
              <p:nvSpPr>
                <p:cNvPr id="3092" name="Rectangle 45"/>
                <p:cNvSpPr>
                  <a:spLocks noChangeArrowheads="1"/>
                </p:cNvSpPr>
                <p:nvPr/>
              </p:nvSpPr>
              <p:spPr bwMode="auto">
                <a:xfrm>
                  <a:off x="4427" y="2578"/>
                  <a:ext cx="167" cy="171"/>
                </a:xfrm>
                <a:prstGeom prst="rect">
                  <a:avLst/>
                </a:prstGeom>
                <a:solidFill>
                  <a:srgbClr val="FC0128"/>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3</a:t>
                  </a:r>
                </a:p>
              </p:txBody>
            </p:sp>
            <p:sp>
              <p:nvSpPr>
                <p:cNvPr id="3093" name="Rectangle 46"/>
                <p:cNvSpPr>
                  <a:spLocks noChangeArrowheads="1"/>
                </p:cNvSpPr>
                <p:nvPr/>
              </p:nvSpPr>
              <p:spPr bwMode="auto">
                <a:xfrm>
                  <a:off x="4699" y="2578"/>
                  <a:ext cx="167" cy="171"/>
                </a:xfrm>
                <a:prstGeom prst="rect">
                  <a:avLst/>
                </a:prstGeom>
                <a:solidFill>
                  <a:srgbClr val="7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4</a:t>
                  </a:r>
                </a:p>
              </p:txBody>
            </p:sp>
            <p:sp>
              <p:nvSpPr>
                <p:cNvPr id="3094" name="Rectangle 47"/>
                <p:cNvSpPr>
                  <a:spLocks noChangeArrowheads="1"/>
                </p:cNvSpPr>
                <p:nvPr/>
              </p:nvSpPr>
              <p:spPr bwMode="auto">
                <a:xfrm>
                  <a:off x="4979" y="2578"/>
                  <a:ext cx="167" cy="171"/>
                </a:xfrm>
                <a:prstGeom prst="rect">
                  <a:avLst/>
                </a:prstGeom>
                <a:solidFill>
                  <a:srgbClr val="7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5</a:t>
                  </a:r>
                </a:p>
              </p:txBody>
            </p:sp>
            <p:sp>
              <p:nvSpPr>
                <p:cNvPr id="3095" name="Rectangle 48"/>
                <p:cNvSpPr>
                  <a:spLocks noChangeArrowheads="1"/>
                </p:cNvSpPr>
                <p:nvPr/>
              </p:nvSpPr>
              <p:spPr bwMode="auto">
                <a:xfrm>
                  <a:off x="3891" y="2786"/>
                  <a:ext cx="167" cy="171"/>
                </a:xfrm>
                <a:prstGeom prst="rect">
                  <a:avLst/>
                </a:prstGeom>
                <a:solidFill>
                  <a:srgbClr val="7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6</a:t>
                  </a:r>
                </a:p>
              </p:txBody>
            </p:sp>
            <p:sp>
              <p:nvSpPr>
                <p:cNvPr id="3096" name="Rectangle 49"/>
                <p:cNvSpPr>
                  <a:spLocks noChangeArrowheads="1"/>
                </p:cNvSpPr>
                <p:nvPr/>
              </p:nvSpPr>
              <p:spPr bwMode="auto">
                <a:xfrm>
                  <a:off x="4163" y="2786"/>
                  <a:ext cx="167" cy="171"/>
                </a:xfrm>
                <a:prstGeom prst="rect">
                  <a:avLst/>
                </a:prstGeom>
                <a:solidFill>
                  <a:srgbClr val="7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7</a:t>
                  </a:r>
                </a:p>
              </p:txBody>
            </p:sp>
            <p:sp>
              <p:nvSpPr>
                <p:cNvPr id="3097" name="Rectangle 50"/>
                <p:cNvSpPr>
                  <a:spLocks noChangeArrowheads="1"/>
                </p:cNvSpPr>
                <p:nvPr/>
              </p:nvSpPr>
              <p:spPr bwMode="auto">
                <a:xfrm>
                  <a:off x="4435" y="2786"/>
                  <a:ext cx="167" cy="171"/>
                </a:xfrm>
                <a:prstGeom prst="rect">
                  <a:avLst/>
                </a:prstGeom>
                <a:solidFill>
                  <a:srgbClr val="7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8</a:t>
                  </a:r>
                </a:p>
              </p:txBody>
            </p:sp>
            <p:sp>
              <p:nvSpPr>
                <p:cNvPr id="3098" name="Rectangle 51"/>
                <p:cNvSpPr>
                  <a:spLocks noChangeArrowheads="1"/>
                </p:cNvSpPr>
                <p:nvPr/>
              </p:nvSpPr>
              <p:spPr bwMode="auto">
                <a:xfrm>
                  <a:off x="4715" y="2786"/>
                  <a:ext cx="167" cy="171"/>
                </a:xfrm>
                <a:prstGeom prst="rect">
                  <a:avLst/>
                </a:prstGeom>
                <a:solidFill>
                  <a:srgbClr val="FAFD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9</a:t>
                  </a:r>
                </a:p>
              </p:txBody>
            </p:sp>
            <p:sp>
              <p:nvSpPr>
                <p:cNvPr id="3099" name="Rectangle 52"/>
                <p:cNvSpPr>
                  <a:spLocks noChangeArrowheads="1"/>
                </p:cNvSpPr>
                <p:nvPr/>
              </p:nvSpPr>
              <p:spPr bwMode="auto">
                <a:xfrm>
                  <a:off x="4971" y="2786"/>
                  <a:ext cx="220" cy="171"/>
                </a:xfrm>
                <a:prstGeom prst="rect">
                  <a:avLst/>
                </a:prstGeom>
                <a:solidFill>
                  <a:srgbClr val="7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20" tIns="44417" rIns="90420" bIns="44417">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1200" b="1">
                      <a:solidFill>
                        <a:schemeClr val="tx2"/>
                      </a:solidFill>
                    </a:rPr>
                    <a:t>10</a:t>
                  </a:r>
                </a:p>
              </p:txBody>
            </p:sp>
          </p:grpSp>
        </p:grpSp>
      </p:grpSp>
      <p:sp>
        <p:nvSpPr>
          <p:cNvPr id="3078" name="Rectangle 53"/>
          <p:cNvSpPr>
            <a:spLocks noChangeArrowheads="1"/>
          </p:cNvSpPr>
          <p:nvPr/>
        </p:nvSpPr>
        <p:spPr bwMode="auto">
          <a:xfrm>
            <a:off x="5068888" y="5314950"/>
            <a:ext cx="35623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20" tIns="44417" rIns="90420" bIns="44417"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lnSpc>
                <a:spcPct val="110000"/>
              </a:lnSpc>
            </a:pPr>
            <a:r>
              <a:rPr lang="en-US" altLang="en-US" b="1">
                <a:solidFill>
                  <a:schemeClr val="tx2"/>
                </a:solidFill>
              </a:rPr>
              <a:t>Audio </a:t>
            </a:r>
            <a:r>
              <a:rPr lang="en-US" altLang="en-US" b="1" u="sng">
                <a:solidFill>
                  <a:schemeClr val="tx2"/>
                </a:solidFill>
              </a:rPr>
              <a:t>and</a:t>
            </a:r>
            <a:endParaRPr lang="en-US" altLang="en-US" b="1">
              <a:solidFill>
                <a:schemeClr val="tx2"/>
              </a:solidFill>
            </a:endParaRPr>
          </a:p>
          <a:p>
            <a:pPr algn="ctr">
              <a:lnSpc>
                <a:spcPct val="110000"/>
              </a:lnSpc>
            </a:pPr>
            <a:r>
              <a:rPr lang="en-US" altLang="en-US" b="1">
                <a:solidFill>
                  <a:schemeClr val="tx2"/>
                </a:solidFill>
              </a:rPr>
              <a:t>Visual Controls</a:t>
            </a:r>
            <a:endParaRPr lang="en-US" altLang="en-US" b="1" i="1">
              <a:solidFill>
                <a:schemeClr val="tx2"/>
              </a:solidFill>
            </a:endParaRPr>
          </a:p>
        </p:txBody>
      </p:sp>
      <p:sp>
        <p:nvSpPr>
          <p:cNvPr id="3079" name="Rectangle 54"/>
          <p:cNvSpPr>
            <a:spLocks noGrp="1" noChangeArrowheads="1"/>
          </p:cNvSpPr>
          <p:nvPr>
            <p:ph type="title" idx="4294967295"/>
          </p:nvPr>
        </p:nvSpPr>
        <p:spPr>
          <a:xfrm>
            <a:off x="549275" y="1052520"/>
            <a:ext cx="8042275" cy="762000"/>
          </a:xfrm>
          <a:prstGeom prst="rect">
            <a:avLst/>
          </a:prstGeom>
        </p:spPr>
        <p:txBody>
          <a:bodyPr/>
          <a:lstStyle/>
          <a:p>
            <a:pPr eaLnBrk="1" hangingPunct="1">
              <a:defRPr/>
            </a:pPr>
            <a:r>
              <a:rPr lang="en-US" dirty="0" smtClean="0"/>
              <a:t>Visual Controls</a:t>
            </a:r>
          </a:p>
        </p:txBody>
      </p:sp>
      <p:sp>
        <p:nvSpPr>
          <p:cNvPr id="3080" name="TextBox 1"/>
          <p:cNvSpPr txBox="1">
            <a:spLocks noChangeArrowheads="1"/>
          </p:cNvSpPr>
          <p:nvPr/>
        </p:nvSpPr>
        <p:spPr bwMode="auto">
          <a:xfrm>
            <a:off x="86520" y="109537"/>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Visual Management</a:t>
            </a:r>
            <a:endParaRPr lang="en-US" altLang="en-US" sz="4000" b="1" dirty="0">
              <a:cs typeface="Arial" pitchFamily="34" charset="0"/>
            </a:endParaRPr>
          </a:p>
        </p:txBody>
      </p:sp>
      <p:sp>
        <p:nvSpPr>
          <p:cNvPr id="3081"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F6157AC3-4D85-4BD1-80C8-35DE1888CFEA}" type="slidenum">
              <a:rPr lang="en-US" altLang="en-US" b="1">
                <a:cs typeface="Arial" pitchFamily="34" charset="0"/>
              </a:rPr>
              <a:pPr algn="ctr" eaLnBrk="1" hangingPunct="1"/>
              <a:t>101</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62200" y="1219200"/>
            <a:ext cx="5043576" cy="4343400"/>
          </a:xfrm>
        </p:spPr>
      </p:pic>
    </p:spTree>
    <p:extLst>
      <p:ext uri="{BB962C8B-B14F-4D97-AF65-F5344CB8AC3E}">
        <p14:creationId xmlns:p14="http://schemas.microsoft.com/office/powerpoint/2010/main" val="26499204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79433" y="2324100"/>
            <a:ext cx="4904147" cy="3508375"/>
          </a:xfrm>
        </p:spPr>
      </p:pic>
    </p:spTree>
    <p:extLst>
      <p:ext uri="{BB962C8B-B14F-4D97-AF65-F5344CB8AC3E}">
        <p14:creationId xmlns:p14="http://schemas.microsoft.com/office/powerpoint/2010/main" val="2226353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936460" y="2324100"/>
            <a:ext cx="2990092" cy="3508375"/>
          </a:xfrm>
        </p:spPr>
      </p:pic>
    </p:spTree>
    <p:extLst>
      <p:ext uri="{BB962C8B-B14F-4D97-AF65-F5344CB8AC3E}">
        <p14:creationId xmlns:p14="http://schemas.microsoft.com/office/powerpoint/2010/main" val="39101490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707691" y="2057400"/>
            <a:ext cx="4278255" cy="3200400"/>
          </a:xfrm>
        </p:spPr>
      </p:pic>
    </p:spTree>
    <p:extLst>
      <p:ext uri="{BB962C8B-B14F-4D97-AF65-F5344CB8AC3E}">
        <p14:creationId xmlns:p14="http://schemas.microsoft.com/office/powerpoint/2010/main" val="129127279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64972" y="2324100"/>
            <a:ext cx="2333069" cy="3508375"/>
          </a:xfrm>
        </p:spPr>
      </p:pic>
    </p:spTree>
    <p:extLst>
      <p:ext uri="{BB962C8B-B14F-4D97-AF65-F5344CB8AC3E}">
        <p14:creationId xmlns:p14="http://schemas.microsoft.com/office/powerpoint/2010/main" val="40934239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r>
              <a:rPr lang="en-US" dirty="0" smtClean="0"/>
              <a:t>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82409" y="2324100"/>
            <a:ext cx="3898194" cy="3508375"/>
          </a:xfrm>
        </p:spPr>
      </p:pic>
    </p:spTree>
    <p:extLst>
      <p:ext uri="{BB962C8B-B14F-4D97-AF65-F5344CB8AC3E}">
        <p14:creationId xmlns:p14="http://schemas.microsoft.com/office/powerpoint/2010/main" val="31071479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bwMode="auto">
          <a:xfrm>
            <a:off x="539750" y="1482725"/>
            <a:ext cx="7848600" cy="412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Clr>
                <a:schemeClr val="tx1"/>
              </a:buClr>
              <a:buNone/>
            </a:pPr>
            <a:r>
              <a:rPr lang="en-US" altLang="en-US" sz="2800" b="1" dirty="0" smtClean="0">
                <a:latin typeface="Arial" pitchFamily="34" charset="0"/>
                <a:cs typeface="Arial" pitchFamily="34" charset="0"/>
              </a:rPr>
              <a:t>THE NUMBERS GAME</a:t>
            </a:r>
          </a:p>
          <a:p>
            <a:pPr>
              <a:buClr>
                <a:schemeClr val="tx1"/>
              </a:buClr>
              <a:buFont typeface="Wingdings" pitchFamily="2" charset="2"/>
              <a:buChar char="v"/>
            </a:pPr>
            <a:endParaRPr lang="en-US" altLang="en-US" sz="2800" dirty="0" smtClean="0">
              <a:latin typeface="Arial" pitchFamily="34" charset="0"/>
              <a:cs typeface="Arial" pitchFamily="34" charset="0"/>
            </a:endParaRPr>
          </a:p>
          <a:p>
            <a:pPr>
              <a:buClr>
                <a:schemeClr val="tx1"/>
              </a:buClr>
              <a:buFont typeface="Wingdings" pitchFamily="2" charset="2"/>
              <a:buChar char="v"/>
            </a:pPr>
            <a:endParaRPr lang="en-US" altLang="en-US" sz="2800" dirty="0" smtClean="0">
              <a:latin typeface="Arial" pitchFamily="34" charset="0"/>
              <a:cs typeface="Arial" pitchFamily="34" charset="0"/>
            </a:endParaRPr>
          </a:p>
          <a:p>
            <a:pP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a:p>
            <a:pPr algn="r">
              <a:buClr>
                <a:schemeClr val="tx1"/>
              </a:buClr>
              <a:buFont typeface="Wingdings" pitchFamily="2" charset="2"/>
              <a:buChar char="v"/>
            </a:pPr>
            <a:endParaRPr lang="en-US" altLang="en-US" sz="2800" dirty="0" smtClean="0">
              <a:latin typeface="Arial" pitchFamily="34" charset="0"/>
              <a:cs typeface="Arial" pitchFamily="34" charset="0"/>
            </a:endParaRPr>
          </a:p>
        </p:txBody>
      </p:sp>
      <p:sp>
        <p:nvSpPr>
          <p:cNvPr id="4" name="Rectangle 3"/>
          <p:cNvSpPr/>
          <p:nvPr/>
        </p:nvSpPr>
        <p:spPr>
          <a:xfrm>
            <a:off x="1191694" y="3657600"/>
            <a:ext cx="1005403" cy="1862048"/>
          </a:xfrm>
          <a:prstGeom prst="rect">
            <a:avLst/>
          </a:prstGeom>
          <a:noFill/>
        </p:spPr>
        <p:txBody>
          <a:bodyPr wrap="none">
            <a:spAutoFit/>
          </a:bodyPr>
          <a:lstStyle/>
          <a:p>
            <a:pPr algn="ctr">
              <a:defRPr/>
            </a:pPr>
            <a:r>
              <a:rPr lang="en-US" sz="11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1</a:t>
            </a:r>
          </a:p>
        </p:txBody>
      </p:sp>
      <p:sp>
        <p:nvSpPr>
          <p:cNvPr id="5" name="Rectangle 4"/>
          <p:cNvSpPr/>
          <p:nvPr/>
        </p:nvSpPr>
        <p:spPr>
          <a:xfrm rot="2310355">
            <a:off x="4079353" y="2211121"/>
            <a:ext cx="1005403" cy="1862048"/>
          </a:xfrm>
          <a:prstGeom prst="rect">
            <a:avLst/>
          </a:prstGeom>
          <a:noFill/>
        </p:spPr>
        <p:txBody>
          <a:bodyPr wrap="none">
            <a:spAutoFit/>
          </a:bodyPr>
          <a:lstStyle/>
          <a:p>
            <a:pPr algn="ctr">
              <a:defRPr/>
            </a:pPr>
            <a:r>
              <a:rPr lang="en-US" sz="11500" b="1" dirty="0">
                <a:ln w="1905"/>
                <a:solidFill>
                  <a:srgbClr val="00B050"/>
                </a:solidFill>
                <a:effectLst>
                  <a:innerShdw blurRad="69850" dist="43180" dir="5400000">
                    <a:srgbClr val="000000">
                      <a:alpha val="65000"/>
                    </a:srgbClr>
                  </a:innerShdw>
                </a:effectLst>
                <a:latin typeface="Arial" charset="0"/>
              </a:rPr>
              <a:t>2</a:t>
            </a:r>
          </a:p>
        </p:txBody>
      </p:sp>
      <p:sp>
        <p:nvSpPr>
          <p:cNvPr id="6" name="Rectangle 5"/>
          <p:cNvSpPr/>
          <p:nvPr/>
        </p:nvSpPr>
        <p:spPr>
          <a:xfrm rot="20490086">
            <a:off x="4107544" y="4458728"/>
            <a:ext cx="2036936" cy="1862048"/>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1500" b="1" dirty="0">
                <a:ln w="11430"/>
                <a:solidFill>
                  <a:srgbClr val="0070C0"/>
                </a:solidFill>
                <a:effectLst>
                  <a:outerShdw blurRad="50800" dist="39000" dir="5460000" algn="tl">
                    <a:srgbClr val="000000">
                      <a:alpha val="38000"/>
                    </a:srgbClr>
                  </a:outerShdw>
                </a:effectLst>
                <a:latin typeface="Arial" charset="0"/>
              </a:rPr>
              <a:t>3</a:t>
            </a:r>
          </a:p>
        </p:txBody>
      </p:sp>
      <p:sp>
        <p:nvSpPr>
          <p:cNvPr id="6554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a:t>
            </a:r>
          </a:p>
        </p:txBody>
      </p:sp>
      <p:sp>
        <p:nvSpPr>
          <p:cNvPr id="6554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AEBE27E-DA84-4FA0-98A3-A97021EC86C1}" type="slidenum">
              <a:rPr lang="en-US" altLang="en-US" b="1">
                <a:cs typeface="Arial" pitchFamily="34" charset="0"/>
              </a:rPr>
              <a:pPr algn="ctr" eaLnBrk="1" hangingPunct="1"/>
              <a:t>108</a:t>
            </a:fld>
            <a:endParaRPr lang="en-US" altLang="en-US" b="1">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latin typeface="Arial" pitchFamily="34" charset="0"/>
                <a:cs typeface="Arial" pitchFamily="34" charset="0"/>
              </a:rPr>
              <a:t>THE NUMBERS GAME</a:t>
            </a:r>
            <a:br>
              <a:rPr lang="en-US" altLang="en-US" sz="4000" dirty="0">
                <a:latin typeface="Arial" pitchFamily="34" charset="0"/>
                <a:cs typeface="Arial" pitchFamily="34" charset="0"/>
              </a:rPr>
            </a:br>
            <a:endParaRPr lang="en-US" dirty="0"/>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109</a:t>
            </a:fld>
            <a:endParaRPr lang="en-US" altLang="en-US"/>
          </a:p>
        </p:txBody>
      </p:sp>
      <p:pic>
        <p:nvPicPr>
          <p:cNvPr id="614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625657" y="1600200"/>
            <a:ext cx="58926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364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2"/>
          <p:cNvSpPr txBox="1">
            <a:spLocks noChangeArrowheads="1"/>
          </p:cNvSpPr>
          <p:nvPr/>
        </p:nvSpPr>
        <p:spPr bwMode="auto">
          <a:xfrm>
            <a:off x="1482725" y="3575050"/>
            <a:ext cx="76200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pPr>
            <a:r>
              <a:rPr lang="en-US" altLang="en-US">
                <a:latin typeface="Arial" pitchFamily="34" charset="0"/>
              </a:rPr>
              <a:t>Affordable</a:t>
            </a:r>
          </a:p>
          <a:p>
            <a:pPr>
              <a:spcBef>
                <a:spcPct val="0"/>
              </a:spcBef>
            </a:pPr>
            <a:r>
              <a:rPr lang="en-US" altLang="en-US">
                <a:latin typeface="Arial" pitchFamily="34" charset="0"/>
              </a:rPr>
              <a:t>Access to organizations, leaders and best practices</a:t>
            </a:r>
          </a:p>
          <a:p>
            <a:pPr>
              <a:spcBef>
                <a:spcPct val="0"/>
              </a:spcBef>
            </a:pPr>
            <a:r>
              <a:rPr lang="en-US" altLang="en-US">
                <a:latin typeface="Arial" pitchFamily="34" charset="0"/>
              </a:rPr>
              <a:t>Monthly Events &amp; Annual Conference</a:t>
            </a:r>
          </a:p>
          <a:p>
            <a:pPr>
              <a:spcBef>
                <a:spcPct val="0"/>
              </a:spcBef>
            </a:pPr>
            <a:r>
              <a:rPr lang="en-US" altLang="en-US">
                <a:latin typeface="Arial" pitchFamily="34" charset="0"/>
              </a:rPr>
              <a:t>MLC-sponsored Projects</a:t>
            </a:r>
          </a:p>
          <a:p>
            <a:pPr>
              <a:spcBef>
                <a:spcPct val="0"/>
              </a:spcBef>
            </a:pPr>
            <a:r>
              <a:rPr lang="en-US" altLang="en-US">
                <a:latin typeface="Arial" pitchFamily="34" charset="0"/>
              </a:rPr>
              <a:t>Networking</a:t>
            </a:r>
          </a:p>
        </p:txBody>
      </p:sp>
      <p:sp>
        <p:nvSpPr>
          <p:cNvPr id="14339" name="Slide Number Placeholder 1"/>
          <p:cNvSpPr>
            <a:spLocks noGrp="1"/>
          </p:cNvSpPr>
          <p:nvPr>
            <p:ph type="sldNum" sz="quarter" idx="12"/>
          </p:nvPr>
        </p:nvSpPr>
        <p:spPr bwMode="auto">
          <a:xfrm>
            <a:off x="7394575" y="6524625"/>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smtClean="0">
                <a:latin typeface="Times New Roman" pitchFamily="18" charset="0"/>
                <a:cs typeface="Times New Roman" pitchFamily="18" charset="0"/>
              </a:rPr>
              <a:t>9</a:t>
            </a:r>
          </a:p>
        </p:txBody>
      </p:sp>
      <p:cxnSp>
        <p:nvCxnSpPr>
          <p:cNvPr id="10" name="Straight Connector 22"/>
          <p:cNvCxnSpPr>
            <a:cxnSpLocks noChangeShapeType="1"/>
          </p:cNvCxnSpPr>
          <p:nvPr/>
        </p:nvCxnSpPr>
        <p:spPr bwMode="auto">
          <a:xfrm>
            <a:off x="-47625" y="658813"/>
            <a:ext cx="8248650" cy="22225"/>
          </a:xfrm>
          <a:prstGeom prst="line">
            <a:avLst/>
          </a:prstGeom>
          <a:noFill/>
          <a:ln w="38100">
            <a:solidFill>
              <a:schemeClr val="accent1"/>
            </a:solidFill>
            <a:round/>
            <a:headEnd/>
            <a:tailEnd/>
          </a:ln>
          <a:effectLst>
            <a:outerShdw blurRad="63500" dist="228601" dir="2700000" sy="89999" rotWithShape="0">
              <a:srgbClr val="000000">
                <a:alpha val="25499"/>
              </a:srgbClr>
            </a:outerShdw>
          </a:effectLst>
          <a:extLst>
            <a:ext uri="{909E8E84-426E-40DD-AFC4-6F175D3DCCD1}">
              <a14:hiddenFill xmlns:a14="http://schemas.microsoft.com/office/drawing/2010/main">
                <a:noFill/>
              </a14:hiddenFill>
            </a:ext>
          </a:extLst>
        </p:spPr>
      </p:cxnSp>
      <p:pic>
        <p:nvPicPr>
          <p:cNvPr id="14341" name="Group 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9750" y="5553075"/>
            <a:ext cx="9842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ttp://www.michiganlean.org/Resources/Pictures/community-corkboar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8013" y="1238250"/>
            <a:ext cx="52006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228600" y="-62350"/>
            <a:ext cx="8915400" cy="769441"/>
          </a:xfrm>
          <a:prstGeom prst="rect">
            <a:avLst/>
          </a:prstGeom>
          <a:noFill/>
          <a:ln w="9525">
            <a:noFill/>
            <a:miter lim="800000"/>
            <a:headEnd/>
            <a:tailEnd/>
          </a:ln>
        </p:spPr>
        <p:txBody>
          <a:bodyPr>
            <a:spAutoFit/>
          </a:bodyPr>
          <a:lstStyle/>
          <a:p>
            <a:pPr>
              <a:defRPr/>
            </a:pPr>
            <a:r>
              <a:rPr lang="en-US" sz="4400" b="1" dirty="0">
                <a:ln w="18415" cmpd="sng">
                  <a:solidFill>
                    <a:srgbClr val="FFFFFF"/>
                  </a:solidFill>
                  <a:prstDash val="solid"/>
                </a:ln>
                <a:solidFill>
                  <a:srgbClr val="000000"/>
                </a:solidFill>
                <a:ea typeface="+mn-ea"/>
                <a:cs typeface="Arial" pitchFamily="34" charset="0"/>
              </a:rPr>
              <a:t>Join Us!   </a:t>
            </a:r>
          </a:p>
        </p:txBody>
      </p:sp>
    </p:spTree>
    <p:extLst>
      <p:ext uri="{BB962C8B-B14F-4D97-AF65-F5344CB8AC3E}">
        <p14:creationId xmlns:p14="http://schemas.microsoft.com/office/powerpoint/2010/main" val="33663636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110</a:t>
            </a:fld>
            <a:endParaRPr lang="en-US" altLang="en-US"/>
          </a:p>
        </p:txBody>
      </p:sp>
      <p:sp>
        <p:nvSpPr>
          <p:cNvPr id="6" name="Title 1"/>
          <p:cNvSpPr>
            <a:spLocks noGrp="1"/>
          </p:cNvSpPr>
          <p:nvPr>
            <p:ph type="title"/>
          </p:nvPr>
        </p:nvSpPr>
        <p:spPr/>
        <p:txBody>
          <a:bodyPr/>
          <a:lstStyle/>
          <a:p>
            <a:r>
              <a:rPr lang="en-US" altLang="en-US" sz="4000" dirty="0">
                <a:latin typeface="Arial" pitchFamily="34" charset="0"/>
                <a:cs typeface="Arial" pitchFamily="34" charset="0"/>
              </a:rPr>
              <a:t>THE NUMBERS GAME</a:t>
            </a:r>
            <a:br>
              <a:rPr lang="en-US" altLang="en-US" sz="4000" dirty="0">
                <a:latin typeface="Arial" pitchFamily="34" charset="0"/>
                <a:cs typeface="Arial" pitchFamily="34" charset="0"/>
              </a:rPr>
            </a:br>
            <a:endParaRPr lang="en-US" dirty="0"/>
          </a:p>
        </p:txBody>
      </p:sp>
      <p:pic>
        <p:nvPicPr>
          <p:cNvPr id="717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82232" y="1219200"/>
            <a:ext cx="6937767" cy="514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09252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66700" y="879912"/>
            <a:ext cx="7886700" cy="573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111</a:t>
            </a:fld>
            <a:endParaRPr lang="en-US" altLang="en-US"/>
          </a:p>
        </p:txBody>
      </p:sp>
      <p:sp>
        <p:nvSpPr>
          <p:cNvPr id="6" name="Title 1"/>
          <p:cNvSpPr>
            <a:spLocks noGrp="1"/>
          </p:cNvSpPr>
          <p:nvPr>
            <p:ph type="title"/>
          </p:nvPr>
        </p:nvSpPr>
        <p:spPr/>
        <p:txBody>
          <a:bodyPr/>
          <a:lstStyle/>
          <a:p>
            <a:r>
              <a:rPr lang="en-US" altLang="en-US" sz="4000" dirty="0">
                <a:latin typeface="Arial" pitchFamily="34" charset="0"/>
                <a:cs typeface="Arial" pitchFamily="34" charset="0"/>
              </a:rPr>
              <a:t>THE NUMBERS GAME</a:t>
            </a:r>
            <a:br>
              <a:rPr lang="en-US" altLang="en-US" sz="4000" dirty="0">
                <a:latin typeface="Arial" pitchFamily="34" charset="0"/>
                <a:cs typeface="Arial" pitchFamily="34" charset="0"/>
              </a:rPr>
            </a:br>
            <a:endParaRPr lang="en-US" dirty="0"/>
          </a:p>
        </p:txBody>
      </p:sp>
    </p:spTree>
    <p:extLst>
      <p:ext uri="{BB962C8B-B14F-4D97-AF65-F5344CB8AC3E}">
        <p14:creationId xmlns:p14="http://schemas.microsoft.com/office/powerpoint/2010/main" val="37349671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595408" y="1092200"/>
            <a:ext cx="7041545" cy="503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112</a:t>
            </a:fld>
            <a:endParaRPr lang="en-US" altLang="en-US"/>
          </a:p>
        </p:txBody>
      </p:sp>
      <p:sp>
        <p:nvSpPr>
          <p:cNvPr id="7" name="Title 1"/>
          <p:cNvSpPr>
            <a:spLocks noGrp="1"/>
          </p:cNvSpPr>
          <p:nvPr>
            <p:ph type="title"/>
          </p:nvPr>
        </p:nvSpPr>
        <p:spPr>
          <a:xfrm>
            <a:off x="457200" y="261938"/>
            <a:ext cx="8229600" cy="1143000"/>
          </a:xfrm>
        </p:spPr>
        <p:txBody>
          <a:bodyPr/>
          <a:lstStyle/>
          <a:p>
            <a:r>
              <a:rPr lang="en-US" altLang="en-US" sz="4000" dirty="0">
                <a:latin typeface="Arial" pitchFamily="34" charset="0"/>
                <a:cs typeface="Arial" pitchFamily="34" charset="0"/>
              </a:rPr>
              <a:t>THE NUMBERS GAME</a:t>
            </a:r>
            <a:br>
              <a:rPr lang="en-US" altLang="en-US" sz="4000" dirty="0">
                <a:latin typeface="Arial" pitchFamily="34" charset="0"/>
                <a:cs typeface="Arial" pitchFamily="34" charset="0"/>
              </a:rPr>
            </a:br>
            <a:endParaRPr lang="en-US" dirty="0"/>
          </a:p>
        </p:txBody>
      </p:sp>
    </p:spTree>
    <p:extLst>
      <p:ext uri="{BB962C8B-B14F-4D97-AF65-F5344CB8AC3E}">
        <p14:creationId xmlns:p14="http://schemas.microsoft.com/office/powerpoint/2010/main" val="115749762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58054" y="1054100"/>
            <a:ext cx="7758130" cy="507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113</a:t>
            </a:fld>
            <a:endParaRPr lang="en-US" altLang="en-US"/>
          </a:p>
        </p:txBody>
      </p:sp>
      <p:sp>
        <p:nvSpPr>
          <p:cNvPr id="7" name="Title 1"/>
          <p:cNvSpPr>
            <a:spLocks noGrp="1"/>
          </p:cNvSpPr>
          <p:nvPr>
            <p:ph type="title"/>
          </p:nvPr>
        </p:nvSpPr>
        <p:spPr/>
        <p:txBody>
          <a:bodyPr/>
          <a:lstStyle/>
          <a:p>
            <a:r>
              <a:rPr lang="en-US" altLang="en-US" sz="4000" dirty="0">
                <a:latin typeface="Arial" pitchFamily="34" charset="0"/>
                <a:cs typeface="Arial" pitchFamily="34" charset="0"/>
              </a:rPr>
              <a:t>THE NUMBERS GAME</a:t>
            </a:r>
            <a:br>
              <a:rPr lang="en-US" altLang="en-US" sz="4000" dirty="0">
                <a:latin typeface="Arial" pitchFamily="34" charset="0"/>
                <a:cs typeface="Arial" pitchFamily="34" charset="0"/>
              </a:rPr>
            </a:br>
            <a:endParaRPr lang="en-US" dirty="0"/>
          </a:p>
        </p:txBody>
      </p:sp>
    </p:spTree>
    <p:extLst>
      <p:ext uri="{BB962C8B-B14F-4D97-AF65-F5344CB8AC3E}">
        <p14:creationId xmlns:p14="http://schemas.microsoft.com/office/powerpoint/2010/main" val="42467952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114</a:t>
            </a:fld>
            <a:endParaRPr lang="en-US" altLang="en-US"/>
          </a:p>
        </p:txBody>
      </p:sp>
      <p:pic>
        <p:nvPicPr>
          <p:cNvPr id="1126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242394" y="1054100"/>
            <a:ext cx="7388765" cy="507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p:txBody>
          <a:bodyPr/>
          <a:lstStyle/>
          <a:p>
            <a:r>
              <a:rPr lang="en-US" altLang="en-US" sz="4000" dirty="0">
                <a:latin typeface="Arial" pitchFamily="34" charset="0"/>
                <a:cs typeface="Arial" pitchFamily="34" charset="0"/>
              </a:rPr>
              <a:t>THE NUMBERS GAME</a:t>
            </a:r>
            <a:br>
              <a:rPr lang="en-US" altLang="en-US" sz="4000" dirty="0">
                <a:latin typeface="Arial" pitchFamily="34" charset="0"/>
                <a:cs typeface="Arial" pitchFamily="34" charset="0"/>
              </a:rPr>
            </a:br>
            <a:endParaRPr lang="en-US" dirty="0"/>
          </a:p>
        </p:txBody>
      </p:sp>
    </p:spTree>
    <p:extLst>
      <p:ext uri="{BB962C8B-B14F-4D97-AF65-F5344CB8AC3E}">
        <p14:creationId xmlns:p14="http://schemas.microsoft.com/office/powerpoint/2010/main" val="388377281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115</a:t>
            </a:fld>
            <a:endParaRPr lang="en-US" altLang="en-US"/>
          </a:p>
        </p:txBody>
      </p:sp>
      <p:pic>
        <p:nvPicPr>
          <p:cNvPr id="12290"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26999" y="1041400"/>
            <a:ext cx="7631353" cy="508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p:txBody>
          <a:bodyPr/>
          <a:lstStyle/>
          <a:p>
            <a:r>
              <a:rPr lang="en-US" altLang="en-US" sz="4000" dirty="0">
                <a:latin typeface="Arial" pitchFamily="34" charset="0"/>
                <a:cs typeface="Arial" pitchFamily="34" charset="0"/>
              </a:rPr>
              <a:t>THE NUMBERS GAME</a:t>
            </a:r>
            <a:br>
              <a:rPr lang="en-US" altLang="en-US" sz="4000" dirty="0">
                <a:latin typeface="Arial" pitchFamily="34" charset="0"/>
                <a:cs typeface="Arial" pitchFamily="34" charset="0"/>
              </a:rPr>
            </a:br>
            <a:endParaRPr lang="en-US" dirty="0"/>
          </a:p>
        </p:txBody>
      </p:sp>
    </p:spTree>
    <p:extLst>
      <p:ext uri="{BB962C8B-B14F-4D97-AF65-F5344CB8AC3E}">
        <p14:creationId xmlns:p14="http://schemas.microsoft.com/office/powerpoint/2010/main" val="28008712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116</a:t>
            </a:fld>
            <a:endParaRPr lang="en-US" altLang="en-US"/>
          </a:p>
        </p:txBody>
      </p:sp>
      <p:pic>
        <p:nvPicPr>
          <p:cNvPr id="13314"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241300" y="1054100"/>
            <a:ext cx="7489739" cy="507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p:txBody>
          <a:bodyPr/>
          <a:lstStyle/>
          <a:p>
            <a:r>
              <a:rPr lang="en-US" altLang="en-US" sz="4000" dirty="0">
                <a:latin typeface="Arial" pitchFamily="34" charset="0"/>
                <a:cs typeface="Arial" pitchFamily="34" charset="0"/>
              </a:rPr>
              <a:t>THE NUMBERS GAME</a:t>
            </a:r>
            <a:br>
              <a:rPr lang="en-US" altLang="en-US" sz="4000" dirty="0">
                <a:latin typeface="Arial" pitchFamily="34" charset="0"/>
                <a:cs typeface="Arial" pitchFamily="34" charset="0"/>
              </a:rPr>
            </a:br>
            <a:endParaRPr lang="en-US" dirty="0"/>
          </a:p>
        </p:txBody>
      </p:sp>
    </p:spTree>
    <p:extLst>
      <p:ext uri="{BB962C8B-B14F-4D97-AF65-F5344CB8AC3E}">
        <p14:creationId xmlns:p14="http://schemas.microsoft.com/office/powerpoint/2010/main" val="6477058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9" name="Picture 3" descr="C:\Users\jfarner\Pictures\Microsoft Clip Organizer\0043523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6113" y="463550"/>
            <a:ext cx="1157887" cy="12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a:t>
            </a:r>
          </a:p>
        </p:txBody>
      </p:sp>
      <p:sp>
        <p:nvSpPr>
          <p:cNvPr id="12" name="Title 1"/>
          <p:cNvSpPr txBox="1">
            <a:spLocks/>
          </p:cNvSpPr>
          <p:nvPr/>
        </p:nvSpPr>
        <p:spPr>
          <a:xfrm>
            <a:off x="263236" y="1046040"/>
            <a:ext cx="8661862" cy="1051560"/>
          </a:xfrm>
          <a:prstGeom prst="rect">
            <a:avLst/>
          </a:prstGeom>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en-US" sz="2800" b="1" cap="all" dirty="0">
                <a:ln w="11430"/>
                <a:solidFill>
                  <a:srgbClr val="C00000"/>
                </a:solidFill>
                <a:effectLst>
                  <a:outerShdw blurRad="50800" dist="39000" dir="5460000" algn="tl">
                    <a:srgbClr val="000000">
                      <a:alpha val="38000"/>
                    </a:srgbClr>
                  </a:outerShdw>
                </a:effectLst>
                <a:cs typeface="Arial" pitchFamily="34" charset="0"/>
              </a:rPr>
              <a:t>What is the </a:t>
            </a:r>
            <a:r>
              <a:rPr lang="en-US" sz="2800" b="1" u="sng" cap="all" dirty="0">
                <a:ln w="11430"/>
                <a:solidFill>
                  <a:srgbClr val="C00000"/>
                </a:solidFill>
                <a:effectLst>
                  <a:outerShdw blurRad="50800" dist="39000" dir="5460000" algn="tl">
                    <a:srgbClr val="000000">
                      <a:alpha val="38000"/>
                    </a:srgbClr>
                  </a:outerShdw>
                </a:effectLst>
                <a:cs typeface="Arial" pitchFamily="34" charset="0"/>
              </a:rPr>
              <a:t>COST of</a:t>
            </a:r>
            <a:r>
              <a:rPr lang="en-US" sz="2800" b="1" cap="all" dirty="0">
                <a:ln w="11430"/>
                <a:solidFill>
                  <a:srgbClr val="C00000"/>
                </a:solidFill>
                <a:effectLst>
                  <a:outerShdw blurRad="50800" dist="39000" dir="5460000" algn="tl">
                    <a:srgbClr val="000000">
                      <a:alpha val="38000"/>
                    </a:srgbClr>
                  </a:outerShdw>
                </a:effectLst>
                <a:cs typeface="Arial" pitchFamily="34" charset="0"/>
              </a:rPr>
              <a:t> </a:t>
            </a:r>
            <a:r>
              <a:rPr lang="en-US" sz="2800" b="1" i="1" u="sng" cap="all" dirty="0">
                <a:ln w="11430"/>
                <a:solidFill>
                  <a:srgbClr val="C00000"/>
                </a:solidFill>
                <a:effectLst>
                  <a:outerShdw blurRad="50800" dist="39000" dir="5460000" algn="tl">
                    <a:srgbClr val="000000">
                      <a:alpha val="38000"/>
                    </a:srgbClr>
                  </a:outerShdw>
                </a:effectLst>
                <a:cs typeface="Arial" pitchFamily="34" charset="0"/>
              </a:rPr>
              <a:t>dis</a:t>
            </a:r>
            <a:r>
              <a:rPr lang="en-US" sz="2800" b="1" cap="all" dirty="0">
                <a:ln w="11430"/>
                <a:solidFill>
                  <a:srgbClr val="C00000"/>
                </a:solidFill>
                <a:effectLst>
                  <a:outerShdw blurRad="50800" dist="39000" dir="5460000" algn="tl">
                    <a:srgbClr val="000000">
                      <a:alpha val="38000"/>
                    </a:srgbClr>
                  </a:outerShdw>
                </a:effectLst>
                <a:cs typeface="Arial" pitchFamily="34" charset="0"/>
              </a:rPr>
              <a:t>organization???</a:t>
            </a:r>
          </a:p>
        </p:txBody>
      </p:sp>
      <p:sp>
        <p:nvSpPr>
          <p:cNvPr id="7681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5F64789-D0A4-40B7-9854-FF466CCFFAB4}" type="slidenum">
              <a:rPr lang="en-US" altLang="en-US" b="1">
                <a:cs typeface="Arial" pitchFamily="34" charset="0"/>
              </a:rPr>
              <a:pPr algn="ctr" eaLnBrk="1" hangingPunct="1"/>
              <a:t>117</a:t>
            </a:fld>
            <a:endParaRPr lang="en-US" altLang="en-US" b="1">
              <a:cs typeface="Arial" pitchFamily="34" charset="0"/>
            </a:endParaRPr>
          </a:p>
        </p:txBody>
      </p:sp>
      <p:pic>
        <p:nvPicPr>
          <p:cNvPr id="614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069" y="1571820"/>
            <a:ext cx="8821862" cy="3856132"/>
          </a:xfrm>
          <a:prstGeom prst="rect">
            <a:avLst/>
          </a:prstGeom>
          <a:solidFill>
            <a:schemeClr val="bg1"/>
          </a:solidFill>
          <a:ln>
            <a:noFill/>
          </a:ln>
          <a:effectLst/>
        </p:spPr>
      </p:pic>
      <p:sp>
        <p:nvSpPr>
          <p:cNvPr id="3" name="Rectangle 2"/>
          <p:cNvSpPr/>
          <p:nvPr/>
        </p:nvSpPr>
        <p:spPr>
          <a:xfrm>
            <a:off x="552450" y="3432847"/>
            <a:ext cx="4680556" cy="3444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4950" y="1959820"/>
            <a:ext cx="1184349" cy="1814029"/>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6194" y="1042988"/>
            <a:ext cx="8153400" cy="685800"/>
          </a:xfrm>
        </p:spPr>
        <p:txBody>
          <a:bodyPr/>
          <a:lstStyle/>
          <a:p>
            <a:pPr>
              <a:defRPr/>
            </a:pPr>
            <a:r>
              <a:rPr lang="en-US" sz="2800" dirty="0" smtClean="0">
                <a:latin typeface="Arial" pitchFamily="34" charset="0"/>
                <a:cs typeface="Arial" pitchFamily="34" charset="0"/>
              </a:rPr>
              <a:t>SORT – Clearing Up </a:t>
            </a:r>
          </a:p>
        </p:txBody>
      </p:sp>
      <p:sp>
        <p:nvSpPr>
          <p:cNvPr id="77827" name="Rectangle 3"/>
          <p:cNvSpPr>
            <a:spLocks noGrp="1" noChangeArrowheads="1"/>
          </p:cNvSpPr>
          <p:nvPr>
            <p:ph idx="1"/>
          </p:nvPr>
        </p:nvSpPr>
        <p:spPr bwMode="auto">
          <a:xfrm>
            <a:off x="908050" y="1725613"/>
            <a:ext cx="7327900" cy="2728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90000"/>
              </a:lnSpc>
              <a:spcBef>
                <a:spcPct val="0"/>
              </a:spcBef>
              <a:buFontTx/>
              <a:buNone/>
            </a:pPr>
            <a:r>
              <a:rPr lang="en-US" altLang="en-US" sz="3000" b="1" smtClean="0">
                <a:solidFill>
                  <a:schemeClr val="tx2"/>
                </a:solidFill>
                <a:latin typeface="Arial" pitchFamily="34" charset="0"/>
                <a:cs typeface="Arial" pitchFamily="34" charset="0"/>
              </a:rPr>
              <a:t>“What can we get rid of?”</a:t>
            </a:r>
          </a:p>
          <a:p>
            <a:pPr algn="ctr">
              <a:lnSpc>
                <a:spcPct val="90000"/>
              </a:lnSpc>
              <a:spcBef>
                <a:spcPct val="0"/>
              </a:spcBef>
              <a:buFontTx/>
              <a:buNone/>
            </a:pPr>
            <a:r>
              <a:rPr lang="en-US" altLang="en-US" sz="3000" b="1" smtClean="0">
                <a:solidFill>
                  <a:schemeClr val="tx2"/>
                </a:solidFill>
                <a:latin typeface="Arial" pitchFamily="34" charset="0"/>
                <a:cs typeface="Arial" pitchFamily="34" charset="0"/>
              </a:rPr>
              <a:t>“Where does it go?”</a:t>
            </a:r>
          </a:p>
          <a:p>
            <a:pPr algn="ctr">
              <a:lnSpc>
                <a:spcPct val="90000"/>
              </a:lnSpc>
              <a:spcBef>
                <a:spcPct val="0"/>
              </a:spcBef>
              <a:buFontTx/>
              <a:buNone/>
            </a:pPr>
            <a:r>
              <a:rPr lang="en-US" altLang="en-US" sz="3000" b="1" smtClean="0">
                <a:solidFill>
                  <a:schemeClr val="tx2"/>
                </a:solidFill>
                <a:latin typeface="Arial" pitchFamily="34" charset="0"/>
                <a:cs typeface="Arial" pitchFamily="34" charset="0"/>
              </a:rPr>
              <a:t>“What needs to be fixed?” </a:t>
            </a:r>
          </a:p>
          <a:p>
            <a:pPr algn="ctr">
              <a:lnSpc>
                <a:spcPct val="90000"/>
              </a:lnSpc>
              <a:spcBef>
                <a:spcPct val="0"/>
              </a:spcBef>
              <a:buFontTx/>
              <a:buNone/>
            </a:pPr>
            <a:r>
              <a:rPr lang="en-US" altLang="en-US" sz="3000" b="1" smtClean="0">
                <a:solidFill>
                  <a:schemeClr val="tx2"/>
                </a:solidFill>
                <a:latin typeface="Arial" pitchFamily="34" charset="0"/>
                <a:cs typeface="Arial" pitchFamily="34" charset="0"/>
              </a:rPr>
              <a:t>“How do we fix it?”</a:t>
            </a:r>
          </a:p>
          <a:p>
            <a:pPr algn="ctr">
              <a:lnSpc>
                <a:spcPct val="90000"/>
              </a:lnSpc>
              <a:buFontTx/>
              <a:buNone/>
            </a:pPr>
            <a:r>
              <a:rPr lang="en-US" altLang="en-US" sz="3000" b="1" i="1" smtClean="0">
                <a:solidFill>
                  <a:srgbClr val="FF0000"/>
                </a:solidFill>
                <a:latin typeface="Arial" pitchFamily="34" charset="0"/>
                <a:cs typeface="Arial" pitchFamily="34" charset="0"/>
              </a:rPr>
              <a:t>“When in doubt, move it out!”</a:t>
            </a:r>
          </a:p>
          <a:p>
            <a:pPr algn="ctr">
              <a:lnSpc>
                <a:spcPct val="90000"/>
              </a:lnSpc>
              <a:spcBef>
                <a:spcPct val="0"/>
              </a:spcBef>
              <a:buFontTx/>
              <a:buNone/>
            </a:pPr>
            <a:endParaRPr lang="en-US" altLang="en-US" sz="3600" b="1" smtClean="0">
              <a:latin typeface="Arial" pitchFamily="34" charset="0"/>
              <a:cs typeface="Arial" pitchFamily="34" charset="0"/>
            </a:endParaRPr>
          </a:p>
        </p:txBody>
      </p:sp>
      <p:sp>
        <p:nvSpPr>
          <p:cNvPr id="17412" name="WordArt 4"/>
          <p:cNvSpPr>
            <a:spLocks noChangeArrowheads="1" noChangeShapeType="1" noTextEdit="1"/>
          </p:cNvSpPr>
          <p:nvPr/>
        </p:nvSpPr>
        <p:spPr bwMode="auto">
          <a:xfrm>
            <a:off x="838200" y="4073245"/>
            <a:ext cx="7162800" cy="1981200"/>
          </a:xfrm>
          <a:prstGeom prst="rect">
            <a:avLst/>
          </a:prstGeom>
        </p:spPr>
        <p:txBody>
          <a:bodyPr wrap="none" fromWordArt="1">
            <a:prstTxWarp prst="textPlain">
              <a:avLst>
                <a:gd name="adj" fmla="val 50000"/>
              </a:avLst>
            </a:prstTxWarp>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n-US" sz="3600" b="1" kern="10" dirty="0">
                <a:ln/>
                <a:solidFill>
                  <a:schemeClr val="accent5">
                    <a:tint val="50000"/>
                    <a:satMod val="180000"/>
                  </a:schemeClr>
                </a:solidFill>
                <a:cs typeface="Arial" pitchFamily="34" charset="0"/>
              </a:rPr>
              <a:t>Step 1</a:t>
            </a:r>
          </a:p>
        </p:txBody>
      </p:sp>
      <p:sp>
        <p:nvSpPr>
          <p:cNvPr id="77829"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 Sort</a:t>
            </a:r>
          </a:p>
        </p:txBody>
      </p:sp>
      <p:sp>
        <p:nvSpPr>
          <p:cNvPr id="7783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6B6A34F8-9065-4A74-BD2B-6E2C45BD2A33}" type="slidenum">
              <a:rPr lang="en-US" altLang="en-US" b="1">
                <a:cs typeface="Arial" pitchFamily="34" charset="0"/>
              </a:rPr>
              <a:pPr algn="ctr" eaLnBrk="1" hangingPunct="1"/>
              <a:t>118</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0" y="1269394"/>
            <a:ext cx="8366125" cy="685800"/>
          </a:xfrm>
        </p:spPr>
        <p:txBody>
          <a:bodyPr/>
          <a:lstStyle/>
          <a:p>
            <a:pPr marL="342900" indent="-342900" algn="ctr">
              <a:defRPr/>
            </a:pPr>
            <a:r>
              <a:rPr lang="en-US" sz="2800" dirty="0" smtClean="0">
                <a:solidFill>
                  <a:srgbClr val="FF0000"/>
                </a:solidFill>
                <a:latin typeface="Arial" pitchFamily="34" charset="0"/>
                <a:cs typeface="Arial" pitchFamily="34" charset="0"/>
              </a:rPr>
              <a:t>Red Tagging</a:t>
            </a:r>
          </a:p>
        </p:txBody>
      </p:sp>
      <p:sp>
        <p:nvSpPr>
          <p:cNvPr id="78851" name="Content Placeholder 2"/>
          <p:cNvSpPr>
            <a:spLocks noGrp="1"/>
          </p:cNvSpPr>
          <p:nvPr>
            <p:ph idx="1"/>
          </p:nvPr>
        </p:nvSpPr>
        <p:spPr bwMode="auto">
          <a:xfrm>
            <a:off x="2139950" y="1690688"/>
            <a:ext cx="638175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2"/>
            <a:endParaRPr lang="en-US" altLang="en-US" sz="2800" dirty="0" smtClean="0">
              <a:latin typeface="Arial" pitchFamily="34" charset="0"/>
              <a:cs typeface="Arial" pitchFamily="34" charset="0"/>
            </a:endParaRPr>
          </a:p>
          <a:p>
            <a:pPr lvl="2">
              <a:buClrTx/>
              <a:buFont typeface="Wingdings" pitchFamily="2" charset="2"/>
              <a:buChar char="v"/>
            </a:pPr>
            <a:r>
              <a:rPr lang="en-US" altLang="en-US" sz="2800" dirty="0" smtClean="0">
                <a:latin typeface="Arial" pitchFamily="34" charset="0"/>
                <a:cs typeface="Arial" pitchFamily="34" charset="0"/>
              </a:rPr>
              <a:t>Red Tagging</a:t>
            </a:r>
          </a:p>
          <a:p>
            <a:pPr lvl="3">
              <a:buClrTx/>
              <a:buFont typeface="Wingdings" pitchFamily="2" charset="2"/>
              <a:buChar char="v"/>
            </a:pPr>
            <a:r>
              <a:rPr lang="en-US" altLang="en-US" sz="2800" dirty="0" smtClean="0">
                <a:latin typeface="Arial" pitchFamily="34" charset="0"/>
                <a:cs typeface="Arial" pitchFamily="34" charset="0"/>
              </a:rPr>
              <a:t>Tagging</a:t>
            </a:r>
          </a:p>
          <a:p>
            <a:pPr lvl="3">
              <a:buClrTx/>
              <a:buFont typeface="Wingdings" pitchFamily="2" charset="2"/>
              <a:buChar char="v"/>
            </a:pPr>
            <a:r>
              <a:rPr lang="en-US" altLang="en-US" sz="2800" dirty="0" smtClean="0">
                <a:latin typeface="Arial" pitchFamily="34" charset="0"/>
                <a:cs typeface="Arial" pitchFamily="34" charset="0"/>
              </a:rPr>
              <a:t>Drop area</a:t>
            </a:r>
          </a:p>
          <a:p>
            <a:pPr lvl="3">
              <a:buClrTx/>
              <a:buFont typeface="Wingdings" pitchFamily="2" charset="2"/>
              <a:buChar char="v"/>
            </a:pPr>
            <a:r>
              <a:rPr lang="en-US" altLang="en-US" sz="2800" dirty="0" smtClean="0">
                <a:latin typeface="Arial" pitchFamily="34" charset="0"/>
                <a:cs typeface="Arial" pitchFamily="34" charset="0"/>
              </a:rPr>
              <a:t>Log items (if necessary)</a:t>
            </a:r>
          </a:p>
          <a:p>
            <a:pPr lvl="3">
              <a:buClrTx/>
              <a:buFont typeface="Wingdings" pitchFamily="2" charset="2"/>
              <a:buChar char="v"/>
            </a:pPr>
            <a:r>
              <a:rPr lang="en-US" altLang="en-US" sz="2800" dirty="0" smtClean="0">
                <a:latin typeface="Arial" pitchFamily="34" charset="0"/>
                <a:cs typeface="Arial" pitchFamily="34" charset="0"/>
              </a:rPr>
              <a:t>Review process for area</a:t>
            </a:r>
          </a:p>
        </p:txBody>
      </p:sp>
      <p:sp>
        <p:nvSpPr>
          <p:cNvPr id="7885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 Sort</a:t>
            </a:r>
          </a:p>
        </p:txBody>
      </p:sp>
      <p:sp>
        <p:nvSpPr>
          <p:cNvPr id="7885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1E43FE4F-4CBF-4568-A988-8F3C6B734A25}" type="slidenum">
              <a:rPr lang="en-US" altLang="en-US" b="1">
                <a:cs typeface="Arial" pitchFamily="34" charset="0"/>
              </a:rPr>
              <a:pPr algn="ctr" eaLnBrk="1" hangingPunct="1"/>
              <a:t>119</a:t>
            </a:fld>
            <a:endParaRPr lang="en-US" altLang="en-US" b="1">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5"/>
          <p:cNvSpPr txBox="1">
            <a:spLocks noChangeArrowheads="1"/>
          </p:cNvSpPr>
          <p:nvPr/>
        </p:nvSpPr>
        <p:spPr bwMode="auto">
          <a:xfrm>
            <a:off x="228600" y="-62350"/>
            <a:ext cx="8915400" cy="769441"/>
          </a:xfrm>
          <a:prstGeom prst="rect">
            <a:avLst/>
          </a:prstGeom>
          <a:noFill/>
          <a:ln w="9525">
            <a:noFill/>
            <a:miter lim="800000"/>
            <a:headEnd/>
            <a:tailEnd/>
          </a:ln>
        </p:spPr>
        <p:txBody>
          <a:bodyPr>
            <a:spAutoFit/>
          </a:bodyPr>
          <a:lstStyle/>
          <a:p>
            <a:pPr>
              <a:defRPr/>
            </a:pPr>
            <a:r>
              <a:rPr lang="en-US" sz="4400" b="1" dirty="0">
                <a:ln w="18415" cmpd="sng">
                  <a:solidFill>
                    <a:srgbClr val="FFFFFF"/>
                  </a:solidFill>
                  <a:prstDash val="solid"/>
                </a:ln>
                <a:solidFill>
                  <a:srgbClr val="000000"/>
                </a:solidFill>
                <a:ea typeface="+mn-ea"/>
                <a:cs typeface="Arial" pitchFamily="34" charset="0"/>
              </a:rPr>
              <a:t>Get Involved!   </a:t>
            </a:r>
          </a:p>
        </p:txBody>
      </p:sp>
      <p:sp>
        <p:nvSpPr>
          <p:cNvPr id="12" name="Rounded Rectangle 11"/>
          <p:cNvSpPr/>
          <p:nvPr/>
        </p:nvSpPr>
        <p:spPr>
          <a:xfrm>
            <a:off x="4544104" y="4230799"/>
            <a:ext cx="4372495" cy="515389"/>
          </a:xfrm>
          <a:prstGeom prst="roundRect">
            <a:avLst/>
          </a:prstGeom>
          <a:solidFill>
            <a:schemeClr val="tx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rPr>
              <a:t>Suggest Event Topics</a:t>
            </a:r>
          </a:p>
        </p:txBody>
      </p:sp>
      <p:sp>
        <p:nvSpPr>
          <p:cNvPr id="16" name="Rounded Rectangle 15"/>
          <p:cNvSpPr/>
          <p:nvPr/>
        </p:nvSpPr>
        <p:spPr>
          <a:xfrm>
            <a:off x="4544104" y="3620157"/>
            <a:ext cx="4372495" cy="515389"/>
          </a:xfrm>
          <a:prstGeom prst="roundRect">
            <a:avLst/>
          </a:prstGeom>
          <a:solidFill>
            <a:schemeClr val="tx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rPr>
              <a:t>Join a Committee</a:t>
            </a:r>
          </a:p>
        </p:txBody>
      </p:sp>
      <p:sp>
        <p:nvSpPr>
          <p:cNvPr id="17" name="Rounded Rectangle 16"/>
          <p:cNvSpPr/>
          <p:nvPr/>
        </p:nvSpPr>
        <p:spPr>
          <a:xfrm>
            <a:off x="4543865" y="2980076"/>
            <a:ext cx="4372495" cy="515389"/>
          </a:xfrm>
          <a:prstGeom prst="roundRect">
            <a:avLst/>
          </a:prstGeom>
          <a:solidFill>
            <a:schemeClr val="tx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rPr>
              <a:t>Like us on Facebook</a:t>
            </a:r>
          </a:p>
        </p:txBody>
      </p:sp>
      <p:sp>
        <p:nvSpPr>
          <p:cNvPr id="18" name="Rounded Rectangle 17"/>
          <p:cNvSpPr/>
          <p:nvPr/>
        </p:nvSpPr>
        <p:spPr>
          <a:xfrm>
            <a:off x="4543866" y="2336726"/>
            <a:ext cx="4372495" cy="515389"/>
          </a:xfrm>
          <a:prstGeom prst="roundRect">
            <a:avLst/>
          </a:prstGeom>
          <a:solidFill>
            <a:schemeClr val="tx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rPr>
              <a:t>Connect on LinkedIn and Twitter</a:t>
            </a:r>
          </a:p>
        </p:txBody>
      </p:sp>
      <p:sp>
        <p:nvSpPr>
          <p:cNvPr id="19" name="Rounded Rectangle 18"/>
          <p:cNvSpPr/>
          <p:nvPr/>
        </p:nvSpPr>
        <p:spPr>
          <a:xfrm>
            <a:off x="4544104" y="1724858"/>
            <a:ext cx="4372495" cy="515389"/>
          </a:xfrm>
          <a:prstGeom prst="roundRect">
            <a:avLst/>
          </a:prstGeom>
          <a:solidFill>
            <a:schemeClr val="tx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bg1"/>
                </a:solidFill>
              </a:rPr>
              <a:t>Visit www.MichiganLean.org</a:t>
            </a:r>
          </a:p>
        </p:txBody>
      </p:sp>
      <p:pic>
        <p:nvPicPr>
          <p:cNvPr id="15378" name="Group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750" y="5438775"/>
            <a:ext cx="9842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Slide Number Placeholder 1"/>
          <p:cNvSpPr>
            <a:spLocks noGrp="1"/>
          </p:cNvSpPr>
          <p:nvPr>
            <p:ph type="sldNum" sz="quarter" idx="12"/>
          </p:nvPr>
        </p:nvSpPr>
        <p:spPr bwMode="auto">
          <a:xfrm>
            <a:off x="7443788" y="6556375"/>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smtClean="0">
                <a:latin typeface="Times New Roman" pitchFamily="18" charset="0"/>
                <a:cs typeface="Times New Roman" pitchFamily="18" charset="0"/>
              </a:rPr>
              <a:t>10</a:t>
            </a:r>
          </a:p>
        </p:txBody>
      </p:sp>
      <p:cxnSp>
        <p:nvCxnSpPr>
          <p:cNvPr id="22" name="Straight Connector 22"/>
          <p:cNvCxnSpPr>
            <a:cxnSpLocks noChangeShapeType="1"/>
          </p:cNvCxnSpPr>
          <p:nvPr/>
        </p:nvCxnSpPr>
        <p:spPr bwMode="auto">
          <a:xfrm>
            <a:off x="-47625" y="700088"/>
            <a:ext cx="8248650" cy="22225"/>
          </a:xfrm>
          <a:prstGeom prst="line">
            <a:avLst/>
          </a:prstGeom>
          <a:noFill/>
          <a:ln w="38100">
            <a:solidFill>
              <a:schemeClr val="accent1"/>
            </a:solidFill>
            <a:round/>
            <a:headEnd/>
            <a:tailEnd/>
          </a:ln>
          <a:effectLst>
            <a:outerShdw blurRad="63500" dist="228601" dir="2700000" sy="89999" rotWithShape="0">
              <a:srgbClr val="000000">
                <a:alpha val="25499"/>
              </a:srgbClr>
            </a:outerShdw>
          </a:effectLst>
          <a:extLst>
            <a:ext uri="{909E8E84-426E-40DD-AFC4-6F175D3DCCD1}">
              <a14:hiddenFill xmlns:a14="http://schemas.microsoft.com/office/drawing/2010/main">
                <a:noFill/>
              </a14:hiddenFill>
            </a:ext>
          </a:extLst>
        </p:spPr>
      </p:cxnSp>
      <p:pic>
        <p:nvPicPr>
          <p:cNvPr id="15381" name="Picture 31" descr="http://www.michiganlean.org/Resources/Pictures/lean-resources-illustrati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738" y="1444625"/>
            <a:ext cx="3775075"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869692"/>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31" name="Title 1"/>
          <p:cNvSpPr>
            <a:spLocks noGrp="1"/>
          </p:cNvSpPr>
          <p:nvPr>
            <p:ph type="title"/>
          </p:nvPr>
        </p:nvSpPr>
        <p:spPr>
          <a:xfrm>
            <a:off x="6338" y="1185866"/>
            <a:ext cx="8366125" cy="685800"/>
          </a:xfrm>
        </p:spPr>
        <p:txBody>
          <a:bodyPr/>
          <a:lstStyle/>
          <a:p>
            <a:pPr marL="342900" indent="-342900" algn="ctr">
              <a:defRPr/>
            </a:pPr>
            <a:r>
              <a:rPr lang="en-US" sz="2800" dirty="0" smtClean="0">
                <a:solidFill>
                  <a:srgbClr val="FF0000"/>
                </a:solidFill>
                <a:cs typeface="Arial" pitchFamily="34" charset="0"/>
              </a:rPr>
              <a:t>Red Tagging       </a:t>
            </a:r>
          </a:p>
        </p:txBody>
      </p:sp>
      <p:sp>
        <p:nvSpPr>
          <p:cNvPr id="80899" name="Rectangle 3"/>
          <p:cNvSpPr>
            <a:spLocks noGrp="1" noChangeArrowheads="1"/>
          </p:cNvSpPr>
          <p:nvPr>
            <p:ph idx="1"/>
          </p:nvPr>
        </p:nvSpPr>
        <p:spPr bwMode="auto">
          <a:xfrm>
            <a:off x="3195638" y="1781175"/>
            <a:ext cx="5287962"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ClrTx/>
              <a:buFont typeface="Wingdings" pitchFamily="2" charset="2"/>
              <a:buChar char="v"/>
            </a:pPr>
            <a:r>
              <a:rPr lang="en-GB" altLang="en-US" sz="2800" smtClean="0">
                <a:latin typeface="Arial" pitchFamily="34" charset="0"/>
                <a:cs typeface="Arial" pitchFamily="34" charset="0"/>
              </a:rPr>
              <a:t> A Red Tag contains information that describes what the item is and what its disposition should be.</a:t>
            </a:r>
          </a:p>
          <a:p>
            <a:pPr marL="0" indent="0" eaLnBrk="1" hangingPunct="1">
              <a:lnSpc>
                <a:spcPct val="90000"/>
              </a:lnSpc>
              <a:buClrTx/>
              <a:buFont typeface="Wingdings" pitchFamily="2" charset="2"/>
              <a:buChar char="v"/>
            </a:pPr>
            <a:r>
              <a:rPr lang="en-GB" altLang="en-US" sz="2800" smtClean="0">
                <a:latin typeface="Arial" pitchFamily="34" charset="0"/>
                <a:cs typeface="Arial" pitchFamily="34" charset="0"/>
              </a:rPr>
              <a:t> Each Red Tag includes the date of when the item was placed in storage. </a:t>
            </a:r>
          </a:p>
          <a:p>
            <a:pPr lvl="1" eaLnBrk="1" hangingPunct="1">
              <a:lnSpc>
                <a:spcPct val="90000"/>
              </a:lnSpc>
              <a:buClrTx/>
              <a:buFont typeface="Wingdings" pitchFamily="2" charset="2"/>
              <a:buChar char="v"/>
            </a:pPr>
            <a:r>
              <a:rPr lang="en-GB" altLang="en-US" sz="2800" smtClean="0">
                <a:latin typeface="Arial" pitchFamily="34" charset="0"/>
                <a:cs typeface="Arial" pitchFamily="34" charset="0"/>
              </a:rPr>
              <a:t>Necessity of item in storage is reviewed by date.</a:t>
            </a:r>
          </a:p>
          <a:p>
            <a:pPr marL="0" indent="0" eaLnBrk="1" hangingPunct="1">
              <a:lnSpc>
                <a:spcPct val="90000"/>
              </a:lnSpc>
              <a:buClrTx/>
              <a:buFont typeface="Wingdings" pitchFamily="2" charset="2"/>
              <a:buChar char="v"/>
            </a:pPr>
            <a:r>
              <a:rPr lang="en-GB" altLang="en-US" sz="2800" smtClean="0">
                <a:latin typeface="Arial" pitchFamily="34" charset="0"/>
                <a:cs typeface="Arial" pitchFamily="34" charset="0"/>
              </a:rPr>
              <a:t> Both local and global red-tag areas may be useful for items that are used in different areas.</a:t>
            </a:r>
          </a:p>
        </p:txBody>
      </p:sp>
      <p:graphicFrame>
        <p:nvGraphicFramePr>
          <p:cNvPr id="347194" name="Group 58"/>
          <p:cNvGraphicFramePr>
            <a:graphicFrameLocks noGrp="1"/>
          </p:cNvGraphicFramePr>
          <p:nvPr/>
        </p:nvGraphicFramePr>
        <p:xfrm>
          <a:off x="204788" y="1576388"/>
          <a:ext cx="2743200" cy="4345629"/>
        </p:xfrm>
        <a:graphic>
          <a:graphicData uri="http://schemas.openxmlformats.org/drawingml/2006/table">
            <a:tbl>
              <a:tblPr/>
              <a:tblGrid>
                <a:gridCol w="252412"/>
                <a:gridCol w="717550"/>
                <a:gridCol w="1520825"/>
                <a:gridCol w="252413"/>
              </a:tblGrid>
              <a:tr h="396875">
                <a:tc gridSpan="4">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smtClean="0">
                          <a:ln>
                            <a:noFill/>
                          </a:ln>
                          <a:solidFill>
                            <a:schemeClr val="tx2"/>
                          </a:solidFill>
                          <a:effectLst/>
                          <a:latin typeface="Arial" pitchFamily="34" charset="0"/>
                          <a:ea typeface="MS PGothic" pitchFamily="34" charset="-128"/>
                        </a:rPr>
                        <a:t>RED TAG</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4475">
                <a:tc gridSpan="4">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2712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Category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marL="533400" indent="-533400"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Forms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Files/Folders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Equip/Tools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Supplies</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Other _______</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968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Item Name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260350">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ID Code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968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Dept or Area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81000">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Date in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81000">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Name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79413">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81000">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1"/>
                        </a:solidFill>
                        <a:effectLst/>
                        <a:latin typeface="Arial" pitchFamily="34" charset="0"/>
                        <a:ea typeface="MS PGothic" pitchFamily="34"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0" i="0" u="none" strike="noStrike" cap="none" normalizeH="0" baseline="0" smtClean="0">
                          <a:ln>
                            <a:noFill/>
                          </a:ln>
                          <a:solidFill>
                            <a:schemeClr val="tx2"/>
                          </a:solidFill>
                          <a:effectLst/>
                          <a:latin typeface="Arial" pitchFamily="34" charset="0"/>
                          <a:ea typeface="MS PGothic" pitchFamily="34" charset="-128"/>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0" i="0" u="none" strike="noStrike" cap="none" normalizeH="0" baseline="0" smtClean="0">
                        <a:ln>
                          <a:noFill/>
                        </a:ln>
                        <a:solidFill>
                          <a:schemeClr val="tx2"/>
                        </a:solidFill>
                        <a:effectLst/>
                        <a:latin typeface="Arial" pitchFamily="34" charset="0"/>
                        <a:ea typeface="MS PGothic" pitchFamily="34"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80951" name="TextBox 4"/>
          <p:cNvSpPr txBox="1">
            <a:spLocks noChangeArrowheads="1"/>
          </p:cNvSpPr>
          <p:nvPr/>
        </p:nvSpPr>
        <p:spPr bwMode="auto">
          <a:xfrm>
            <a:off x="509588" y="1042988"/>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800">
                <a:cs typeface="Arial" pitchFamily="34" charset="0"/>
              </a:rPr>
              <a:t>Example:</a:t>
            </a:r>
          </a:p>
        </p:txBody>
      </p:sp>
      <p:sp>
        <p:nvSpPr>
          <p:cNvPr id="8095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 Sort</a:t>
            </a:r>
          </a:p>
        </p:txBody>
      </p:sp>
      <p:sp>
        <p:nvSpPr>
          <p:cNvPr id="8095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EEC51D09-AA53-4426-9A33-6CE51C829F3C}" type="slidenum">
              <a:rPr lang="en-US" altLang="en-US" b="1">
                <a:cs typeface="Arial" pitchFamily="34" charset="0"/>
              </a:rPr>
              <a:pPr algn="ctr" eaLnBrk="1" hangingPunct="1"/>
              <a:t>120</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reeform 8"/>
          <p:cNvSpPr>
            <a:spLocks/>
          </p:cNvSpPr>
          <p:nvPr/>
        </p:nvSpPr>
        <p:spPr bwMode="auto">
          <a:xfrm>
            <a:off x="7391400" y="3276600"/>
            <a:ext cx="1487488" cy="1138238"/>
          </a:xfrm>
          <a:custGeom>
            <a:avLst/>
            <a:gdLst>
              <a:gd name="T0" fmla="*/ 0 w 669"/>
              <a:gd name="T1" fmla="*/ 2147483647 h 512"/>
              <a:gd name="T2" fmla="*/ 2147483647 w 669"/>
              <a:gd name="T3" fmla="*/ 2147483647 h 512"/>
              <a:gd name="T4" fmla="*/ 2147483647 w 669"/>
              <a:gd name="T5" fmla="*/ 2147483647 h 512"/>
              <a:gd name="T6" fmla="*/ 2147483647 w 669"/>
              <a:gd name="T7" fmla="*/ 2147483647 h 512"/>
              <a:gd name="T8" fmla="*/ 2147483647 w 669"/>
              <a:gd name="T9" fmla="*/ 2147483647 h 512"/>
              <a:gd name="T10" fmla="*/ 2147483647 w 669"/>
              <a:gd name="T11" fmla="*/ 2147483647 h 512"/>
              <a:gd name="T12" fmla="*/ 2147483647 w 669"/>
              <a:gd name="T13" fmla="*/ 2147483647 h 512"/>
              <a:gd name="T14" fmla="*/ 2147483647 w 669"/>
              <a:gd name="T15" fmla="*/ 2147483647 h 512"/>
              <a:gd name="T16" fmla="*/ 2147483647 w 669"/>
              <a:gd name="T17" fmla="*/ 2147483647 h 512"/>
              <a:gd name="T18" fmla="*/ 2147483647 w 669"/>
              <a:gd name="T19" fmla="*/ 2147483647 h 512"/>
              <a:gd name="T20" fmla="*/ 2147483647 w 669"/>
              <a:gd name="T21" fmla="*/ 2147483647 h 512"/>
              <a:gd name="T22" fmla="*/ 2147483647 w 669"/>
              <a:gd name="T23" fmla="*/ 2147483647 h 512"/>
              <a:gd name="T24" fmla="*/ 2147483647 w 669"/>
              <a:gd name="T25" fmla="*/ 2147483647 h 512"/>
              <a:gd name="T26" fmla="*/ 2147483647 w 669"/>
              <a:gd name="T27" fmla="*/ 2147483647 h 512"/>
              <a:gd name="T28" fmla="*/ 2147483647 w 669"/>
              <a:gd name="T29" fmla="*/ 2147483647 h 512"/>
              <a:gd name="T30" fmla="*/ 2147483647 w 669"/>
              <a:gd name="T31" fmla="*/ 2147483647 h 512"/>
              <a:gd name="T32" fmla="*/ 2147483647 w 669"/>
              <a:gd name="T33" fmla="*/ 2147483647 h 512"/>
              <a:gd name="T34" fmla="*/ 2147483647 w 669"/>
              <a:gd name="T35" fmla="*/ 2147483647 h 512"/>
              <a:gd name="T36" fmla="*/ 2147483647 w 669"/>
              <a:gd name="T37" fmla="*/ 2147483647 h 512"/>
              <a:gd name="T38" fmla="*/ 2147483647 w 669"/>
              <a:gd name="T39" fmla="*/ 2147483647 h 512"/>
              <a:gd name="T40" fmla="*/ 2147483647 w 669"/>
              <a:gd name="T41" fmla="*/ 2147483647 h 512"/>
              <a:gd name="T42" fmla="*/ 2147483647 w 669"/>
              <a:gd name="T43" fmla="*/ 2147483647 h 512"/>
              <a:gd name="T44" fmla="*/ 2147483647 w 669"/>
              <a:gd name="T45" fmla="*/ 2147483647 h 512"/>
              <a:gd name="T46" fmla="*/ 2147483647 w 669"/>
              <a:gd name="T47" fmla="*/ 2147483647 h 512"/>
              <a:gd name="T48" fmla="*/ 2147483647 w 669"/>
              <a:gd name="T49" fmla="*/ 2147483647 h 512"/>
              <a:gd name="T50" fmla="*/ 2147483647 w 669"/>
              <a:gd name="T51" fmla="*/ 2147483647 h 512"/>
              <a:gd name="T52" fmla="*/ 2147483647 w 669"/>
              <a:gd name="T53" fmla="*/ 2147483647 h 512"/>
              <a:gd name="T54" fmla="*/ 2147483647 w 669"/>
              <a:gd name="T55" fmla="*/ 2147483647 h 512"/>
              <a:gd name="T56" fmla="*/ 2147483647 w 669"/>
              <a:gd name="T57" fmla="*/ 2147483647 h 512"/>
              <a:gd name="T58" fmla="*/ 2147483647 w 669"/>
              <a:gd name="T59" fmla="*/ 2147483647 h 512"/>
              <a:gd name="T60" fmla="*/ 2147483647 w 669"/>
              <a:gd name="T61" fmla="*/ 2147483647 h 512"/>
              <a:gd name="T62" fmla="*/ 2147483647 w 669"/>
              <a:gd name="T63" fmla="*/ 2147483647 h 512"/>
              <a:gd name="T64" fmla="*/ 2147483647 w 669"/>
              <a:gd name="T65" fmla="*/ 2147483647 h 512"/>
              <a:gd name="T66" fmla="*/ 2147483647 w 669"/>
              <a:gd name="T67" fmla="*/ 2147483647 h 512"/>
              <a:gd name="T68" fmla="*/ 2147483647 w 669"/>
              <a:gd name="T69" fmla="*/ 2147483647 h 512"/>
              <a:gd name="T70" fmla="*/ 2147483647 w 669"/>
              <a:gd name="T71" fmla="*/ 2147483647 h 512"/>
              <a:gd name="T72" fmla="*/ 2147483647 w 669"/>
              <a:gd name="T73" fmla="*/ 2147483647 h 512"/>
              <a:gd name="T74" fmla="*/ 2147483647 w 669"/>
              <a:gd name="T75" fmla="*/ 2147483647 h 512"/>
              <a:gd name="T76" fmla="*/ 2147483647 w 669"/>
              <a:gd name="T77" fmla="*/ 2147483647 h 512"/>
              <a:gd name="T78" fmla="*/ 2147483647 w 669"/>
              <a:gd name="T79" fmla="*/ 2147483647 h 512"/>
              <a:gd name="T80" fmla="*/ 2147483647 w 669"/>
              <a:gd name="T81" fmla="*/ 2147483647 h 512"/>
              <a:gd name="T82" fmla="*/ 2147483647 w 669"/>
              <a:gd name="T83" fmla="*/ 2147483647 h 512"/>
              <a:gd name="T84" fmla="*/ 2147483647 w 669"/>
              <a:gd name="T85" fmla="*/ 2147483647 h 512"/>
              <a:gd name="T86" fmla="*/ 2147483647 w 669"/>
              <a:gd name="T87" fmla="*/ 2147483647 h 512"/>
              <a:gd name="T88" fmla="*/ 2147483647 w 669"/>
              <a:gd name="T89" fmla="*/ 2147483647 h 512"/>
              <a:gd name="T90" fmla="*/ 2147483647 w 669"/>
              <a:gd name="T91" fmla="*/ 2147483647 h 512"/>
              <a:gd name="T92" fmla="*/ 2147483647 w 669"/>
              <a:gd name="T93" fmla="*/ 2147483647 h 512"/>
              <a:gd name="T94" fmla="*/ 2147483647 w 669"/>
              <a:gd name="T95" fmla="*/ 2147483647 h 512"/>
              <a:gd name="T96" fmla="*/ 2147483647 w 669"/>
              <a:gd name="T97" fmla="*/ 2147483647 h 512"/>
              <a:gd name="T98" fmla="*/ 2147483647 w 669"/>
              <a:gd name="T99" fmla="*/ 2147483647 h 512"/>
              <a:gd name="T100" fmla="*/ 2147483647 w 669"/>
              <a:gd name="T101" fmla="*/ 2147483647 h 512"/>
              <a:gd name="T102" fmla="*/ 2147483647 w 669"/>
              <a:gd name="T103" fmla="*/ 2147483647 h 512"/>
              <a:gd name="T104" fmla="*/ 2147483647 w 669"/>
              <a:gd name="T105" fmla="*/ 2147483647 h 512"/>
              <a:gd name="T106" fmla="*/ 2147483647 w 669"/>
              <a:gd name="T107" fmla="*/ 2147483647 h 512"/>
              <a:gd name="T108" fmla="*/ 2147483647 w 669"/>
              <a:gd name="T109" fmla="*/ 2147483647 h 5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9"/>
              <a:gd name="T166" fmla="*/ 0 h 512"/>
              <a:gd name="T167" fmla="*/ 669 w 669"/>
              <a:gd name="T168" fmla="*/ 512 h 5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9" h="512">
                <a:moveTo>
                  <a:pt x="25" y="270"/>
                </a:moveTo>
                <a:lnTo>
                  <a:pt x="0" y="364"/>
                </a:lnTo>
                <a:lnTo>
                  <a:pt x="549" y="511"/>
                </a:lnTo>
                <a:lnTo>
                  <a:pt x="668" y="64"/>
                </a:lnTo>
                <a:lnTo>
                  <a:pt x="620" y="51"/>
                </a:lnTo>
                <a:lnTo>
                  <a:pt x="615" y="59"/>
                </a:lnTo>
                <a:lnTo>
                  <a:pt x="613" y="66"/>
                </a:lnTo>
                <a:lnTo>
                  <a:pt x="612" y="75"/>
                </a:lnTo>
                <a:lnTo>
                  <a:pt x="613" y="84"/>
                </a:lnTo>
                <a:lnTo>
                  <a:pt x="613" y="96"/>
                </a:lnTo>
                <a:lnTo>
                  <a:pt x="612" y="105"/>
                </a:lnTo>
                <a:lnTo>
                  <a:pt x="610" y="112"/>
                </a:lnTo>
                <a:lnTo>
                  <a:pt x="607" y="121"/>
                </a:lnTo>
                <a:lnTo>
                  <a:pt x="602" y="128"/>
                </a:lnTo>
                <a:lnTo>
                  <a:pt x="595" y="134"/>
                </a:lnTo>
                <a:lnTo>
                  <a:pt x="587" y="139"/>
                </a:lnTo>
                <a:lnTo>
                  <a:pt x="579" y="144"/>
                </a:lnTo>
                <a:lnTo>
                  <a:pt x="570" y="146"/>
                </a:lnTo>
                <a:lnTo>
                  <a:pt x="560" y="147"/>
                </a:lnTo>
                <a:lnTo>
                  <a:pt x="551" y="147"/>
                </a:lnTo>
                <a:lnTo>
                  <a:pt x="540" y="144"/>
                </a:lnTo>
                <a:lnTo>
                  <a:pt x="527" y="140"/>
                </a:lnTo>
                <a:lnTo>
                  <a:pt x="519" y="136"/>
                </a:lnTo>
                <a:lnTo>
                  <a:pt x="512" y="132"/>
                </a:lnTo>
                <a:lnTo>
                  <a:pt x="506" y="126"/>
                </a:lnTo>
                <a:lnTo>
                  <a:pt x="498" y="116"/>
                </a:lnTo>
                <a:lnTo>
                  <a:pt x="495" y="108"/>
                </a:lnTo>
                <a:lnTo>
                  <a:pt x="491" y="100"/>
                </a:lnTo>
                <a:lnTo>
                  <a:pt x="490" y="91"/>
                </a:lnTo>
                <a:lnTo>
                  <a:pt x="490" y="84"/>
                </a:lnTo>
                <a:lnTo>
                  <a:pt x="493" y="76"/>
                </a:lnTo>
                <a:lnTo>
                  <a:pt x="496" y="68"/>
                </a:lnTo>
                <a:lnTo>
                  <a:pt x="500" y="61"/>
                </a:lnTo>
                <a:lnTo>
                  <a:pt x="504" y="54"/>
                </a:lnTo>
                <a:lnTo>
                  <a:pt x="508" y="47"/>
                </a:lnTo>
                <a:lnTo>
                  <a:pt x="511" y="40"/>
                </a:lnTo>
                <a:lnTo>
                  <a:pt x="513" y="33"/>
                </a:lnTo>
                <a:lnTo>
                  <a:pt x="513" y="25"/>
                </a:lnTo>
                <a:lnTo>
                  <a:pt x="421" y="0"/>
                </a:lnTo>
                <a:lnTo>
                  <a:pt x="418" y="17"/>
                </a:lnTo>
                <a:lnTo>
                  <a:pt x="414" y="27"/>
                </a:lnTo>
                <a:lnTo>
                  <a:pt x="411" y="36"/>
                </a:lnTo>
                <a:lnTo>
                  <a:pt x="409" y="44"/>
                </a:lnTo>
                <a:lnTo>
                  <a:pt x="406" y="53"/>
                </a:lnTo>
                <a:lnTo>
                  <a:pt x="402" y="60"/>
                </a:lnTo>
                <a:lnTo>
                  <a:pt x="398" y="65"/>
                </a:lnTo>
                <a:lnTo>
                  <a:pt x="393" y="70"/>
                </a:lnTo>
                <a:lnTo>
                  <a:pt x="387" y="73"/>
                </a:lnTo>
                <a:lnTo>
                  <a:pt x="381" y="75"/>
                </a:lnTo>
                <a:lnTo>
                  <a:pt x="374" y="75"/>
                </a:lnTo>
                <a:lnTo>
                  <a:pt x="367" y="74"/>
                </a:lnTo>
                <a:lnTo>
                  <a:pt x="361" y="73"/>
                </a:lnTo>
                <a:lnTo>
                  <a:pt x="353" y="70"/>
                </a:lnTo>
                <a:lnTo>
                  <a:pt x="346" y="68"/>
                </a:lnTo>
                <a:lnTo>
                  <a:pt x="340" y="65"/>
                </a:lnTo>
                <a:lnTo>
                  <a:pt x="332" y="63"/>
                </a:lnTo>
                <a:lnTo>
                  <a:pt x="323" y="60"/>
                </a:lnTo>
                <a:lnTo>
                  <a:pt x="314" y="57"/>
                </a:lnTo>
                <a:lnTo>
                  <a:pt x="306" y="56"/>
                </a:lnTo>
                <a:lnTo>
                  <a:pt x="297" y="55"/>
                </a:lnTo>
                <a:lnTo>
                  <a:pt x="288" y="55"/>
                </a:lnTo>
                <a:lnTo>
                  <a:pt x="281" y="56"/>
                </a:lnTo>
                <a:lnTo>
                  <a:pt x="273" y="59"/>
                </a:lnTo>
                <a:lnTo>
                  <a:pt x="267" y="64"/>
                </a:lnTo>
                <a:lnTo>
                  <a:pt x="261" y="69"/>
                </a:lnTo>
                <a:lnTo>
                  <a:pt x="258" y="74"/>
                </a:lnTo>
                <a:lnTo>
                  <a:pt x="255" y="81"/>
                </a:lnTo>
                <a:lnTo>
                  <a:pt x="254" y="88"/>
                </a:lnTo>
                <a:lnTo>
                  <a:pt x="252" y="96"/>
                </a:lnTo>
                <a:lnTo>
                  <a:pt x="250" y="104"/>
                </a:lnTo>
                <a:lnTo>
                  <a:pt x="247" y="110"/>
                </a:lnTo>
                <a:lnTo>
                  <a:pt x="243" y="116"/>
                </a:lnTo>
                <a:lnTo>
                  <a:pt x="239" y="122"/>
                </a:lnTo>
                <a:lnTo>
                  <a:pt x="234" y="125"/>
                </a:lnTo>
                <a:lnTo>
                  <a:pt x="226" y="127"/>
                </a:lnTo>
                <a:lnTo>
                  <a:pt x="218" y="128"/>
                </a:lnTo>
                <a:lnTo>
                  <a:pt x="210" y="128"/>
                </a:lnTo>
                <a:lnTo>
                  <a:pt x="202" y="128"/>
                </a:lnTo>
                <a:lnTo>
                  <a:pt x="194" y="128"/>
                </a:lnTo>
                <a:lnTo>
                  <a:pt x="183" y="128"/>
                </a:lnTo>
                <a:lnTo>
                  <a:pt x="176" y="127"/>
                </a:lnTo>
                <a:lnTo>
                  <a:pt x="167" y="127"/>
                </a:lnTo>
                <a:lnTo>
                  <a:pt x="160" y="128"/>
                </a:lnTo>
                <a:lnTo>
                  <a:pt x="152" y="129"/>
                </a:lnTo>
                <a:lnTo>
                  <a:pt x="146" y="131"/>
                </a:lnTo>
                <a:lnTo>
                  <a:pt x="140" y="134"/>
                </a:lnTo>
                <a:lnTo>
                  <a:pt x="133" y="139"/>
                </a:lnTo>
                <a:lnTo>
                  <a:pt x="128" y="143"/>
                </a:lnTo>
                <a:lnTo>
                  <a:pt x="124" y="149"/>
                </a:lnTo>
                <a:lnTo>
                  <a:pt x="120" y="157"/>
                </a:lnTo>
                <a:lnTo>
                  <a:pt x="119" y="165"/>
                </a:lnTo>
                <a:lnTo>
                  <a:pt x="118" y="173"/>
                </a:lnTo>
                <a:lnTo>
                  <a:pt x="118" y="183"/>
                </a:lnTo>
                <a:lnTo>
                  <a:pt x="118" y="193"/>
                </a:lnTo>
                <a:lnTo>
                  <a:pt x="117" y="203"/>
                </a:lnTo>
                <a:lnTo>
                  <a:pt x="116" y="210"/>
                </a:lnTo>
                <a:lnTo>
                  <a:pt x="115" y="216"/>
                </a:lnTo>
                <a:lnTo>
                  <a:pt x="111" y="225"/>
                </a:lnTo>
                <a:lnTo>
                  <a:pt x="107" y="232"/>
                </a:lnTo>
                <a:lnTo>
                  <a:pt x="103" y="239"/>
                </a:lnTo>
                <a:lnTo>
                  <a:pt x="99" y="244"/>
                </a:lnTo>
                <a:lnTo>
                  <a:pt x="92" y="251"/>
                </a:lnTo>
                <a:lnTo>
                  <a:pt x="85" y="258"/>
                </a:lnTo>
                <a:lnTo>
                  <a:pt x="78" y="263"/>
                </a:lnTo>
                <a:lnTo>
                  <a:pt x="70" y="267"/>
                </a:lnTo>
                <a:lnTo>
                  <a:pt x="64" y="271"/>
                </a:lnTo>
                <a:lnTo>
                  <a:pt x="57" y="273"/>
                </a:lnTo>
                <a:lnTo>
                  <a:pt x="51" y="274"/>
                </a:lnTo>
                <a:lnTo>
                  <a:pt x="42" y="274"/>
                </a:lnTo>
                <a:lnTo>
                  <a:pt x="33" y="273"/>
                </a:lnTo>
                <a:lnTo>
                  <a:pt x="25" y="270"/>
                </a:lnTo>
              </a:path>
            </a:pathLst>
          </a:custGeom>
          <a:solidFill>
            <a:srgbClr val="00CC00"/>
          </a:solidFill>
          <a:ln w="12700" cap="rnd" cmpd="sng">
            <a:solidFill>
              <a:srgbClr val="000000"/>
            </a:solidFill>
            <a:prstDash val="solid"/>
            <a:round/>
            <a:headEnd type="none" w="sm" len="sm"/>
            <a:tailEnd type="none" w="sm" len="sm"/>
          </a:ln>
        </p:spPr>
        <p:txBody>
          <a:bodyPr/>
          <a:lstStyle/>
          <a:p>
            <a:endParaRPr lang="en-US"/>
          </a:p>
        </p:txBody>
      </p:sp>
      <p:sp>
        <p:nvSpPr>
          <p:cNvPr id="82947" name="Freeform 9"/>
          <p:cNvSpPr>
            <a:spLocks/>
          </p:cNvSpPr>
          <p:nvPr/>
        </p:nvSpPr>
        <p:spPr bwMode="auto">
          <a:xfrm>
            <a:off x="152400" y="1657350"/>
            <a:ext cx="1281113" cy="1474788"/>
          </a:xfrm>
          <a:custGeom>
            <a:avLst/>
            <a:gdLst>
              <a:gd name="T0" fmla="*/ 2147483647 w 569"/>
              <a:gd name="T1" fmla="*/ 0 h 655"/>
              <a:gd name="T2" fmla="*/ 2147483647 w 569"/>
              <a:gd name="T3" fmla="*/ 2147483647 h 655"/>
              <a:gd name="T4" fmla="*/ 2147483647 w 569"/>
              <a:gd name="T5" fmla="*/ 2147483647 h 655"/>
              <a:gd name="T6" fmla="*/ 2147483647 w 569"/>
              <a:gd name="T7" fmla="*/ 2147483647 h 655"/>
              <a:gd name="T8" fmla="*/ 2147483647 w 569"/>
              <a:gd name="T9" fmla="*/ 2147483647 h 655"/>
              <a:gd name="T10" fmla="*/ 2147483647 w 569"/>
              <a:gd name="T11" fmla="*/ 2147483647 h 655"/>
              <a:gd name="T12" fmla="*/ 2147483647 w 569"/>
              <a:gd name="T13" fmla="*/ 2147483647 h 655"/>
              <a:gd name="T14" fmla="*/ 2147483647 w 569"/>
              <a:gd name="T15" fmla="*/ 2147483647 h 655"/>
              <a:gd name="T16" fmla="*/ 2147483647 w 569"/>
              <a:gd name="T17" fmla="*/ 2147483647 h 655"/>
              <a:gd name="T18" fmla="*/ 2147483647 w 569"/>
              <a:gd name="T19" fmla="*/ 2147483647 h 655"/>
              <a:gd name="T20" fmla="*/ 2147483647 w 569"/>
              <a:gd name="T21" fmla="*/ 2147483647 h 655"/>
              <a:gd name="T22" fmla="*/ 2147483647 w 569"/>
              <a:gd name="T23" fmla="*/ 2147483647 h 655"/>
              <a:gd name="T24" fmla="*/ 2147483647 w 569"/>
              <a:gd name="T25" fmla="*/ 2147483647 h 655"/>
              <a:gd name="T26" fmla="*/ 2147483647 w 569"/>
              <a:gd name="T27" fmla="*/ 2147483647 h 655"/>
              <a:gd name="T28" fmla="*/ 2147483647 w 569"/>
              <a:gd name="T29" fmla="*/ 2147483647 h 655"/>
              <a:gd name="T30" fmla="*/ 2147483647 w 569"/>
              <a:gd name="T31" fmla="*/ 2147483647 h 655"/>
              <a:gd name="T32" fmla="*/ 2147483647 w 569"/>
              <a:gd name="T33" fmla="*/ 2147483647 h 655"/>
              <a:gd name="T34" fmla="*/ 2147483647 w 569"/>
              <a:gd name="T35" fmla="*/ 2147483647 h 655"/>
              <a:gd name="T36" fmla="*/ 2147483647 w 569"/>
              <a:gd name="T37" fmla="*/ 2147483647 h 655"/>
              <a:gd name="T38" fmla="*/ 2147483647 w 569"/>
              <a:gd name="T39" fmla="*/ 2147483647 h 655"/>
              <a:gd name="T40" fmla="*/ 2147483647 w 569"/>
              <a:gd name="T41" fmla="*/ 2147483647 h 655"/>
              <a:gd name="T42" fmla="*/ 2147483647 w 569"/>
              <a:gd name="T43" fmla="*/ 2147483647 h 655"/>
              <a:gd name="T44" fmla="*/ 2147483647 w 569"/>
              <a:gd name="T45" fmla="*/ 2147483647 h 655"/>
              <a:gd name="T46" fmla="*/ 2147483647 w 569"/>
              <a:gd name="T47" fmla="*/ 2147483647 h 655"/>
              <a:gd name="T48" fmla="*/ 2147483647 w 569"/>
              <a:gd name="T49" fmla="*/ 2147483647 h 655"/>
              <a:gd name="T50" fmla="*/ 2147483647 w 569"/>
              <a:gd name="T51" fmla="*/ 2147483647 h 655"/>
              <a:gd name="T52" fmla="*/ 2147483647 w 569"/>
              <a:gd name="T53" fmla="*/ 2147483647 h 655"/>
              <a:gd name="T54" fmla="*/ 2147483647 w 569"/>
              <a:gd name="T55" fmla="*/ 2147483647 h 655"/>
              <a:gd name="T56" fmla="*/ 2147483647 w 569"/>
              <a:gd name="T57" fmla="*/ 2147483647 h 655"/>
              <a:gd name="T58" fmla="*/ 2147483647 w 569"/>
              <a:gd name="T59" fmla="*/ 2147483647 h 655"/>
              <a:gd name="T60" fmla="*/ 2147483647 w 569"/>
              <a:gd name="T61" fmla="*/ 2147483647 h 655"/>
              <a:gd name="T62" fmla="*/ 2147483647 w 569"/>
              <a:gd name="T63" fmla="*/ 2147483647 h 655"/>
              <a:gd name="T64" fmla="*/ 2147483647 w 569"/>
              <a:gd name="T65" fmla="*/ 2147483647 h 655"/>
              <a:gd name="T66" fmla="*/ 2147483647 w 569"/>
              <a:gd name="T67" fmla="*/ 2147483647 h 655"/>
              <a:gd name="T68" fmla="*/ 2147483647 w 569"/>
              <a:gd name="T69" fmla="*/ 2147483647 h 655"/>
              <a:gd name="T70" fmla="*/ 2147483647 w 569"/>
              <a:gd name="T71" fmla="*/ 2147483647 h 655"/>
              <a:gd name="T72" fmla="*/ 2147483647 w 569"/>
              <a:gd name="T73" fmla="*/ 2147483647 h 655"/>
              <a:gd name="T74" fmla="*/ 2147483647 w 569"/>
              <a:gd name="T75" fmla="*/ 2147483647 h 655"/>
              <a:gd name="T76" fmla="*/ 2147483647 w 569"/>
              <a:gd name="T77" fmla="*/ 2147483647 h 655"/>
              <a:gd name="T78" fmla="*/ 2147483647 w 569"/>
              <a:gd name="T79" fmla="*/ 2147483647 h 655"/>
              <a:gd name="T80" fmla="*/ 2147483647 w 569"/>
              <a:gd name="T81" fmla="*/ 2147483647 h 655"/>
              <a:gd name="T82" fmla="*/ 2147483647 w 569"/>
              <a:gd name="T83" fmla="*/ 2147483647 h 655"/>
              <a:gd name="T84" fmla="*/ 2147483647 w 569"/>
              <a:gd name="T85" fmla="*/ 2147483647 h 655"/>
              <a:gd name="T86" fmla="*/ 2147483647 w 569"/>
              <a:gd name="T87" fmla="*/ 2147483647 h 655"/>
              <a:gd name="T88" fmla="*/ 2147483647 w 569"/>
              <a:gd name="T89" fmla="*/ 2147483647 h 655"/>
              <a:gd name="T90" fmla="*/ 2147483647 w 569"/>
              <a:gd name="T91" fmla="*/ 2147483647 h 655"/>
              <a:gd name="T92" fmla="*/ 2147483647 w 569"/>
              <a:gd name="T93" fmla="*/ 2147483647 h 655"/>
              <a:gd name="T94" fmla="*/ 2147483647 w 569"/>
              <a:gd name="T95" fmla="*/ 2147483647 h 655"/>
              <a:gd name="T96" fmla="*/ 2147483647 w 569"/>
              <a:gd name="T97" fmla="*/ 2147483647 h 655"/>
              <a:gd name="T98" fmla="*/ 2147483647 w 569"/>
              <a:gd name="T99" fmla="*/ 2147483647 h 655"/>
              <a:gd name="T100" fmla="*/ 2147483647 w 569"/>
              <a:gd name="T101" fmla="*/ 2147483647 h 655"/>
              <a:gd name="T102" fmla="*/ 2147483647 w 569"/>
              <a:gd name="T103" fmla="*/ 2147483647 h 655"/>
              <a:gd name="T104" fmla="*/ 2147483647 w 569"/>
              <a:gd name="T105" fmla="*/ 2147483647 h 655"/>
              <a:gd name="T106" fmla="*/ 2147483647 w 569"/>
              <a:gd name="T107" fmla="*/ 2147483647 h 655"/>
              <a:gd name="T108" fmla="*/ 2147483647 w 569"/>
              <a:gd name="T109" fmla="*/ 2147483647 h 6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55"/>
              <a:gd name="T167" fmla="*/ 569 w 569"/>
              <a:gd name="T168" fmla="*/ 655 h 6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55">
                <a:moveTo>
                  <a:pt x="568" y="104"/>
                </a:moveTo>
                <a:lnTo>
                  <a:pt x="521" y="0"/>
                </a:lnTo>
                <a:lnTo>
                  <a:pt x="0" y="232"/>
                </a:lnTo>
                <a:lnTo>
                  <a:pt x="188" y="654"/>
                </a:lnTo>
                <a:lnTo>
                  <a:pt x="235" y="633"/>
                </a:lnTo>
                <a:lnTo>
                  <a:pt x="233" y="624"/>
                </a:lnTo>
                <a:lnTo>
                  <a:pt x="231" y="617"/>
                </a:lnTo>
                <a:lnTo>
                  <a:pt x="225" y="610"/>
                </a:lnTo>
                <a:lnTo>
                  <a:pt x="219" y="603"/>
                </a:lnTo>
                <a:lnTo>
                  <a:pt x="212" y="594"/>
                </a:lnTo>
                <a:lnTo>
                  <a:pt x="206" y="586"/>
                </a:lnTo>
                <a:lnTo>
                  <a:pt x="203" y="579"/>
                </a:lnTo>
                <a:lnTo>
                  <a:pt x="200" y="570"/>
                </a:lnTo>
                <a:lnTo>
                  <a:pt x="199" y="562"/>
                </a:lnTo>
                <a:lnTo>
                  <a:pt x="202" y="552"/>
                </a:lnTo>
                <a:lnTo>
                  <a:pt x="204" y="543"/>
                </a:lnTo>
                <a:lnTo>
                  <a:pt x="208" y="535"/>
                </a:lnTo>
                <a:lnTo>
                  <a:pt x="214" y="528"/>
                </a:lnTo>
                <a:lnTo>
                  <a:pt x="220" y="520"/>
                </a:lnTo>
                <a:lnTo>
                  <a:pt x="228" y="515"/>
                </a:lnTo>
                <a:lnTo>
                  <a:pt x="238" y="511"/>
                </a:lnTo>
                <a:lnTo>
                  <a:pt x="251" y="506"/>
                </a:lnTo>
                <a:lnTo>
                  <a:pt x="260" y="503"/>
                </a:lnTo>
                <a:lnTo>
                  <a:pt x="268" y="502"/>
                </a:lnTo>
                <a:lnTo>
                  <a:pt x="276" y="503"/>
                </a:lnTo>
                <a:lnTo>
                  <a:pt x="289" y="506"/>
                </a:lnTo>
                <a:lnTo>
                  <a:pt x="297" y="510"/>
                </a:lnTo>
                <a:lnTo>
                  <a:pt x="304" y="514"/>
                </a:lnTo>
                <a:lnTo>
                  <a:pt x="310" y="520"/>
                </a:lnTo>
                <a:lnTo>
                  <a:pt x="315" y="526"/>
                </a:lnTo>
                <a:lnTo>
                  <a:pt x="318" y="535"/>
                </a:lnTo>
                <a:lnTo>
                  <a:pt x="321" y="542"/>
                </a:lnTo>
                <a:lnTo>
                  <a:pt x="322" y="550"/>
                </a:lnTo>
                <a:lnTo>
                  <a:pt x="323" y="557"/>
                </a:lnTo>
                <a:lnTo>
                  <a:pt x="325" y="565"/>
                </a:lnTo>
                <a:lnTo>
                  <a:pt x="326" y="574"/>
                </a:lnTo>
                <a:lnTo>
                  <a:pt x="329" y="580"/>
                </a:lnTo>
                <a:lnTo>
                  <a:pt x="334" y="586"/>
                </a:lnTo>
                <a:lnTo>
                  <a:pt x="421" y="548"/>
                </a:lnTo>
                <a:lnTo>
                  <a:pt x="413" y="533"/>
                </a:lnTo>
                <a:lnTo>
                  <a:pt x="409" y="522"/>
                </a:lnTo>
                <a:lnTo>
                  <a:pt x="406" y="514"/>
                </a:lnTo>
                <a:lnTo>
                  <a:pt x="403" y="505"/>
                </a:lnTo>
                <a:lnTo>
                  <a:pt x="401" y="498"/>
                </a:lnTo>
                <a:lnTo>
                  <a:pt x="399" y="489"/>
                </a:lnTo>
                <a:lnTo>
                  <a:pt x="398" y="483"/>
                </a:lnTo>
                <a:lnTo>
                  <a:pt x="399" y="475"/>
                </a:lnTo>
                <a:lnTo>
                  <a:pt x="402" y="469"/>
                </a:lnTo>
                <a:lnTo>
                  <a:pt x="406" y="464"/>
                </a:lnTo>
                <a:lnTo>
                  <a:pt x="411" y="460"/>
                </a:lnTo>
                <a:lnTo>
                  <a:pt x="417" y="456"/>
                </a:lnTo>
                <a:lnTo>
                  <a:pt x="423" y="453"/>
                </a:lnTo>
                <a:lnTo>
                  <a:pt x="431" y="449"/>
                </a:lnTo>
                <a:lnTo>
                  <a:pt x="439" y="447"/>
                </a:lnTo>
                <a:lnTo>
                  <a:pt x="444" y="445"/>
                </a:lnTo>
                <a:lnTo>
                  <a:pt x="452" y="442"/>
                </a:lnTo>
                <a:lnTo>
                  <a:pt x="461" y="439"/>
                </a:lnTo>
                <a:lnTo>
                  <a:pt x="469" y="435"/>
                </a:lnTo>
                <a:lnTo>
                  <a:pt x="476" y="431"/>
                </a:lnTo>
                <a:lnTo>
                  <a:pt x="484" y="426"/>
                </a:lnTo>
                <a:lnTo>
                  <a:pt x="491" y="421"/>
                </a:lnTo>
                <a:lnTo>
                  <a:pt x="496" y="415"/>
                </a:lnTo>
                <a:lnTo>
                  <a:pt x="500" y="409"/>
                </a:lnTo>
                <a:lnTo>
                  <a:pt x="502" y="401"/>
                </a:lnTo>
                <a:lnTo>
                  <a:pt x="504" y="394"/>
                </a:lnTo>
                <a:lnTo>
                  <a:pt x="502" y="387"/>
                </a:lnTo>
                <a:lnTo>
                  <a:pt x="500" y="380"/>
                </a:lnTo>
                <a:lnTo>
                  <a:pt x="496" y="373"/>
                </a:lnTo>
                <a:lnTo>
                  <a:pt x="492" y="367"/>
                </a:lnTo>
                <a:lnTo>
                  <a:pt x="490" y="358"/>
                </a:lnTo>
                <a:lnTo>
                  <a:pt x="488" y="352"/>
                </a:lnTo>
                <a:lnTo>
                  <a:pt x="487" y="345"/>
                </a:lnTo>
                <a:lnTo>
                  <a:pt x="487" y="338"/>
                </a:lnTo>
                <a:lnTo>
                  <a:pt x="489" y="332"/>
                </a:lnTo>
                <a:lnTo>
                  <a:pt x="493" y="326"/>
                </a:lnTo>
                <a:lnTo>
                  <a:pt x="499" y="321"/>
                </a:lnTo>
                <a:lnTo>
                  <a:pt x="505" y="314"/>
                </a:lnTo>
                <a:lnTo>
                  <a:pt x="512" y="309"/>
                </a:lnTo>
                <a:lnTo>
                  <a:pt x="518" y="305"/>
                </a:lnTo>
                <a:lnTo>
                  <a:pt x="526" y="298"/>
                </a:lnTo>
                <a:lnTo>
                  <a:pt x="534" y="294"/>
                </a:lnTo>
                <a:lnTo>
                  <a:pt x="539" y="288"/>
                </a:lnTo>
                <a:lnTo>
                  <a:pt x="545" y="283"/>
                </a:lnTo>
                <a:lnTo>
                  <a:pt x="550" y="278"/>
                </a:lnTo>
                <a:lnTo>
                  <a:pt x="553" y="272"/>
                </a:lnTo>
                <a:lnTo>
                  <a:pt x="556" y="266"/>
                </a:lnTo>
                <a:lnTo>
                  <a:pt x="558" y="259"/>
                </a:lnTo>
                <a:lnTo>
                  <a:pt x="559" y="252"/>
                </a:lnTo>
                <a:lnTo>
                  <a:pt x="559" y="245"/>
                </a:lnTo>
                <a:lnTo>
                  <a:pt x="556" y="235"/>
                </a:lnTo>
                <a:lnTo>
                  <a:pt x="553" y="230"/>
                </a:lnTo>
                <a:lnTo>
                  <a:pt x="549" y="223"/>
                </a:lnTo>
                <a:lnTo>
                  <a:pt x="543" y="216"/>
                </a:lnTo>
                <a:lnTo>
                  <a:pt x="535" y="206"/>
                </a:lnTo>
                <a:lnTo>
                  <a:pt x="531" y="199"/>
                </a:lnTo>
                <a:lnTo>
                  <a:pt x="527" y="193"/>
                </a:lnTo>
                <a:lnTo>
                  <a:pt x="524" y="186"/>
                </a:lnTo>
                <a:lnTo>
                  <a:pt x="521" y="177"/>
                </a:lnTo>
                <a:lnTo>
                  <a:pt x="520" y="169"/>
                </a:lnTo>
                <a:lnTo>
                  <a:pt x="519" y="163"/>
                </a:lnTo>
                <a:lnTo>
                  <a:pt x="521" y="156"/>
                </a:lnTo>
                <a:lnTo>
                  <a:pt x="523" y="148"/>
                </a:lnTo>
                <a:lnTo>
                  <a:pt x="525" y="140"/>
                </a:lnTo>
                <a:lnTo>
                  <a:pt x="529" y="132"/>
                </a:lnTo>
                <a:lnTo>
                  <a:pt x="534" y="125"/>
                </a:lnTo>
                <a:lnTo>
                  <a:pt x="540" y="121"/>
                </a:lnTo>
                <a:lnTo>
                  <a:pt x="545" y="116"/>
                </a:lnTo>
                <a:lnTo>
                  <a:pt x="552" y="112"/>
                </a:lnTo>
                <a:lnTo>
                  <a:pt x="559" y="109"/>
                </a:lnTo>
                <a:lnTo>
                  <a:pt x="568" y="104"/>
                </a:lnTo>
              </a:path>
            </a:pathLst>
          </a:custGeom>
          <a:solidFill>
            <a:srgbClr val="3333CC"/>
          </a:solidFill>
          <a:ln w="12700" cap="rnd" cmpd="sng">
            <a:solidFill>
              <a:srgbClr val="000000"/>
            </a:solidFill>
            <a:prstDash val="solid"/>
            <a:round/>
            <a:headEnd type="none" w="sm" len="sm"/>
            <a:tailEnd type="none" w="sm" len="sm"/>
          </a:ln>
        </p:spPr>
        <p:txBody>
          <a:bodyPr/>
          <a:lstStyle/>
          <a:p>
            <a:endParaRPr lang="en-US"/>
          </a:p>
        </p:txBody>
      </p:sp>
      <p:sp>
        <p:nvSpPr>
          <p:cNvPr id="82948" name="Freeform 10"/>
          <p:cNvSpPr>
            <a:spLocks/>
          </p:cNvSpPr>
          <p:nvPr/>
        </p:nvSpPr>
        <p:spPr bwMode="auto">
          <a:xfrm rot="-7885204">
            <a:off x="7096125" y="1458913"/>
            <a:ext cx="1831975" cy="1403350"/>
          </a:xfrm>
          <a:custGeom>
            <a:avLst/>
            <a:gdLst>
              <a:gd name="T0" fmla="*/ 0 w 669"/>
              <a:gd name="T1" fmla="*/ 2147483647 h 512"/>
              <a:gd name="T2" fmla="*/ 2147483647 w 669"/>
              <a:gd name="T3" fmla="*/ 2147483647 h 512"/>
              <a:gd name="T4" fmla="*/ 2147483647 w 669"/>
              <a:gd name="T5" fmla="*/ 2147483647 h 512"/>
              <a:gd name="T6" fmla="*/ 2147483647 w 669"/>
              <a:gd name="T7" fmla="*/ 2147483647 h 512"/>
              <a:gd name="T8" fmla="*/ 2147483647 w 669"/>
              <a:gd name="T9" fmla="*/ 2147483647 h 512"/>
              <a:gd name="T10" fmla="*/ 2147483647 w 669"/>
              <a:gd name="T11" fmla="*/ 2147483647 h 512"/>
              <a:gd name="T12" fmla="*/ 2147483647 w 669"/>
              <a:gd name="T13" fmla="*/ 2147483647 h 512"/>
              <a:gd name="T14" fmla="*/ 2147483647 w 669"/>
              <a:gd name="T15" fmla="*/ 2147483647 h 512"/>
              <a:gd name="T16" fmla="*/ 2147483647 w 669"/>
              <a:gd name="T17" fmla="*/ 2147483647 h 512"/>
              <a:gd name="T18" fmla="*/ 2147483647 w 669"/>
              <a:gd name="T19" fmla="*/ 2147483647 h 512"/>
              <a:gd name="T20" fmla="*/ 2147483647 w 669"/>
              <a:gd name="T21" fmla="*/ 2147483647 h 512"/>
              <a:gd name="T22" fmla="*/ 2147483647 w 669"/>
              <a:gd name="T23" fmla="*/ 2147483647 h 512"/>
              <a:gd name="T24" fmla="*/ 2147483647 w 669"/>
              <a:gd name="T25" fmla="*/ 2147483647 h 512"/>
              <a:gd name="T26" fmla="*/ 2147483647 w 669"/>
              <a:gd name="T27" fmla="*/ 2147483647 h 512"/>
              <a:gd name="T28" fmla="*/ 2147483647 w 669"/>
              <a:gd name="T29" fmla="*/ 2147483647 h 512"/>
              <a:gd name="T30" fmla="*/ 2147483647 w 669"/>
              <a:gd name="T31" fmla="*/ 2147483647 h 512"/>
              <a:gd name="T32" fmla="*/ 2147483647 w 669"/>
              <a:gd name="T33" fmla="*/ 2147483647 h 512"/>
              <a:gd name="T34" fmla="*/ 2147483647 w 669"/>
              <a:gd name="T35" fmla="*/ 2147483647 h 512"/>
              <a:gd name="T36" fmla="*/ 2147483647 w 669"/>
              <a:gd name="T37" fmla="*/ 2147483647 h 512"/>
              <a:gd name="T38" fmla="*/ 2147483647 w 669"/>
              <a:gd name="T39" fmla="*/ 2147483647 h 512"/>
              <a:gd name="T40" fmla="*/ 2147483647 w 669"/>
              <a:gd name="T41" fmla="*/ 2147483647 h 512"/>
              <a:gd name="T42" fmla="*/ 2147483647 w 669"/>
              <a:gd name="T43" fmla="*/ 2147483647 h 512"/>
              <a:gd name="T44" fmla="*/ 2147483647 w 669"/>
              <a:gd name="T45" fmla="*/ 2147483647 h 512"/>
              <a:gd name="T46" fmla="*/ 2147483647 w 669"/>
              <a:gd name="T47" fmla="*/ 2147483647 h 512"/>
              <a:gd name="T48" fmla="*/ 2147483647 w 669"/>
              <a:gd name="T49" fmla="*/ 2147483647 h 512"/>
              <a:gd name="T50" fmla="*/ 2147483647 w 669"/>
              <a:gd name="T51" fmla="*/ 2147483647 h 512"/>
              <a:gd name="T52" fmla="*/ 2147483647 w 669"/>
              <a:gd name="T53" fmla="*/ 2147483647 h 512"/>
              <a:gd name="T54" fmla="*/ 2147483647 w 669"/>
              <a:gd name="T55" fmla="*/ 2147483647 h 512"/>
              <a:gd name="T56" fmla="*/ 2147483647 w 669"/>
              <a:gd name="T57" fmla="*/ 2147483647 h 512"/>
              <a:gd name="T58" fmla="*/ 2147483647 w 669"/>
              <a:gd name="T59" fmla="*/ 2147483647 h 512"/>
              <a:gd name="T60" fmla="*/ 2147483647 w 669"/>
              <a:gd name="T61" fmla="*/ 2147483647 h 512"/>
              <a:gd name="T62" fmla="*/ 2147483647 w 669"/>
              <a:gd name="T63" fmla="*/ 2147483647 h 512"/>
              <a:gd name="T64" fmla="*/ 2147483647 w 669"/>
              <a:gd name="T65" fmla="*/ 2147483647 h 512"/>
              <a:gd name="T66" fmla="*/ 2147483647 w 669"/>
              <a:gd name="T67" fmla="*/ 2147483647 h 512"/>
              <a:gd name="T68" fmla="*/ 2147483647 w 669"/>
              <a:gd name="T69" fmla="*/ 2147483647 h 512"/>
              <a:gd name="T70" fmla="*/ 2147483647 w 669"/>
              <a:gd name="T71" fmla="*/ 2147483647 h 512"/>
              <a:gd name="T72" fmla="*/ 2147483647 w 669"/>
              <a:gd name="T73" fmla="*/ 2147483647 h 512"/>
              <a:gd name="T74" fmla="*/ 2147483647 w 669"/>
              <a:gd name="T75" fmla="*/ 2147483647 h 512"/>
              <a:gd name="T76" fmla="*/ 2147483647 w 669"/>
              <a:gd name="T77" fmla="*/ 2147483647 h 512"/>
              <a:gd name="T78" fmla="*/ 2147483647 w 669"/>
              <a:gd name="T79" fmla="*/ 2147483647 h 512"/>
              <a:gd name="T80" fmla="*/ 2147483647 w 669"/>
              <a:gd name="T81" fmla="*/ 2147483647 h 512"/>
              <a:gd name="T82" fmla="*/ 2147483647 w 669"/>
              <a:gd name="T83" fmla="*/ 2147483647 h 512"/>
              <a:gd name="T84" fmla="*/ 2147483647 w 669"/>
              <a:gd name="T85" fmla="*/ 2147483647 h 512"/>
              <a:gd name="T86" fmla="*/ 2147483647 w 669"/>
              <a:gd name="T87" fmla="*/ 2147483647 h 512"/>
              <a:gd name="T88" fmla="*/ 2147483647 w 669"/>
              <a:gd name="T89" fmla="*/ 2147483647 h 512"/>
              <a:gd name="T90" fmla="*/ 2147483647 w 669"/>
              <a:gd name="T91" fmla="*/ 2147483647 h 512"/>
              <a:gd name="T92" fmla="*/ 2147483647 w 669"/>
              <a:gd name="T93" fmla="*/ 2147483647 h 512"/>
              <a:gd name="T94" fmla="*/ 2147483647 w 669"/>
              <a:gd name="T95" fmla="*/ 2147483647 h 512"/>
              <a:gd name="T96" fmla="*/ 2147483647 w 669"/>
              <a:gd name="T97" fmla="*/ 2147483647 h 512"/>
              <a:gd name="T98" fmla="*/ 2147483647 w 669"/>
              <a:gd name="T99" fmla="*/ 2147483647 h 512"/>
              <a:gd name="T100" fmla="*/ 2147483647 w 669"/>
              <a:gd name="T101" fmla="*/ 2147483647 h 512"/>
              <a:gd name="T102" fmla="*/ 2147483647 w 669"/>
              <a:gd name="T103" fmla="*/ 2147483647 h 512"/>
              <a:gd name="T104" fmla="*/ 2147483647 w 669"/>
              <a:gd name="T105" fmla="*/ 2147483647 h 512"/>
              <a:gd name="T106" fmla="*/ 2147483647 w 669"/>
              <a:gd name="T107" fmla="*/ 2147483647 h 512"/>
              <a:gd name="T108" fmla="*/ 2147483647 w 669"/>
              <a:gd name="T109" fmla="*/ 2147483647 h 5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69"/>
              <a:gd name="T166" fmla="*/ 0 h 512"/>
              <a:gd name="T167" fmla="*/ 669 w 669"/>
              <a:gd name="T168" fmla="*/ 512 h 5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69" h="512">
                <a:moveTo>
                  <a:pt x="25" y="270"/>
                </a:moveTo>
                <a:lnTo>
                  <a:pt x="0" y="364"/>
                </a:lnTo>
                <a:lnTo>
                  <a:pt x="549" y="511"/>
                </a:lnTo>
                <a:lnTo>
                  <a:pt x="668" y="64"/>
                </a:lnTo>
                <a:lnTo>
                  <a:pt x="620" y="51"/>
                </a:lnTo>
                <a:lnTo>
                  <a:pt x="615" y="59"/>
                </a:lnTo>
                <a:lnTo>
                  <a:pt x="613" y="66"/>
                </a:lnTo>
                <a:lnTo>
                  <a:pt x="612" y="75"/>
                </a:lnTo>
                <a:lnTo>
                  <a:pt x="613" y="84"/>
                </a:lnTo>
                <a:lnTo>
                  <a:pt x="613" y="96"/>
                </a:lnTo>
                <a:lnTo>
                  <a:pt x="612" y="105"/>
                </a:lnTo>
                <a:lnTo>
                  <a:pt x="610" y="112"/>
                </a:lnTo>
                <a:lnTo>
                  <a:pt x="607" y="121"/>
                </a:lnTo>
                <a:lnTo>
                  <a:pt x="602" y="128"/>
                </a:lnTo>
                <a:lnTo>
                  <a:pt x="595" y="134"/>
                </a:lnTo>
                <a:lnTo>
                  <a:pt x="587" y="139"/>
                </a:lnTo>
                <a:lnTo>
                  <a:pt x="579" y="144"/>
                </a:lnTo>
                <a:lnTo>
                  <a:pt x="570" y="146"/>
                </a:lnTo>
                <a:lnTo>
                  <a:pt x="560" y="147"/>
                </a:lnTo>
                <a:lnTo>
                  <a:pt x="551" y="147"/>
                </a:lnTo>
                <a:lnTo>
                  <a:pt x="540" y="144"/>
                </a:lnTo>
                <a:lnTo>
                  <a:pt x="527" y="140"/>
                </a:lnTo>
                <a:lnTo>
                  <a:pt x="519" y="136"/>
                </a:lnTo>
                <a:lnTo>
                  <a:pt x="512" y="132"/>
                </a:lnTo>
                <a:lnTo>
                  <a:pt x="506" y="126"/>
                </a:lnTo>
                <a:lnTo>
                  <a:pt x="498" y="116"/>
                </a:lnTo>
                <a:lnTo>
                  <a:pt x="495" y="108"/>
                </a:lnTo>
                <a:lnTo>
                  <a:pt x="491" y="100"/>
                </a:lnTo>
                <a:lnTo>
                  <a:pt x="490" y="91"/>
                </a:lnTo>
                <a:lnTo>
                  <a:pt x="490" y="84"/>
                </a:lnTo>
                <a:lnTo>
                  <a:pt x="493" y="76"/>
                </a:lnTo>
                <a:lnTo>
                  <a:pt x="496" y="68"/>
                </a:lnTo>
                <a:lnTo>
                  <a:pt x="500" y="61"/>
                </a:lnTo>
                <a:lnTo>
                  <a:pt x="504" y="54"/>
                </a:lnTo>
                <a:lnTo>
                  <a:pt x="508" y="47"/>
                </a:lnTo>
                <a:lnTo>
                  <a:pt x="511" y="40"/>
                </a:lnTo>
                <a:lnTo>
                  <a:pt x="513" y="33"/>
                </a:lnTo>
                <a:lnTo>
                  <a:pt x="513" y="25"/>
                </a:lnTo>
                <a:lnTo>
                  <a:pt x="421" y="0"/>
                </a:lnTo>
                <a:lnTo>
                  <a:pt x="418" y="17"/>
                </a:lnTo>
                <a:lnTo>
                  <a:pt x="414" y="27"/>
                </a:lnTo>
                <a:lnTo>
                  <a:pt x="411" y="36"/>
                </a:lnTo>
                <a:lnTo>
                  <a:pt x="409" y="44"/>
                </a:lnTo>
                <a:lnTo>
                  <a:pt x="406" y="53"/>
                </a:lnTo>
                <a:lnTo>
                  <a:pt x="402" y="60"/>
                </a:lnTo>
                <a:lnTo>
                  <a:pt x="398" y="65"/>
                </a:lnTo>
                <a:lnTo>
                  <a:pt x="393" y="70"/>
                </a:lnTo>
                <a:lnTo>
                  <a:pt x="387" y="73"/>
                </a:lnTo>
                <a:lnTo>
                  <a:pt x="381" y="75"/>
                </a:lnTo>
                <a:lnTo>
                  <a:pt x="374" y="75"/>
                </a:lnTo>
                <a:lnTo>
                  <a:pt x="367" y="74"/>
                </a:lnTo>
                <a:lnTo>
                  <a:pt x="361" y="73"/>
                </a:lnTo>
                <a:lnTo>
                  <a:pt x="353" y="70"/>
                </a:lnTo>
                <a:lnTo>
                  <a:pt x="346" y="68"/>
                </a:lnTo>
                <a:lnTo>
                  <a:pt x="340" y="65"/>
                </a:lnTo>
                <a:lnTo>
                  <a:pt x="332" y="63"/>
                </a:lnTo>
                <a:lnTo>
                  <a:pt x="323" y="60"/>
                </a:lnTo>
                <a:lnTo>
                  <a:pt x="314" y="57"/>
                </a:lnTo>
                <a:lnTo>
                  <a:pt x="306" y="56"/>
                </a:lnTo>
                <a:lnTo>
                  <a:pt x="297" y="55"/>
                </a:lnTo>
                <a:lnTo>
                  <a:pt x="288" y="55"/>
                </a:lnTo>
                <a:lnTo>
                  <a:pt x="281" y="56"/>
                </a:lnTo>
                <a:lnTo>
                  <a:pt x="273" y="59"/>
                </a:lnTo>
                <a:lnTo>
                  <a:pt x="267" y="64"/>
                </a:lnTo>
                <a:lnTo>
                  <a:pt x="261" y="69"/>
                </a:lnTo>
                <a:lnTo>
                  <a:pt x="258" y="74"/>
                </a:lnTo>
                <a:lnTo>
                  <a:pt x="255" y="81"/>
                </a:lnTo>
                <a:lnTo>
                  <a:pt x="254" y="88"/>
                </a:lnTo>
                <a:lnTo>
                  <a:pt x="252" y="96"/>
                </a:lnTo>
                <a:lnTo>
                  <a:pt x="250" y="104"/>
                </a:lnTo>
                <a:lnTo>
                  <a:pt x="247" y="110"/>
                </a:lnTo>
                <a:lnTo>
                  <a:pt x="243" y="116"/>
                </a:lnTo>
                <a:lnTo>
                  <a:pt x="239" y="122"/>
                </a:lnTo>
                <a:lnTo>
                  <a:pt x="234" y="125"/>
                </a:lnTo>
                <a:lnTo>
                  <a:pt x="226" y="127"/>
                </a:lnTo>
                <a:lnTo>
                  <a:pt x="218" y="128"/>
                </a:lnTo>
                <a:lnTo>
                  <a:pt x="210" y="128"/>
                </a:lnTo>
                <a:lnTo>
                  <a:pt x="202" y="128"/>
                </a:lnTo>
                <a:lnTo>
                  <a:pt x="194" y="128"/>
                </a:lnTo>
                <a:lnTo>
                  <a:pt x="183" y="128"/>
                </a:lnTo>
                <a:lnTo>
                  <a:pt x="176" y="127"/>
                </a:lnTo>
                <a:lnTo>
                  <a:pt x="167" y="127"/>
                </a:lnTo>
                <a:lnTo>
                  <a:pt x="160" y="128"/>
                </a:lnTo>
                <a:lnTo>
                  <a:pt x="152" y="129"/>
                </a:lnTo>
                <a:lnTo>
                  <a:pt x="146" y="131"/>
                </a:lnTo>
                <a:lnTo>
                  <a:pt x="140" y="134"/>
                </a:lnTo>
                <a:lnTo>
                  <a:pt x="133" y="139"/>
                </a:lnTo>
                <a:lnTo>
                  <a:pt x="128" y="143"/>
                </a:lnTo>
                <a:lnTo>
                  <a:pt x="124" y="149"/>
                </a:lnTo>
                <a:lnTo>
                  <a:pt x="120" y="157"/>
                </a:lnTo>
                <a:lnTo>
                  <a:pt x="119" y="165"/>
                </a:lnTo>
                <a:lnTo>
                  <a:pt x="118" y="173"/>
                </a:lnTo>
                <a:lnTo>
                  <a:pt x="118" y="183"/>
                </a:lnTo>
                <a:lnTo>
                  <a:pt x="118" y="193"/>
                </a:lnTo>
                <a:lnTo>
                  <a:pt x="117" y="203"/>
                </a:lnTo>
                <a:lnTo>
                  <a:pt x="116" y="210"/>
                </a:lnTo>
                <a:lnTo>
                  <a:pt x="115" y="216"/>
                </a:lnTo>
                <a:lnTo>
                  <a:pt x="111" y="225"/>
                </a:lnTo>
                <a:lnTo>
                  <a:pt x="107" y="232"/>
                </a:lnTo>
                <a:lnTo>
                  <a:pt x="103" y="239"/>
                </a:lnTo>
                <a:lnTo>
                  <a:pt x="99" y="244"/>
                </a:lnTo>
                <a:lnTo>
                  <a:pt x="92" y="251"/>
                </a:lnTo>
                <a:lnTo>
                  <a:pt x="85" y="258"/>
                </a:lnTo>
                <a:lnTo>
                  <a:pt x="78" y="263"/>
                </a:lnTo>
                <a:lnTo>
                  <a:pt x="70" y="267"/>
                </a:lnTo>
                <a:lnTo>
                  <a:pt x="64" y="271"/>
                </a:lnTo>
                <a:lnTo>
                  <a:pt x="57" y="273"/>
                </a:lnTo>
                <a:lnTo>
                  <a:pt x="51" y="274"/>
                </a:lnTo>
                <a:lnTo>
                  <a:pt x="42" y="274"/>
                </a:lnTo>
                <a:lnTo>
                  <a:pt x="33" y="273"/>
                </a:lnTo>
                <a:lnTo>
                  <a:pt x="25" y="270"/>
                </a:lnTo>
              </a:path>
            </a:pathLst>
          </a:custGeom>
          <a:solidFill>
            <a:srgbClr val="FFFF00"/>
          </a:solidFill>
          <a:ln w="12700" cap="rnd" cmpd="sng">
            <a:solidFill>
              <a:srgbClr val="000000"/>
            </a:solidFill>
            <a:prstDash val="solid"/>
            <a:round/>
            <a:headEnd type="none" w="sm" len="sm"/>
            <a:tailEnd type="none" w="sm" len="sm"/>
          </a:ln>
        </p:spPr>
        <p:txBody>
          <a:bodyPr/>
          <a:lstStyle/>
          <a:p>
            <a:endParaRPr lang="en-US"/>
          </a:p>
        </p:txBody>
      </p:sp>
      <p:sp>
        <p:nvSpPr>
          <p:cNvPr id="36875" name="Rectangle 11"/>
          <p:cNvSpPr>
            <a:spLocks noChangeArrowheads="1"/>
          </p:cNvSpPr>
          <p:nvPr/>
        </p:nvSpPr>
        <p:spPr bwMode="auto">
          <a:xfrm>
            <a:off x="1524000" y="1931988"/>
            <a:ext cx="5715000" cy="2265362"/>
          </a:xfrm>
          <a:prstGeom prst="rect">
            <a:avLst/>
          </a:prstGeom>
          <a:noFill/>
          <a:ln w="9525">
            <a:noFill/>
            <a:miter lim="800000"/>
            <a:headEnd/>
            <a:tailEnd/>
          </a:ln>
          <a:effec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800">
                <a:solidFill>
                  <a:srgbClr val="006600"/>
                </a:solidFill>
                <a:effectLst>
                  <a:outerShdw blurRad="38100" dist="38100" dir="2700000" algn="tl">
                    <a:srgbClr val="C0C0C0"/>
                  </a:outerShdw>
                </a:effectLst>
                <a:cs typeface="Arial" pitchFamily="34" charset="0"/>
              </a:rPr>
              <a:t>“The basic point of workplace organization is to </a:t>
            </a:r>
            <a:r>
              <a:rPr lang="en-US" altLang="en-US" sz="2800" b="1">
                <a:solidFill>
                  <a:srgbClr val="006600"/>
                </a:solidFill>
                <a:effectLst>
                  <a:outerShdw blurRad="38100" dist="38100" dir="2700000" algn="tl">
                    <a:srgbClr val="C0C0C0"/>
                  </a:outerShdw>
                </a:effectLst>
                <a:cs typeface="Arial" pitchFamily="34" charset="0"/>
              </a:rPr>
              <a:t>fix/set the layout </a:t>
            </a:r>
            <a:r>
              <a:rPr lang="en-US" altLang="en-US" sz="2800">
                <a:solidFill>
                  <a:srgbClr val="006600"/>
                </a:solidFill>
                <a:effectLst>
                  <a:outerShdw blurRad="38100" dist="38100" dir="2700000" algn="tl">
                    <a:srgbClr val="C0C0C0"/>
                  </a:outerShdw>
                </a:effectLst>
                <a:cs typeface="Arial" pitchFamily="34" charset="0"/>
              </a:rPr>
              <a:t>of tools or equipment so that everything is </a:t>
            </a:r>
            <a:r>
              <a:rPr lang="en-US" altLang="en-US" sz="2800" b="1">
                <a:solidFill>
                  <a:srgbClr val="006600"/>
                </a:solidFill>
                <a:effectLst>
                  <a:outerShdw blurRad="38100" dist="38100" dir="2700000" algn="tl">
                    <a:srgbClr val="C0C0C0"/>
                  </a:outerShdw>
                </a:effectLst>
                <a:cs typeface="Arial" pitchFamily="34" charset="0"/>
              </a:rPr>
              <a:t>readily available</a:t>
            </a:r>
            <a:r>
              <a:rPr lang="en-US" altLang="en-US" sz="2800">
                <a:solidFill>
                  <a:srgbClr val="006600"/>
                </a:solidFill>
                <a:effectLst>
                  <a:outerShdw blurRad="38100" dist="38100" dir="2700000" algn="tl">
                    <a:srgbClr val="C0C0C0"/>
                  </a:outerShdw>
                </a:effectLst>
                <a:cs typeface="Arial" pitchFamily="34" charset="0"/>
              </a:rPr>
              <a:t> </a:t>
            </a:r>
            <a:r>
              <a:rPr lang="en-US" altLang="en-US" sz="2800" i="1">
                <a:solidFill>
                  <a:srgbClr val="006600"/>
                </a:solidFill>
                <a:effectLst>
                  <a:outerShdw blurRad="38100" dist="38100" dir="2700000" algn="tl">
                    <a:srgbClr val="C0C0C0"/>
                  </a:outerShdw>
                </a:effectLst>
                <a:cs typeface="Arial" pitchFamily="34" charset="0"/>
              </a:rPr>
              <a:t>when it is needed</a:t>
            </a:r>
            <a:r>
              <a:rPr lang="en-US" altLang="en-US" sz="2800">
                <a:solidFill>
                  <a:srgbClr val="006600"/>
                </a:solidFill>
                <a:effectLst>
                  <a:outerShdw blurRad="38100" dist="38100" dir="2700000" algn="tl">
                    <a:srgbClr val="C0C0C0"/>
                  </a:outerShdw>
                </a:effectLst>
                <a:cs typeface="Arial" pitchFamily="34" charset="0"/>
              </a:rPr>
              <a:t>.”</a:t>
            </a:r>
          </a:p>
        </p:txBody>
      </p:sp>
      <p:sp>
        <p:nvSpPr>
          <p:cNvPr id="36876" name="WordArt 12"/>
          <p:cNvSpPr>
            <a:spLocks noChangeArrowheads="1" noChangeShapeType="1" noTextEdit="1"/>
          </p:cNvSpPr>
          <p:nvPr/>
        </p:nvSpPr>
        <p:spPr bwMode="auto">
          <a:xfrm>
            <a:off x="838200" y="4876800"/>
            <a:ext cx="7162800" cy="1981200"/>
          </a:xfrm>
          <a:prstGeom prst="rect">
            <a:avLst/>
          </a:prstGeom>
        </p:spPr>
        <p:txBody>
          <a:bodyPr wrap="none" fromWordArt="1">
            <a:prstTxWarp prst="textPlain">
              <a:avLst>
                <a:gd name="adj" fmla="val 50000"/>
              </a:avLst>
            </a:prstTxWarp>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n-US" sz="3600" b="1" kern="10" dirty="0">
                <a:ln/>
                <a:solidFill>
                  <a:schemeClr val="accent5">
                    <a:tint val="50000"/>
                    <a:satMod val="180000"/>
                  </a:schemeClr>
                </a:solidFill>
                <a:latin typeface="Arial Black"/>
              </a:rPr>
              <a:t>Step 2</a:t>
            </a:r>
          </a:p>
        </p:txBody>
      </p:sp>
      <p:sp>
        <p:nvSpPr>
          <p:cNvPr id="82951" name="Freeform 13"/>
          <p:cNvSpPr>
            <a:spLocks/>
          </p:cNvSpPr>
          <p:nvPr/>
        </p:nvSpPr>
        <p:spPr bwMode="auto">
          <a:xfrm rot="3714054">
            <a:off x="477837" y="3408363"/>
            <a:ext cx="1281113" cy="1474788"/>
          </a:xfrm>
          <a:custGeom>
            <a:avLst/>
            <a:gdLst>
              <a:gd name="T0" fmla="*/ 2147483647 w 569"/>
              <a:gd name="T1" fmla="*/ 0 h 655"/>
              <a:gd name="T2" fmla="*/ 2147483647 w 569"/>
              <a:gd name="T3" fmla="*/ 2147483647 h 655"/>
              <a:gd name="T4" fmla="*/ 2147483647 w 569"/>
              <a:gd name="T5" fmla="*/ 2147483647 h 655"/>
              <a:gd name="T6" fmla="*/ 2147483647 w 569"/>
              <a:gd name="T7" fmla="*/ 2147483647 h 655"/>
              <a:gd name="T8" fmla="*/ 2147483647 w 569"/>
              <a:gd name="T9" fmla="*/ 2147483647 h 655"/>
              <a:gd name="T10" fmla="*/ 2147483647 w 569"/>
              <a:gd name="T11" fmla="*/ 2147483647 h 655"/>
              <a:gd name="T12" fmla="*/ 2147483647 w 569"/>
              <a:gd name="T13" fmla="*/ 2147483647 h 655"/>
              <a:gd name="T14" fmla="*/ 2147483647 w 569"/>
              <a:gd name="T15" fmla="*/ 2147483647 h 655"/>
              <a:gd name="T16" fmla="*/ 2147483647 w 569"/>
              <a:gd name="T17" fmla="*/ 2147483647 h 655"/>
              <a:gd name="T18" fmla="*/ 2147483647 w 569"/>
              <a:gd name="T19" fmla="*/ 2147483647 h 655"/>
              <a:gd name="T20" fmla="*/ 2147483647 w 569"/>
              <a:gd name="T21" fmla="*/ 2147483647 h 655"/>
              <a:gd name="T22" fmla="*/ 2147483647 w 569"/>
              <a:gd name="T23" fmla="*/ 2147483647 h 655"/>
              <a:gd name="T24" fmla="*/ 2147483647 w 569"/>
              <a:gd name="T25" fmla="*/ 2147483647 h 655"/>
              <a:gd name="T26" fmla="*/ 2147483647 w 569"/>
              <a:gd name="T27" fmla="*/ 2147483647 h 655"/>
              <a:gd name="T28" fmla="*/ 2147483647 w 569"/>
              <a:gd name="T29" fmla="*/ 2147483647 h 655"/>
              <a:gd name="T30" fmla="*/ 2147483647 w 569"/>
              <a:gd name="T31" fmla="*/ 2147483647 h 655"/>
              <a:gd name="T32" fmla="*/ 2147483647 w 569"/>
              <a:gd name="T33" fmla="*/ 2147483647 h 655"/>
              <a:gd name="T34" fmla="*/ 2147483647 w 569"/>
              <a:gd name="T35" fmla="*/ 2147483647 h 655"/>
              <a:gd name="T36" fmla="*/ 2147483647 w 569"/>
              <a:gd name="T37" fmla="*/ 2147483647 h 655"/>
              <a:gd name="T38" fmla="*/ 2147483647 w 569"/>
              <a:gd name="T39" fmla="*/ 2147483647 h 655"/>
              <a:gd name="T40" fmla="*/ 2147483647 w 569"/>
              <a:gd name="T41" fmla="*/ 2147483647 h 655"/>
              <a:gd name="T42" fmla="*/ 2147483647 w 569"/>
              <a:gd name="T43" fmla="*/ 2147483647 h 655"/>
              <a:gd name="T44" fmla="*/ 2147483647 w 569"/>
              <a:gd name="T45" fmla="*/ 2147483647 h 655"/>
              <a:gd name="T46" fmla="*/ 2147483647 w 569"/>
              <a:gd name="T47" fmla="*/ 2147483647 h 655"/>
              <a:gd name="T48" fmla="*/ 2147483647 w 569"/>
              <a:gd name="T49" fmla="*/ 2147483647 h 655"/>
              <a:gd name="T50" fmla="*/ 2147483647 w 569"/>
              <a:gd name="T51" fmla="*/ 2147483647 h 655"/>
              <a:gd name="T52" fmla="*/ 2147483647 w 569"/>
              <a:gd name="T53" fmla="*/ 2147483647 h 655"/>
              <a:gd name="T54" fmla="*/ 2147483647 w 569"/>
              <a:gd name="T55" fmla="*/ 2147483647 h 655"/>
              <a:gd name="T56" fmla="*/ 2147483647 w 569"/>
              <a:gd name="T57" fmla="*/ 2147483647 h 655"/>
              <a:gd name="T58" fmla="*/ 2147483647 w 569"/>
              <a:gd name="T59" fmla="*/ 2147483647 h 655"/>
              <a:gd name="T60" fmla="*/ 2147483647 w 569"/>
              <a:gd name="T61" fmla="*/ 2147483647 h 655"/>
              <a:gd name="T62" fmla="*/ 2147483647 w 569"/>
              <a:gd name="T63" fmla="*/ 2147483647 h 655"/>
              <a:gd name="T64" fmla="*/ 2147483647 w 569"/>
              <a:gd name="T65" fmla="*/ 2147483647 h 655"/>
              <a:gd name="T66" fmla="*/ 2147483647 w 569"/>
              <a:gd name="T67" fmla="*/ 2147483647 h 655"/>
              <a:gd name="T68" fmla="*/ 2147483647 w 569"/>
              <a:gd name="T69" fmla="*/ 2147483647 h 655"/>
              <a:gd name="T70" fmla="*/ 2147483647 w 569"/>
              <a:gd name="T71" fmla="*/ 2147483647 h 655"/>
              <a:gd name="T72" fmla="*/ 2147483647 w 569"/>
              <a:gd name="T73" fmla="*/ 2147483647 h 655"/>
              <a:gd name="T74" fmla="*/ 2147483647 w 569"/>
              <a:gd name="T75" fmla="*/ 2147483647 h 655"/>
              <a:gd name="T76" fmla="*/ 2147483647 w 569"/>
              <a:gd name="T77" fmla="*/ 2147483647 h 655"/>
              <a:gd name="T78" fmla="*/ 2147483647 w 569"/>
              <a:gd name="T79" fmla="*/ 2147483647 h 655"/>
              <a:gd name="T80" fmla="*/ 2147483647 w 569"/>
              <a:gd name="T81" fmla="*/ 2147483647 h 655"/>
              <a:gd name="T82" fmla="*/ 2147483647 w 569"/>
              <a:gd name="T83" fmla="*/ 2147483647 h 655"/>
              <a:gd name="T84" fmla="*/ 2147483647 w 569"/>
              <a:gd name="T85" fmla="*/ 2147483647 h 655"/>
              <a:gd name="T86" fmla="*/ 2147483647 w 569"/>
              <a:gd name="T87" fmla="*/ 2147483647 h 655"/>
              <a:gd name="T88" fmla="*/ 2147483647 w 569"/>
              <a:gd name="T89" fmla="*/ 2147483647 h 655"/>
              <a:gd name="T90" fmla="*/ 2147483647 w 569"/>
              <a:gd name="T91" fmla="*/ 2147483647 h 655"/>
              <a:gd name="T92" fmla="*/ 2147483647 w 569"/>
              <a:gd name="T93" fmla="*/ 2147483647 h 655"/>
              <a:gd name="T94" fmla="*/ 2147483647 w 569"/>
              <a:gd name="T95" fmla="*/ 2147483647 h 655"/>
              <a:gd name="T96" fmla="*/ 2147483647 w 569"/>
              <a:gd name="T97" fmla="*/ 2147483647 h 655"/>
              <a:gd name="T98" fmla="*/ 2147483647 w 569"/>
              <a:gd name="T99" fmla="*/ 2147483647 h 655"/>
              <a:gd name="T100" fmla="*/ 2147483647 w 569"/>
              <a:gd name="T101" fmla="*/ 2147483647 h 655"/>
              <a:gd name="T102" fmla="*/ 2147483647 w 569"/>
              <a:gd name="T103" fmla="*/ 2147483647 h 655"/>
              <a:gd name="T104" fmla="*/ 2147483647 w 569"/>
              <a:gd name="T105" fmla="*/ 2147483647 h 655"/>
              <a:gd name="T106" fmla="*/ 2147483647 w 569"/>
              <a:gd name="T107" fmla="*/ 2147483647 h 655"/>
              <a:gd name="T108" fmla="*/ 2147483647 w 569"/>
              <a:gd name="T109" fmla="*/ 2147483647 h 6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55"/>
              <a:gd name="T167" fmla="*/ 569 w 569"/>
              <a:gd name="T168" fmla="*/ 655 h 6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55">
                <a:moveTo>
                  <a:pt x="568" y="104"/>
                </a:moveTo>
                <a:lnTo>
                  <a:pt x="521" y="0"/>
                </a:lnTo>
                <a:lnTo>
                  <a:pt x="0" y="232"/>
                </a:lnTo>
                <a:lnTo>
                  <a:pt x="188" y="654"/>
                </a:lnTo>
                <a:lnTo>
                  <a:pt x="235" y="633"/>
                </a:lnTo>
                <a:lnTo>
                  <a:pt x="233" y="624"/>
                </a:lnTo>
                <a:lnTo>
                  <a:pt x="231" y="617"/>
                </a:lnTo>
                <a:lnTo>
                  <a:pt x="225" y="610"/>
                </a:lnTo>
                <a:lnTo>
                  <a:pt x="219" y="603"/>
                </a:lnTo>
                <a:lnTo>
                  <a:pt x="212" y="594"/>
                </a:lnTo>
                <a:lnTo>
                  <a:pt x="206" y="586"/>
                </a:lnTo>
                <a:lnTo>
                  <a:pt x="203" y="579"/>
                </a:lnTo>
                <a:lnTo>
                  <a:pt x="200" y="570"/>
                </a:lnTo>
                <a:lnTo>
                  <a:pt x="199" y="562"/>
                </a:lnTo>
                <a:lnTo>
                  <a:pt x="202" y="552"/>
                </a:lnTo>
                <a:lnTo>
                  <a:pt x="204" y="543"/>
                </a:lnTo>
                <a:lnTo>
                  <a:pt x="208" y="535"/>
                </a:lnTo>
                <a:lnTo>
                  <a:pt x="214" y="528"/>
                </a:lnTo>
                <a:lnTo>
                  <a:pt x="220" y="520"/>
                </a:lnTo>
                <a:lnTo>
                  <a:pt x="228" y="515"/>
                </a:lnTo>
                <a:lnTo>
                  <a:pt x="238" y="511"/>
                </a:lnTo>
                <a:lnTo>
                  <a:pt x="251" y="506"/>
                </a:lnTo>
                <a:lnTo>
                  <a:pt x="260" y="503"/>
                </a:lnTo>
                <a:lnTo>
                  <a:pt x="268" y="502"/>
                </a:lnTo>
                <a:lnTo>
                  <a:pt x="276" y="503"/>
                </a:lnTo>
                <a:lnTo>
                  <a:pt x="289" y="506"/>
                </a:lnTo>
                <a:lnTo>
                  <a:pt x="297" y="510"/>
                </a:lnTo>
                <a:lnTo>
                  <a:pt x="304" y="514"/>
                </a:lnTo>
                <a:lnTo>
                  <a:pt x="310" y="520"/>
                </a:lnTo>
                <a:lnTo>
                  <a:pt x="315" y="526"/>
                </a:lnTo>
                <a:lnTo>
                  <a:pt x="318" y="535"/>
                </a:lnTo>
                <a:lnTo>
                  <a:pt x="321" y="542"/>
                </a:lnTo>
                <a:lnTo>
                  <a:pt x="322" y="550"/>
                </a:lnTo>
                <a:lnTo>
                  <a:pt x="323" y="557"/>
                </a:lnTo>
                <a:lnTo>
                  <a:pt x="325" y="565"/>
                </a:lnTo>
                <a:lnTo>
                  <a:pt x="326" y="574"/>
                </a:lnTo>
                <a:lnTo>
                  <a:pt x="329" y="580"/>
                </a:lnTo>
                <a:lnTo>
                  <a:pt x="334" y="586"/>
                </a:lnTo>
                <a:lnTo>
                  <a:pt x="421" y="548"/>
                </a:lnTo>
                <a:lnTo>
                  <a:pt x="413" y="533"/>
                </a:lnTo>
                <a:lnTo>
                  <a:pt x="409" y="522"/>
                </a:lnTo>
                <a:lnTo>
                  <a:pt x="406" y="514"/>
                </a:lnTo>
                <a:lnTo>
                  <a:pt x="403" y="505"/>
                </a:lnTo>
                <a:lnTo>
                  <a:pt x="401" y="498"/>
                </a:lnTo>
                <a:lnTo>
                  <a:pt x="399" y="489"/>
                </a:lnTo>
                <a:lnTo>
                  <a:pt x="398" y="483"/>
                </a:lnTo>
                <a:lnTo>
                  <a:pt x="399" y="475"/>
                </a:lnTo>
                <a:lnTo>
                  <a:pt x="402" y="469"/>
                </a:lnTo>
                <a:lnTo>
                  <a:pt x="406" y="464"/>
                </a:lnTo>
                <a:lnTo>
                  <a:pt x="411" y="460"/>
                </a:lnTo>
                <a:lnTo>
                  <a:pt x="417" y="456"/>
                </a:lnTo>
                <a:lnTo>
                  <a:pt x="423" y="453"/>
                </a:lnTo>
                <a:lnTo>
                  <a:pt x="431" y="449"/>
                </a:lnTo>
                <a:lnTo>
                  <a:pt x="439" y="447"/>
                </a:lnTo>
                <a:lnTo>
                  <a:pt x="444" y="445"/>
                </a:lnTo>
                <a:lnTo>
                  <a:pt x="452" y="442"/>
                </a:lnTo>
                <a:lnTo>
                  <a:pt x="461" y="439"/>
                </a:lnTo>
                <a:lnTo>
                  <a:pt x="469" y="435"/>
                </a:lnTo>
                <a:lnTo>
                  <a:pt x="476" y="431"/>
                </a:lnTo>
                <a:lnTo>
                  <a:pt x="484" y="426"/>
                </a:lnTo>
                <a:lnTo>
                  <a:pt x="491" y="421"/>
                </a:lnTo>
                <a:lnTo>
                  <a:pt x="496" y="415"/>
                </a:lnTo>
                <a:lnTo>
                  <a:pt x="500" y="409"/>
                </a:lnTo>
                <a:lnTo>
                  <a:pt x="502" y="401"/>
                </a:lnTo>
                <a:lnTo>
                  <a:pt x="504" y="394"/>
                </a:lnTo>
                <a:lnTo>
                  <a:pt x="502" y="387"/>
                </a:lnTo>
                <a:lnTo>
                  <a:pt x="500" y="380"/>
                </a:lnTo>
                <a:lnTo>
                  <a:pt x="496" y="373"/>
                </a:lnTo>
                <a:lnTo>
                  <a:pt x="492" y="367"/>
                </a:lnTo>
                <a:lnTo>
                  <a:pt x="490" y="358"/>
                </a:lnTo>
                <a:lnTo>
                  <a:pt x="488" y="352"/>
                </a:lnTo>
                <a:lnTo>
                  <a:pt x="487" y="345"/>
                </a:lnTo>
                <a:lnTo>
                  <a:pt x="487" y="338"/>
                </a:lnTo>
                <a:lnTo>
                  <a:pt x="489" y="332"/>
                </a:lnTo>
                <a:lnTo>
                  <a:pt x="493" y="326"/>
                </a:lnTo>
                <a:lnTo>
                  <a:pt x="499" y="321"/>
                </a:lnTo>
                <a:lnTo>
                  <a:pt x="505" y="314"/>
                </a:lnTo>
                <a:lnTo>
                  <a:pt x="512" y="309"/>
                </a:lnTo>
                <a:lnTo>
                  <a:pt x="518" y="305"/>
                </a:lnTo>
                <a:lnTo>
                  <a:pt x="526" y="298"/>
                </a:lnTo>
                <a:lnTo>
                  <a:pt x="534" y="294"/>
                </a:lnTo>
                <a:lnTo>
                  <a:pt x="539" y="288"/>
                </a:lnTo>
                <a:lnTo>
                  <a:pt x="545" y="283"/>
                </a:lnTo>
                <a:lnTo>
                  <a:pt x="550" y="278"/>
                </a:lnTo>
                <a:lnTo>
                  <a:pt x="553" y="272"/>
                </a:lnTo>
                <a:lnTo>
                  <a:pt x="556" y="266"/>
                </a:lnTo>
                <a:lnTo>
                  <a:pt x="558" y="259"/>
                </a:lnTo>
                <a:lnTo>
                  <a:pt x="559" y="252"/>
                </a:lnTo>
                <a:lnTo>
                  <a:pt x="559" y="245"/>
                </a:lnTo>
                <a:lnTo>
                  <a:pt x="556" y="235"/>
                </a:lnTo>
                <a:lnTo>
                  <a:pt x="553" y="230"/>
                </a:lnTo>
                <a:lnTo>
                  <a:pt x="549" y="223"/>
                </a:lnTo>
                <a:lnTo>
                  <a:pt x="543" y="216"/>
                </a:lnTo>
                <a:lnTo>
                  <a:pt x="535" y="206"/>
                </a:lnTo>
                <a:lnTo>
                  <a:pt x="531" y="199"/>
                </a:lnTo>
                <a:lnTo>
                  <a:pt x="527" y="193"/>
                </a:lnTo>
                <a:lnTo>
                  <a:pt x="524" y="186"/>
                </a:lnTo>
                <a:lnTo>
                  <a:pt x="521" y="177"/>
                </a:lnTo>
                <a:lnTo>
                  <a:pt x="520" y="169"/>
                </a:lnTo>
                <a:lnTo>
                  <a:pt x="519" y="163"/>
                </a:lnTo>
                <a:lnTo>
                  <a:pt x="521" y="156"/>
                </a:lnTo>
                <a:lnTo>
                  <a:pt x="523" y="148"/>
                </a:lnTo>
                <a:lnTo>
                  <a:pt x="525" y="140"/>
                </a:lnTo>
                <a:lnTo>
                  <a:pt x="529" y="132"/>
                </a:lnTo>
                <a:lnTo>
                  <a:pt x="534" y="125"/>
                </a:lnTo>
                <a:lnTo>
                  <a:pt x="540" y="121"/>
                </a:lnTo>
                <a:lnTo>
                  <a:pt x="545" y="116"/>
                </a:lnTo>
                <a:lnTo>
                  <a:pt x="552" y="112"/>
                </a:lnTo>
                <a:lnTo>
                  <a:pt x="559" y="109"/>
                </a:lnTo>
                <a:lnTo>
                  <a:pt x="568" y="104"/>
                </a:lnTo>
              </a:path>
            </a:pathLst>
          </a:custGeom>
          <a:solidFill>
            <a:srgbClr val="FF0000"/>
          </a:solidFill>
          <a:ln w="12700" cap="rnd" cmpd="sng">
            <a:solidFill>
              <a:srgbClr val="000000"/>
            </a:solidFill>
            <a:prstDash val="solid"/>
            <a:round/>
            <a:headEnd type="none" w="sm" len="sm"/>
            <a:tailEnd type="none" w="sm" len="sm"/>
          </a:ln>
        </p:spPr>
        <p:txBody>
          <a:bodyPr/>
          <a:lstStyle/>
          <a:p>
            <a:endParaRPr lang="en-US"/>
          </a:p>
        </p:txBody>
      </p:sp>
      <p:sp>
        <p:nvSpPr>
          <p:cNvPr id="103432" name="Rectangle 14"/>
          <p:cNvSpPr>
            <a:spLocks noGrp="1" noChangeArrowheads="1"/>
          </p:cNvSpPr>
          <p:nvPr>
            <p:ph type="title" idx="4294967295"/>
          </p:nvPr>
        </p:nvSpPr>
        <p:spPr>
          <a:xfrm>
            <a:off x="88869" y="1077909"/>
            <a:ext cx="8183563" cy="1050925"/>
          </a:xfrm>
          <a:prstGeom prst="rect">
            <a:avLst/>
          </a:prstGeom>
        </p:spPr>
        <p:txBody>
          <a:bodyPr/>
          <a:lstStyle/>
          <a:p>
            <a:pPr algn="ctr">
              <a:defRPr/>
            </a:pPr>
            <a:r>
              <a:rPr lang="en-US" sz="2800" dirty="0" smtClean="0">
                <a:solidFill>
                  <a:schemeClr val="bg1"/>
                </a:solidFill>
                <a:latin typeface="Arial" pitchFamily="34" charset="0"/>
                <a:cs typeface="Arial" pitchFamily="34" charset="0"/>
              </a:rPr>
              <a:t>STRAIGHTEN/STORE - Organizing  </a:t>
            </a:r>
          </a:p>
        </p:txBody>
      </p:sp>
      <p:sp>
        <p:nvSpPr>
          <p:cNvPr id="82953"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a:t>
            </a:r>
            <a:r>
              <a:rPr lang="en-US" altLang="en-US" sz="4000" b="1" dirty="0" smtClean="0">
                <a:cs typeface="Arial" pitchFamily="34" charset="0"/>
              </a:rPr>
              <a:t>Straighten/Store</a:t>
            </a:r>
            <a:endParaRPr lang="en-US" altLang="en-US" sz="4000" b="1" dirty="0">
              <a:cs typeface="Arial" pitchFamily="34" charset="0"/>
            </a:endParaRPr>
          </a:p>
        </p:txBody>
      </p:sp>
      <p:sp>
        <p:nvSpPr>
          <p:cNvPr id="82954"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BBADD96-E9C2-4DC1-8D96-F5C4F34B526B}" type="slidenum">
              <a:rPr lang="en-US" altLang="en-US" b="1">
                <a:cs typeface="Arial" pitchFamily="34" charset="0"/>
              </a:rPr>
              <a:pPr algn="ctr" eaLnBrk="1" hangingPunct="1"/>
              <a:t>121</a:t>
            </a:fld>
            <a:endParaRPr lang="en-US" altLang="en-US" b="1">
              <a:cs typeface="Arial" pitchFamily="34" charset="0"/>
            </a:endParaRPr>
          </a:p>
        </p:txBody>
      </p:sp>
    </p:spTree>
  </p:cSld>
  <p:clrMapOvr>
    <a:masterClrMapping/>
  </p:clrMapOvr>
  <p:transition spd="slow">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524000"/>
            <a:ext cx="3505200" cy="1050925"/>
          </a:xfrm>
          <a:prstGeom prst="rect">
            <a:avLst/>
          </a:prstGeom>
        </p:spPr>
        <p:txBody>
          <a:bodyPr>
            <a:normAutofit fontScale="90000"/>
          </a:bodyPr>
          <a:lstStyle/>
          <a:p>
            <a:pPr>
              <a:defRPr/>
            </a:pPr>
            <a:r>
              <a:rPr lang="en-US" dirty="0" smtClean="0"/>
              <a:t>Is anything</a:t>
            </a:r>
            <a:br>
              <a:rPr lang="en-US" dirty="0" smtClean="0"/>
            </a:br>
            <a:r>
              <a:rPr lang="en-US" dirty="0" smtClean="0"/>
              <a:t>missing?</a:t>
            </a:r>
            <a:endParaRPr lang="en-US" dirty="0"/>
          </a:p>
        </p:txBody>
      </p:sp>
      <p:graphicFrame>
        <p:nvGraphicFramePr>
          <p:cNvPr id="2050" name="Object 5"/>
          <p:cNvGraphicFramePr>
            <a:graphicFrameLocks noChangeAspect="1"/>
          </p:cNvGraphicFramePr>
          <p:nvPr/>
        </p:nvGraphicFramePr>
        <p:xfrm>
          <a:off x="457200" y="1077913"/>
          <a:ext cx="3057525" cy="5399087"/>
        </p:xfrm>
        <a:graphic>
          <a:graphicData uri="http://schemas.openxmlformats.org/presentationml/2006/ole">
            <mc:AlternateContent xmlns:mc="http://schemas.openxmlformats.org/markup-compatibility/2006">
              <mc:Choice xmlns:v="urn:schemas-microsoft-com:vml" Requires="v">
                <p:oleObj spid="_x0000_s2148" name="Photo Editor Photo" r:id="rId3" imgW="2534004" imgH="4580952" progId="">
                  <p:embed/>
                </p:oleObj>
              </mc:Choice>
              <mc:Fallback>
                <p:oleObj name="Photo Editor Photo" r:id="rId3" imgW="2534004" imgH="4580952" progId="">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77913"/>
                        <a:ext cx="3057525" cy="539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205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7E34FFC-88E1-4617-9A7C-5E1244905184}" type="slidenum">
              <a:rPr lang="en-US" altLang="en-US" b="1">
                <a:cs typeface="Arial" pitchFamily="34" charset="0"/>
              </a:rPr>
              <a:pPr algn="ctr" eaLnBrk="1" hangingPunct="1"/>
              <a:t>122</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8"/>
          <p:cNvSpPr>
            <a:spLocks noGrp="1" noChangeArrowheads="1"/>
          </p:cNvSpPr>
          <p:nvPr>
            <p:ph type="title"/>
          </p:nvPr>
        </p:nvSpPr>
        <p:spPr>
          <a:xfrm>
            <a:off x="303213" y="1223962"/>
            <a:ext cx="8183562" cy="762000"/>
          </a:xfrm>
        </p:spPr>
        <p:txBody>
          <a:bodyPr/>
          <a:lstStyle/>
          <a:p>
            <a:pPr>
              <a:defRPr/>
            </a:pPr>
            <a:r>
              <a:rPr lang="en-US" sz="2800" dirty="0" smtClean="0">
                <a:latin typeface="Arial" pitchFamily="34" charset="0"/>
                <a:cs typeface="Arial" pitchFamily="34" charset="0"/>
              </a:rPr>
              <a:t>STORE - Organize  </a:t>
            </a:r>
          </a:p>
        </p:txBody>
      </p:sp>
      <p:sp>
        <p:nvSpPr>
          <p:cNvPr id="83971" name="Rectangle 2"/>
          <p:cNvSpPr>
            <a:spLocks noGrp="1" noChangeArrowheads="1"/>
          </p:cNvSpPr>
          <p:nvPr>
            <p:ph idx="1"/>
          </p:nvPr>
        </p:nvSpPr>
        <p:spPr bwMode="auto">
          <a:xfrm>
            <a:off x="304800" y="2071688"/>
            <a:ext cx="8229600"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ClrTx/>
              <a:buFont typeface="Wingdings" pitchFamily="2" charset="2"/>
              <a:buChar char="v"/>
            </a:pPr>
            <a:r>
              <a:rPr lang="en-US" altLang="en-US" sz="2800" smtClean="0">
                <a:latin typeface="Arial" pitchFamily="34" charset="0"/>
                <a:cs typeface="Arial" pitchFamily="34" charset="0"/>
              </a:rPr>
              <a:t>Organize everything that remains; make locations </a:t>
            </a:r>
            <a:r>
              <a:rPr lang="en-US" altLang="en-US" sz="2800" b="1" smtClean="0">
                <a:latin typeface="Arial" pitchFamily="34" charset="0"/>
                <a:cs typeface="Arial" pitchFamily="34" charset="0"/>
              </a:rPr>
              <a:t>visible</a:t>
            </a:r>
            <a:r>
              <a:rPr lang="en-US" altLang="en-US" sz="2800" smtClean="0">
                <a:latin typeface="Arial" pitchFamily="34" charset="0"/>
                <a:cs typeface="Arial" pitchFamily="34" charset="0"/>
              </a:rPr>
              <a:t> and </a:t>
            </a:r>
            <a:r>
              <a:rPr lang="en-US" altLang="en-US" sz="2800" b="1" smtClean="0">
                <a:latin typeface="Arial" pitchFamily="34" charset="0"/>
                <a:cs typeface="Arial" pitchFamily="34" charset="0"/>
              </a:rPr>
              <a:t>self-explanatory</a:t>
            </a:r>
          </a:p>
          <a:p>
            <a:pPr>
              <a:lnSpc>
                <a:spcPct val="90000"/>
              </a:lnSpc>
              <a:buClrTx/>
              <a:buFont typeface="Wingdings" pitchFamily="2" charset="2"/>
              <a:buChar char="v"/>
            </a:pPr>
            <a:r>
              <a:rPr lang="en-US" altLang="en-US" sz="2800" smtClean="0">
                <a:latin typeface="Arial" pitchFamily="34" charset="0"/>
                <a:cs typeface="Arial" pitchFamily="34" charset="0"/>
              </a:rPr>
              <a:t>Designate storage locations </a:t>
            </a:r>
          </a:p>
        </p:txBody>
      </p:sp>
      <p:grpSp>
        <p:nvGrpSpPr>
          <p:cNvPr id="83972" name="Group 3"/>
          <p:cNvGrpSpPr>
            <a:grpSpLocks/>
          </p:cNvGrpSpPr>
          <p:nvPr/>
        </p:nvGrpSpPr>
        <p:grpSpPr bwMode="auto">
          <a:xfrm>
            <a:off x="1905000" y="3429000"/>
            <a:ext cx="1371600" cy="1295400"/>
            <a:chOff x="4656" y="192"/>
            <a:chExt cx="542" cy="526"/>
          </a:xfrm>
        </p:grpSpPr>
        <p:grpSp>
          <p:nvGrpSpPr>
            <p:cNvPr id="83976" name="Group 4"/>
            <p:cNvGrpSpPr>
              <a:grpSpLocks/>
            </p:cNvGrpSpPr>
            <p:nvPr/>
          </p:nvGrpSpPr>
          <p:grpSpPr bwMode="auto">
            <a:xfrm rot="-5256686">
              <a:off x="4880" y="304"/>
              <a:ext cx="430" cy="206"/>
              <a:chOff x="4128" y="288"/>
              <a:chExt cx="239" cy="112"/>
            </a:xfrm>
          </p:grpSpPr>
          <p:sp>
            <p:nvSpPr>
              <p:cNvPr id="83992" name="Freeform 5"/>
              <p:cNvSpPr>
                <a:spLocks/>
              </p:cNvSpPr>
              <p:nvPr/>
            </p:nvSpPr>
            <p:spPr bwMode="auto">
              <a:xfrm>
                <a:off x="4267" y="352"/>
                <a:ext cx="100" cy="48"/>
              </a:xfrm>
              <a:custGeom>
                <a:avLst/>
                <a:gdLst>
                  <a:gd name="T0" fmla="*/ 0 w 1202"/>
                  <a:gd name="T1" fmla="*/ 0 h 578"/>
                  <a:gd name="T2" fmla="*/ 0 w 1202"/>
                  <a:gd name="T3" fmla="*/ 0 h 578"/>
                  <a:gd name="T4" fmla="*/ 0 w 1202"/>
                  <a:gd name="T5" fmla="*/ 0 h 578"/>
                  <a:gd name="T6" fmla="*/ 0 w 1202"/>
                  <a:gd name="T7" fmla="*/ 0 h 578"/>
                  <a:gd name="T8" fmla="*/ 0 w 1202"/>
                  <a:gd name="T9" fmla="*/ 0 h 578"/>
                  <a:gd name="T10" fmla="*/ 0 w 1202"/>
                  <a:gd name="T11" fmla="*/ 0 h 578"/>
                  <a:gd name="T12" fmla="*/ 0 w 1202"/>
                  <a:gd name="T13" fmla="*/ 0 h 578"/>
                  <a:gd name="T14" fmla="*/ 0 w 1202"/>
                  <a:gd name="T15" fmla="*/ 0 h 578"/>
                  <a:gd name="T16" fmla="*/ 0 w 1202"/>
                  <a:gd name="T17" fmla="*/ 0 h 578"/>
                  <a:gd name="T18" fmla="*/ 0 w 1202"/>
                  <a:gd name="T19" fmla="*/ 0 h 578"/>
                  <a:gd name="T20" fmla="*/ 0 w 1202"/>
                  <a:gd name="T21" fmla="*/ 0 h 578"/>
                  <a:gd name="T22" fmla="*/ 0 w 1202"/>
                  <a:gd name="T23" fmla="*/ 0 h 578"/>
                  <a:gd name="T24" fmla="*/ 0 w 1202"/>
                  <a:gd name="T25" fmla="*/ 0 h 578"/>
                  <a:gd name="T26" fmla="*/ 0 w 1202"/>
                  <a:gd name="T27" fmla="*/ 0 h 578"/>
                  <a:gd name="T28" fmla="*/ 0 w 1202"/>
                  <a:gd name="T29" fmla="*/ 0 h 578"/>
                  <a:gd name="T30" fmla="*/ 0 w 1202"/>
                  <a:gd name="T31" fmla="*/ 0 h 578"/>
                  <a:gd name="T32" fmla="*/ 0 w 1202"/>
                  <a:gd name="T33" fmla="*/ 0 h 578"/>
                  <a:gd name="T34" fmla="*/ 0 w 1202"/>
                  <a:gd name="T35" fmla="*/ 0 h 578"/>
                  <a:gd name="T36" fmla="*/ 0 w 1202"/>
                  <a:gd name="T37" fmla="*/ 0 h 578"/>
                  <a:gd name="T38" fmla="*/ 0 w 1202"/>
                  <a:gd name="T39" fmla="*/ 0 h 578"/>
                  <a:gd name="T40" fmla="*/ 0 w 1202"/>
                  <a:gd name="T41" fmla="*/ 0 h 578"/>
                  <a:gd name="T42" fmla="*/ 0 w 1202"/>
                  <a:gd name="T43" fmla="*/ 0 h 578"/>
                  <a:gd name="T44" fmla="*/ 0 w 1202"/>
                  <a:gd name="T45" fmla="*/ 0 h 578"/>
                  <a:gd name="T46" fmla="*/ 0 w 1202"/>
                  <a:gd name="T47" fmla="*/ 0 h 578"/>
                  <a:gd name="T48" fmla="*/ 0 w 1202"/>
                  <a:gd name="T49" fmla="*/ 0 h 578"/>
                  <a:gd name="T50" fmla="*/ 0 w 1202"/>
                  <a:gd name="T51" fmla="*/ 0 h 578"/>
                  <a:gd name="T52" fmla="*/ 0 w 1202"/>
                  <a:gd name="T53" fmla="*/ 0 h 578"/>
                  <a:gd name="T54" fmla="*/ 0 w 1202"/>
                  <a:gd name="T55" fmla="*/ 0 h 578"/>
                  <a:gd name="T56" fmla="*/ 0 w 1202"/>
                  <a:gd name="T57" fmla="*/ 0 h 578"/>
                  <a:gd name="T58" fmla="*/ 0 w 1202"/>
                  <a:gd name="T59" fmla="*/ 0 h 578"/>
                  <a:gd name="T60" fmla="*/ 0 w 1202"/>
                  <a:gd name="T61" fmla="*/ 0 h 578"/>
                  <a:gd name="T62" fmla="*/ 0 w 1202"/>
                  <a:gd name="T63" fmla="*/ 0 h 578"/>
                  <a:gd name="T64" fmla="*/ 0 w 1202"/>
                  <a:gd name="T65" fmla="*/ 0 h 578"/>
                  <a:gd name="T66" fmla="*/ 0 w 1202"/>
                  <a:gd name="T67" fmla="*/ 0 h 5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2"/>
                  <a:gd name="T103" fmla="*/ 0 h 578"/>
                  <a:gd name="T104" fmla="*/ 1202 w 1202"/>
                  <a:gd name="T105" fmla="*/ 578 h 5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2" h="578">
                    <a:moveTo>
                      <a:pt x="1202" y="369"/>
                    </a:moveTo>
                    <a:lnTo>
                      <a:pt x="1170" y="415"/>
                    </a:lnTo>
                    <a:lnTo>
                      <a:pt x="1127" y="467"/>
                    </a:lnTo>
                    <a:lnTo>
                      <a:pt x="1084" y="503"/>
                    </a:lnTo>
                    <a:lnTo>
                      <a:pt x="1025" y="535"/>
                    </a:lnTo>
                    <a:lnTo>
                      <a:pt x="962" y="558"/>
                    </a:lnTo>
                    <a:lnTo>
                      <a:pt x="910" y="571"/>
                    </a:lnTo>
                    <a:lnTo>
                      <a:pt x="830" y="578"/>
                    </a:lnTo>
                    <a:lnTo>
                      <a:pt x="754" y="577"/>
                    </a:lnTo>
                    <a:lnTo>
                      <a:pt x="689" y="571"/>
                    </a:lnTo>
                    <a:lnTo>
                      <a:pt x="624" y="558"/>
                    </a:lnTo>
                    <a:lnTo>
                      <a:pt x="584" y="549"/>
                    </a:lnTo>
                    <a:lnTo>
                      <a:pt x="527" y="532"/>
                    </a:lnTo>
                    <a:lnTo>
                      <a:pt x="469" y="506"/>
                    </a:lnTo>
                    <a:lnTo>
                      <a:pt x="410" y="480"/>
                    </a:lnTo>
                    <a:lnTo>
                      <a:pt x="0" y="152"/>
                    </a:lnTo>
                    <a:lnTo>
                      <a:pt x="303" y="0"/>
                    </a:lnTo>
                    <a:lnTo>
                      <a:pt x="650" y="200"/>
                    </a:lnTo>
                    <a:lnTo>
                      <a:pt x="666" y="236"/>
                    </a:lnTo>
                    <a:lnTo>
                      <a:pt x="670" y="272"/>
                    </a:lnTo>
                    <a:lnTo>
                      <a:pt x="754" y="272"/>
                    </a:lnTo>
                    <a:lnTo>
                      <a:pt x="807" y="354"/>
                    </a:lnTo>
                    <a:lnTo>
                      <a:pt x="827" y="329"/>
                    </a:lnTo>
                    <a:lnTo>
                      <a:pt x="846" y="354"/>
                    </a:lnTo>
                    <a:lnTo>
                      <a:pt x="865" y="330"/>
                    </a:lnTo>
                    <a:lnTo>
                      <a:pt x="884" y="354"/>
                    </a:lnTo>
                    <a:lnTo>
                      <a:pt x="904" y="329"/>
                    </a:lnTo>
                    <a:lnTo>
                      <a:pt x="924" y="355"/>
                    </a:lnTo>
                    <a:lnTo>
                      <a:pt x="943" y="330"/>
                    </a:lnTo>
                    <a:lnTo>
                      <a:pt x="962" y="355"/>
                    </a:lnTo>
                    <a:lnTo>
                      <a:pt x="979" y="330"/>
                    </a:lnTo>
                    <a:lnTo>
                      <a:pt x="999" y="355"/>
                    </a:lnTo>
                    <a:lnTo>
                      <a:pt x="1016" y="329"/>
                    </a:lnTo>
                    <a:lnTo>
                      <a:pt x="1202" y="369"/>
                    </a:lnTo>
                    <a:close/>
                  </a:path>
                </a:pathLst>
              </a:custGeom>
              <a:solidFill>
                <a:srgbClr val="A0A0A0"/>
              </a:solidFill>
              <a:ln w="1588">
                <a:solidFill>
                  <a:srgbClr val="404040"/>
                </a:solidFill>
                <a:prstDash val="solid"/>
                <a:round/>
                <a:headEnd/>
                <a:tailEnd/>
              </a:ln>
            </p:spPr>
            <p:txBody>
              <a:bodyPr/>
              <a:lstStyle/>
              <a:p>
                <a:endParaRPr lang="en-US"/>
              </a:p>
            </p:txBody>
          </p:sp>
          <p:sp>
            <p:nvSpPr>
              <p:cNvPr id="83993" name="Freeform 6"/>
              <p:cNvSpPr>
                <a:spLocks/>
              </p:cNvSpPr>
              <p:nvPr/>
            </p:nvSpPr>
            <p:spPr bwMode="auto">
              <a:xfrm>
                <a:off x="4251" y="339"/>
                <a:ext cx="116" cy="46"/>
              </a:xfrm>
              <a:custGeom>
                <a:avLst/>
                <a:gdLst>
                  <a:gd name="T0" fmla="*/ 0 w 1383"/>
                  <a:gd name="T1" fmla="*/ 0 h 559"/>
                  <a:gd name="T2" fmla="*/ 0 w 1383"/>
                  <a:gd name="T3" fmla="*/ 0 h 559"/>
                  <a:gd name="T4" fmla="*/ 0 w 1383"/>
                  <a:gd name="T5" fmla="*/ 0 h 559"/>
                  <a:gd name="T6" fmla="*/ 0 w 1383"/>
                  <a:gd name="T7" fmla="*/ 0 h 559"/>
                  <a:gd name="T8" fmla="*/ 0 w 1383"/>
                  <a:gd name="T9" fmla="*/ 0 h 559"/>
                  <a:gd name="T10" fmla="*/ 0 w 1383"/>
                  <a:gd name="T11" fmla="*/ 0 h 559"/>
                  <a:gd name="T12" fmla="*/ 0 w 1383"/>
                  <a:gd name="T13" fmla="*/ 0 h 559"/>
                  <a:gd name="T14" fmla="*/ 0 w 1383"/>
                  <a:gd name="T15" fmla="*/ 0 h 559"/>
                  <a:gd name="T16" fmla="*/ 0 w 1383"/>
                  <a:gd name="T17" fmla="*/ 0 h 559"/>
                  <a:gd name="T18" fmla="*/ 0 w 1383"/>
                  <a:gd name="T19" fmla="*/ 0 h 559"/>
                  <a:gd name="T20" fmla="*/ 0 w 1383"/>
                  <a:gd name="T21" fmla="*/ 0 h 559"/>
                  <a:gd name="T22" fmla="*/ 0 w 1383"/>
                  <a:gd name="T23" fmla="*/ 0 h 559"/>
                  <a:gd name="T24" fmla="*/ 0 w 1383"/>
                  <a:gd name="T25" fmla="*/ 0 h 559"/>
                  <a:gd name="T26" fmla="*/ 0 w 1383"/>
                  <a:gd name="T27" fmla="*/ 0 h 559"/>
                  <a:gd name="T28" fmla="*/ 0 w 1383"/>
                  <a:gd name="T29" fmla="*/ 0 h 559"/>
                  <a:gd name="T30" fmla="*/ 0 w 1383"/>
                  <a:gd name="T31" fmla="*/ 0 h 559"/>
                  <a:gd name="T32" fmla="*/ 0 w 1383"/>
                  <a:gd name="T33" fmla="*/ 0 h 559"/>
                  <a:gd name="T34" fmla="*/ 0 w 1383"/>
                  <a:gd name="T35" fmla="*/ 0 h 559"/>
                  <a:gd name="T36" fmla="*/ 0 w 1383"/>
                  <a:gd name="T37" fmla="*/ 0 h 559"/>
                  <a:gd name="T38" fmla="*/ 0 w 1383"/>
                  <a:gd name="T39" fmla="*/ 0 h 559"/>
                  <a:gd name="T40" fmla="*/ 0 w 1383"/>
                  <a:gd name="T41" fmla="*/ 0 h 559"/>
                  <a:gd name="T42" fmla="*/ 0 w 1383"/>
                  <a:gd name="T43" fmla="*/ 0 h 559"/>
                  <a:gd name="T44" fmla="*/ 0 w 1383"/>
                  <a:gd name="T45" fmla="*/ 0 h 559"/>
                  <a:gd name="T46" fmla="*/ 0 w 1383"/>
                  <a:gd name="T47" fmla="*/ 0 h 559"/>
                  <a:gd name="T48" fmla="*/ 0 w 1383"/>
                  <a:gd name="T49" fmla="*/ 0 h 559"/>
                  <a:gd name="T50" fmla="*/ 0 w 1383"/>
                  <a:gd name="T51" fmla="*/ 0 h 559"/>
                  <a:gd name="T52" fmla="*/ 0 w 1383"/>
                  <a:gd name="T53" fmla="*/ 0 h 559"/>
                  <a:gd name="T54" fmla="*/ 0 w 1383"/>
                  <a:gd name="T55" fmla="*/ 0 h 559"/>
                  <a:gd name="T56" fmla="*/ 0 w 1383"/>
                  <a:gd name="T57" fmla="*/ 0 h 559"/>
                  <a:gd name="T58" fmla="*/ 0 w 1383"/>
                  <a:gd name="T59" fmla="*/ 0 h 559"/>
                  <a:gd name="T60" fmla="*/ 0 w 1383"/>
                  <a:gd name="T61" fmla="*/ 0 h 559"/>
                  <a:gd name="T62" fmla="*/ 0 w 1383"/>
                  <a:gd name="T63" fmla="*/ 0 h 559"/>
                  <a:gd name="T64" fmla="*/ 0 w 1383"/>
                  <a:gd name="T65" fmla="*/ 0 h 559"/>
                  <a:gd name="T66" fmla="*/ 0 w 1383"/>
                  <a:gd name="T67" fmla="*/ 0 h 559"/>
                  <a:gd name="T68" fmla="*/ 0 w 1383"/>
                  <a:gd name="T69" fmla="*/ 0 h 559"/>
                  <a:gd name="T70" fmla="*/ 0 w 1383"/>
                  <a:gd name="T71" fmla="*/ 0 h 559"/>
                  <a:gd name="T72" fmla="*/ 0 w 1383"/>
                  <a:gd name="T73" fmla="*/ 0 h 559"/>
                  <a:gd name="T74" fmla="*/ 0 w 1383"/>
                  <a:gd name="T75" fmla="*/ 0 h 559"/>
                  <a:gd name="T76" fmla="*/ 0 w 1383"/>
                  <a:gd name="T77" fmla="*/ 0 h 559"/>
                  <a:gd name="T78" fmla="*/ 0 w 1383"/>
                  <a:gd name="T79" fmla="*/ 0 h 559"/>
                  <a:gd name="T80" fmla="*/ 0 w 1383"/>
                  <a:gd name="T81" fmla="*/ 0 h 559"/>
                  <a:gd name="T82" fmla="*/ 0 w 1383"/>
                  <a:gd name="T83" fmla="*/ 0 h 559"/>
                  <a:gd name="T84" fmla="*/ 0 w 1383"/>
                  <a:gd name="T85" fmla="*/ 0 h 559"/>
                  <a:gd name="T86" fmla="*/ 0 w 1383"/>
                  <a:gd name="T87" fmla="*/ 0 h 559"/>
                  <a:gd name="T88" fmla="*/ 0 w 1383"/>
                  <a:gd name="T89" fmla="*/ 0 h 559"/>
                  <a:gd name="T90" fmla="*/ 0 w 1383"/>
                  <a:gd name="T91" fmla="*/ 0 h 559"/>
                  <a:gd name="T92" fmla="*/ 0 w 1383"/>
                  <a:gd name="T93" fmla="*/ 0 h 5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83"/>
                  <a:gd name="T142" fmla="*/ 0 h 559"/>
                  <a:gd name="T143" fmla="*/ 1383 w 1383"/>
                  <a:gd name="T144" fmla="*/ 559 h 5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83" h="559">
                    <a:moveTo>
                      <a:pt x="1383" y="209"/>
                    </a:moveTo>
                    <a:lnTo>
                      <a:pt x="1350" y="163"/>
                    </a:lnTo>
                    <a:lnTo>
                      <a:pt x="1307" y="111"/>
                    </a:lnTo>
                    <a:lnTo>
                      <a:pt x="1265" y="75"/>
                    </a:lnTo>
                    <a:lnTo>
                      <a:pt x="1205" y="43"/>
                    </a:lnTo>
                    <a:lnTo>
                      <a:pt x="1143" y="20"/>
                    </a:lnTo>
                    <a:lnTo>
                      <a:pt x="1091" y="7"/>
                    </a:lnTo>
                    <a:lnTo>
                      <a:pt x="1011" y="0"/>
                    </a:lnTo>
                    <a:lnTo>
                      <a:pt x="935" y="1"/>
                    </a:lnTo>
                    <a:lnTo>
                      <a:pt x="870" y="7"/>
                    </a:lnTo>
                    <a:lnTo>
                      <a:pt x="805" y="20"/>
                    </a:lnTo>
                    <a:lnTo>
                      <a:pt x="765" y="29"/>
                    </a:lnTo>
                    <a:lnTo>
                      <a:pt x="707" y="46"/>
                    </a:lnTo>
                    <a:lnTo>
                      <a:pt x="649" y="72"/>
                    </a:lnTo>
                    <a:lnTo>
                      <a:pt x="591" y="98"/>
                    </a:lnTo>
                    <a:lnTo>
                      <a:pt x="0" y="397"/>
                    </a:lnTo>
                    <a:lnTo>
                      <a:pt x="58" y="559"/>
                    </a:lnTo>
                    <a:lnTo>
                      <a:pt x="125" y="540"/>
                    </a:lnTo>
                    <a:lnTo>
                      <a:pt x="192" y="516"/>
                    </a:lnTo>
                    <a:lnTo>
                      <a:pt x="262" y="497"/>
                    </a:lnTo>
                    <a:lnTo>
                      <a:pt x="329" y="481"/>
                    </a:lnTo>
                    <a:lnTo>
                      <a:pt x="391" y="468"/>
                    </a:lnTo>
                    <a:lnTo>
                      <a:pt x="450" y="459"/>
                    </a:lnTo>
                    <a:lnTo>
                      <a:pt x="524" y="446"/>
                    </a:lnTo>
                    <a:lnTo>
                      <a:pt x="578" y="442"/>
                    </a:lnTo>
                    <a:lnTo>
                      <a:pt x="636" y="442"/>
                    </a:lnTo>
                    <a:lnTo>
                      <a:pt x="695" y="442"/>
                    </a:lnTo>
                    <a:lnTo>
                      <a:pt x="748" y="439"/>
                    </a:lnTo>
                    <a:lnTo>
                      <a:pt x="781" y="425"/>
                    </a:lnTo>
                    <a:lnTo>
                      <a:pt x="816" y="405"/>
                    </a:lnTo>
                    <a:lnTo>
                      <a:pt x="831" y="378"/>
                    </a:lnTo>
                    <a:lnTo>
                      <a:pt x="846" y="342"/>
                    </a:lnTo>
                    <a:lnTo>
                      <a:pt x="850" y="306"/>
                    </a:lnTo>
                    <a:lnTo>
                      <a:pt x="935" y="306"/>
                    </a:lnTo>
                    <a:lnTo>
                      <a:pt x="988" y="224"/>
                    </a:lnTo>
                    <a:lnTo>
                      <a:pt x="1007" y="249"/>
                    </a:lnTo>
                    <a:lnTo>
                      <a:pt x="1027" y="224"/>
                    </a:lnTo>
                    <a:lnTo>
                      <a:pt x="1045" y="248"/>
                    </a:lnTo>
                    <a:lnTo>
                      <a:pt x="1065" y="224"/>
                    </a:lnTo>
                    <a:lnTo>
                      <a:pt x="1084" y="249"/>
                    </a:lnTo>
                    <a:lnTo>
                      <a:pt x="1105" y="223"/>
                    </a:lnTo>
                    <a:lnTo>
                      <a:pt x="1123" y="248"/>
                    </a:lnTo>
                    <a:lnTo>
                      <a:pt x="1143" y="223"/>
                    </a:lnTo>
                    <a:lnTo>
                      <a:pt x="1160" y="248"/>
                    </a:lnTo>
                    <a:lnTo>
                      <a:pt x="1179" y="223"/>
                    </a:lnTo>
                    <a:lnTo>
                      <a:pt x="1197" y="249"/>
                    </a:lnTo>
                    <a:lnTo>
                      <a:pt x="1383" y="209"/>
                    </a:lnTo>
                    <a:close/>
                  </a:path>
                </a:pathLst>
              </a:custGeom>
              <a:solidFill>
                <a:srgbClr val="A0A0A0"/>
              </a:solidFill>
              <a:ln w="1588">
                <a:solidFill>
                  <a:srgbClr val="404040"/>
                </a:solidFill>
                <a:prstDash val="solid"/>
                <a:round/>
                <a:headEnd/>
                <a:tailEnd/>
              </a:ln>
            </p:spPr>
            <p:txBody>
              <a:bodyPr/>
              <a:lstStyle/>
              <a:p>
                <a:endParaRPr lang="en-US"/>
              </a:p>
            </p:txBody>
          </p:sp>
          <p:sp>
            <p:nvSpPr>
              <p:cNvPr id="83994" name="Oval 7"/>
              <p:cNvSpPr>
                <a:spLocks noChangeArrowheads="1"/>
              </p:cNvSpPr>
              <p:nvPr/>
            </p:nvSpPr>
            <p:spPr bwMode="auto">
              <a:xfrm>
                <a:off x="4291" y="362"/>
                <a:ext cx="9" cy="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cs typeface="Arial" pitchFamily="34" charset="0"/>
                </a:endParaRPr>
              </a:p>
            </p:txBody>
          </p:sp>
          <p:sp>
            <p:nvSpPr>
              <p:cNvPr id="83995" name="Oval 8"/>
              <p:cNvSpPr>
                <a:spLocks noChangeArrowheads="1"/>
              </p:cNvSpPr>
              <p:nvPr/>
            </p:nvSpPr>
            <p:spPr bwMode="auto">
              <a:xfrm>
                <a:off x="4287" y="354"/>
                <a:ext cx="12" cy="1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cs typeface="Arial" pitchFamily="34" charset="0"/>
                </a:endParaRPr>
              </a:p>
            </p:txBody>
          </p:sp>
          <p:sp>
            <p:nvSpPr>
              <p:cNvPr id="83996" name="Freeform 9"/>
              <p:cNvSpPr>
                <a:spLocks/>
              </p:cNvSpPr>
              <p:nvPr/>
            </p:nvSpPr>
            <p:spPr bwMode="auto">
              <a:xfrm>
                <a:off x="4134" y="288"/>
                <a:ext cx="127" cy="46"/>
              </a:xfrm>
              <a:custGeom>
                <a:avLst/>
                <a:gdLst>
                  <a:gd name="T0" fmla="*/ 0 w 1528"/>
                  <a:gd name="T1" fmla="*/ 0 h 547"/>
                  <a:gd name="T2" fmla="*/ 0 w 1528"/>
                  <a:gd name="T3" fmla="*/ 0 h 547"/>
                  <a:gd name="T4" fmla="*/ 0 w 1528"/>
                  <a:gd name="T5" fmla="*/ 0 h 547"/>
                  <a:gd name="T6" fmla="*/ 0 w 1528"/>
                  <a:gd name="T7" fmla="*/ 0 h 547"/>
                  <a:gd name="T8" fmla="*/ 0 w 1528"/>
                  <a:gd name="T9" fmla="*/ 0 h 547"/>
                  <a:gd name="T10" fmla="*/ 0 w 1528"/>
                  <a:gd name="T11" fmla="*/ 0 h 547"/>
                  <a:gd name="T12" fmla="*/ 0 w 1528"/>
                  <a:gd name="T13" fmla="*/ 0 h 547"/>
                  <a:gd name="T14" fmla="*/ 0 w 1528"/>
                  <a:gd name="T15" fmla="*/ 0 h 547"/>
                  <a:gd name="T16" fmla="*/ 0 w 1528"/>
                  <a:gd name="T17" fmla="*/ 0 h 547"/>
                  <a:gd name="T18" fmla="*/ 0 w 1528"/>
                  <a:gd name="T19" fmla="*/ 0 h 547"/>
                  <a:gd name="T20" fmla="*/ 0 w 1528"/>
                  <a:gd name="T21" fmla="*/ 0 h 547"/>
                  <a:gd name="T22" fmla="*/ 0 w 1528"/>
                  <a:gd name="T23" fmla="*/ 0 h 547"/>
                  <a:gd name="T24" fmla="*/ 0 w 1528"/>
                  <a:gd name="T25" fmla="*/ 0 h 547"/>
                  <a:gd name="T26" fmla="*/ 0 w 1528"/>
                  <a:gd name="T27" fmla="*/ 0 h 547"/>
                  <a:gd name="T28" fmla="*/ 0 w 1528"/>
                  <a:gd name="T29" fmla="*/ 0 h 547"/>
                  <a:gd name="T30" fmla="*/ 0 w 1528"/>
                  <a:gd name="T31" fmla="*/ 0 h 547"/>
                  <a:gd name="T32" fmla="*/ 0 w 1528"/>
                  <a:gd name="T33" fmla="*/ 0 h 547"/>
                  <a:gd name="T34" fmla="*/ 0 w 1528"/>
                  <a:gd name="T35" fmla="*/ 0 h 547"/>
                  <a:gd name="T36" fmla="*/ 0 w 1528"/>
                  <a:gd name="T37" fmla="*/ 0 h 547"/>
                  <a:gd name="T38" fmla="*/ 0 w 1528"/>
                  <a:gd name="T39" fmla="*/ 0 h 547"/>
                  <a:gd name="T40" fmla="*/ 0 w 1528"/>
                  <a:gd name="T41" fmla="*/ 0 h 547"/>
                  <a:gd name="T42" fmla="*/ 0 w 1528"/>
                  <a:gd name="T43" fmla="*/ 0 h 547"/>
                  <a:gd name="T44" fmla="*/ 0 w 1528"/>
                  <a:gd name="T45" fmla="*/ 0 h 547"/>
                  <a:gd name="T46" fmla="*/ 0 w 1528"/>
                  <a:gd name="T47" fmla="*/ 0 h 547"/>
                  <a:gd name="T48" fmla="*/ 0 w 1528"/>
                  <a:gd name="T49" fmla="*/ 0 h 547"/>
                  <a:gd name="T50" fmla="*/ 0 w 1528"/>
                  <a:gd name="T51" fmla="*/ 0 h 547"/>
                  <a:gd name="T52" fmla="*/ 0 w 1528"/>
                  <a:gd name="T53" fmla="*/ 0 h 547"/>
                  <a:gd name="T54" fmla="*/ 0 w 1528"/>
                  <a:gd name="T55" fmla="*/ 0 h 547"/>
                  <a:gd name="T56" fmla="*/ 0 w 1528"/>
                  <a:gd name="T57" fmla="*/ 0 h 547"/>
                  <a:gd name="T58" fmla="*/ 0 w 1528"/>
                  <a:gd name="T59" fmla="*/ 0 h 547"/>
                  <a:gd name="T60" fmla="*/ 0 w 1528"/>
                  <a:gd name="T61" fmla="*/ 0 h 547"/>
                  <a:gd name="T62" fmla="*/ 0 w 1528"/>
                  <a:gd name="T63" fmla="*/ 0 h 547"/>
                  <a:gd name="T64" fmla="*/ 0 w 1528"/>
                  <a:gd name="T65" fmla="*/ 0 h 547"/>
                  <a:gd name="T66" fmla="*/ 0 w 1528"/>
                  <a:gd name="T67" fmla="*/ 0 h 547"/>
                  <a:gd name="T68" fmla="*/ 0 w 1528"/>
                  <a:gd name="T69" fmla="*/ 0 h 547"/>
                  <a:gd name="T70" fmla="*/ 0 w 1528"/>
                  <a:gd name="T71" fmla="*/ 0 h 547"/>
                  <a:gd name="T72" fmla="*/ 0 w 1528"/>
                  <a:gd name="T73" fmla="*/ 0 h 547"/>
                  <a:gd name="T74" fmla="*/ 0 w 1528"/>
                  <a:gd name="T75" fmla="*/ 0 h 547"/>
                  <a:gd name="T76" fmla="*/ 0 w 1528"/>
                  <a:gd name="T77" fmla="*/ 0 h 547"/>
                  <a:gd name="T78" fmla="*/ 0 w 1528"/>
                  <a:gd name="T79" fmla="*/ 0 h 547"/>
                  <a:gd name="T80" fmla="*/ 0 w 1528"/>
                  <a:gd name="T81" fmla="*/ 0 h 547"/>
                  <a:gd name="T82" fmla="*/ 0 w 1528"/>
                  <a:gd name="T83" fmla="*/ 0 h 547"/>
                  <a:gd name="T84" fmla="*/ 0 w 1528"/>
                  <a:gd name="T85" fmla="*/ 0 h 547"/>
                  <a:gd name="T86" fmla="*/ 0 w 1528"/>
                  <a:gd name="T87" fmla="*/ 0 h 547"/>
                  <a:gd name="T88" fmla="*/ 0 w 1528"/>
                  <a:gd name="T89" fmla="*/ 0 h 547"/>
                  <a:gd name="T90" fmla="*/ 0 w 1528"/>
                  <a:gd name="T91" fmla="*/ 0 h 547"/>
                  <a:gd name="T92" fmla="*/ 0 w 1528"/>
                  <a:gd name="T93" fmla="*/ 0 h 547"/>
                  <a:gd name="T94" fmla="*/ 0 w 1528"/>
                  <a:gd name="T95" fmla="*/ 0 h 547"/>
                  <a:gd name="T96" fmla="*/ 0 w 1528"/>
                  <a:gd name="T97" fmla="*/ 0 h 5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8"/>
                  <a:gd name="T148" fmla="*/ 0 h 547"/>
                  <a:gd name="T149" fmla="*/ 1528 w 1528"/>
                  <a:gd name="T150" fmla="*/ 547 h 5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8" h="547">
                    <a:moveTo>
                      <a:pt x="1528" y="418"/>
                    </a:moveTo>
                    <a:lnTo>
                      <a:pt x="1416" y="547"/>
                    </a:lnTo>
                    <a:lnTo>
                      <a:pt x="1351" y="518"/>
                    </a:lnTo>
                    <a:lnTo>
                      <a:pt x="1293" y="490"/>
                    </a:lnTo>
                    <a:lnTo>
                      <a:pt x="1244" y="460"/>
                    </a:lnTo>
                    <a:lnTo>
                      <a:pt x="1200" y="430"/>
                    </a:lnTo>
                    <a:lnTo>
                      <a:pt x="1140" y="389"/>
                    </a:lnTo>
                    <a:lnTo>
                      <a:pt x="1082" y="352"/>
                    </a:lnTo>
                    <a:lnTo>
                      <a:pt x="1007" y="303"/>
                    </a:lnTo>
                    <a:lnTo>
                      <a:pt x="928" y="272"/>
                    </a:lnTo>
                    <a:lnTo>
                      <a:pt x="845" y="237"/>
                    </a:lnTo>
                    <a:lnTo>
                      <a:pt x="750" y="216"/>
                    </a:lnTo>
                    <a:lnTo>
                      <a:pt x="679" y="196"/>
                    </a:lnTo>
                    <a:lnTo>
                      <a:pt x="609" y="165"/>
                    </a:lnTo>
                    <a:lnTo>
                      <a:pt x="534" y="138"/>
                    </a:lnTo>
                    <a:lnTo>
                      <a:pt x="443" y="108"/>
                    </a:lnTo>
                    <a:lnTo>
                      <a:pt x="356" y="95"/>
                    </a:lnTo>
                    <a:lnTo>
                      <a:pt x="269" y="80"/>
                    </a:lnTo>
                    <a:lnTo>
                      <a:pt x="194" y="77"/>
                    </a:lnTo>
                    <a:lnTo>
                      <a:pt x="111" y="75"/>
                    </a:lnTo>
                    <a:lnTo>
                      <a:pt x="62" y="73"/>
                    </a:lnTo>
                    <a:lnTo>
                      <a:pt x="40" y="71"/>
                    </a:lnTo>
                    <a:lnTo>
                      <a:pt x="23" y="68"/>
                    </a:lnTo>
                    <a:lnTo>
                      <a:pt x="10" y="64"/>
                    </a:lnTo>
                    <a:lnTo>
                      <a:pt x="1" y="54"/>
                    </a:lnTo>
                    <a:lnTo>
                      <a:pt x="0" y="44"/>
                    </a:lnTo>
                    <a:lnTo>
                      <a:pt x="3" y="32"/>
                    </a:lnTo>
                    <a:lnTo>
                      <a:pt x="13" y="25"/>
                    </a:lnTo>
                    <a:lnTo>
                      <a:pt x="28" y="18"/>
                    </a:lnTo>
                    <a:lnTo>
                      <a:pt x="95" y="12"/>
                    </a:lnTo>
                    <a:lnTo>
                      <a:pt x="169" y="5"/>
                    </a:lnTo>
                    <a:lnTo>
                      <a:pt x="227" y="0"/>
                    </a:lnTo>
                    <a:lnTo>
                      <a:pt x="301" y="0"/>
                    </a:lnTo>
                    <a:lnTo>
                      <a:pt x="380" y="4"/>
                    </a:lnTo>
                    <a:lnTo>
                      <a:pt x="468" y="4"/>
                    </a:lnTo>
                    <a:lnTo>
                      <a:pt x="584" y="17"/>
                    </a:lnTo>
                    <a:lnTo>
                      <a:pt x="675" y="32"/>
                    </a:lnTo>
                    <a:lnTo>
                      <a:pt x="763" y="55"/>
                    </a:lnTo>
                    <a:lnTo>
                      <a:pt x="833" y="77"/>
                    </a:lnTo>
                    <a:lnTo>
                      <a:pt x="891" y="95"/>
                    </a:lnTo>
                    <a:lnTo>
                      <a:pt x="962" y="118"/>
                    </a:lnTo>
                    <a:lnTo>
                      <a:pt x="1036" y="146"/>
                    </a:lnTo>
                    <a:lnTo>
                      <a:pt x="1107" y="174"/>
                    </a:lnTo>
                    <a:lnTo>
                      <a:pt x="1173" y="206"/>
                    </a:lnTo>
                    <a:lnTo>
                      <a:pt x="1236" y="237"/>
                    </a:lnTo>
                    <a:lnTo>
                      <a:pt x="1306" y="276"/>
                    </a:lnTo>
                    <a:lnTo>
                      <a:pt x="1372" y="314"/>
                    </a:lnTo>
                    <a:lnTo>
                      <a:pt x="1426" y="350"/>
                    </a:lnTo>
                    <a:lnTo>
                      <a:pt x="1528" y="418"/>
                    </a:lnTo>
                    <a:close/>
                  </a:path>
                </a:pathLst>
              </a:cu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7" name="Freeform 10"/>
              <p:cNvSpPr>
                <a:spLocks/>
              </p:cNvSpPr>
              <p:nvPr/>
            </p:nvSpPr>
            <p:spPr bwMode="auto">
              <a:xfrm>
                <a:off x="4128" y="371"/>
                <a:ext cx="129" cy="28"/>
              </a:xfrm>
              <a:custGeom>
                <a:avLst/>
                <a:gdLst>
                  <a:gd name="T0" fmla="*/ 0 w 1546"/>
                  <a:gd name="T1" fmla="*/ 0 h 329"/>
                  <a:gd name="T2" fmla="*/ 0 w 1546"/>
                  <a:gd name="T3" fmla="*/ 0 h 329"/>
                  <a:gd name="T4" fmla="*/ 0 w 1546"/>
                  <a:gd name="T5" fmla="*/ 0 h 329"/>
                  <a:gd name="T6" fmla="*/ 0 w 1546"/>
                  <a:gd name="T7" fmla="*/ 0 h 329"/>
                  <a:gd name="T8" fmla="*/ 0 w 1546"/>
                  <a:gd name="T9" fmla="*/ 0 h 329"/>
                  <a:gd name="T10" fmla="*/ 0 w 1546"/>
                  <a:gd name="T11" fmla="*/ 0 h 329"/>
                  <a:gd name="T12" fmla="*/ 0 w 1546"/>
                  <a:gd name="T13" fmla="*/ 0 h 329"/>
                  <a:gd name="T14" fmla="*/ 0 w 1546"/>
                  <a:gd name="T15" fmla="*/ 0 h 329"/>
                  <a:gd name="T16" fmla="*/ 0 w 1546"/>
                  <a:gd name="T17" fmla="*/ 0 h 329"/>
                  <a:gd name="T18" fmla="*/ 0 w 1546"/>
                  <a:gd name="T19" fmla="*/ 0 h 329"/>
                  <a:gd name="T20" fmla="*/ 0 w 1546"/>
                  <a:gd name="T21" fmla="*/ 0 h 329"/>
                  <a:gd name="T22" fmla="*/ 0 w 1546"/>
                  <a:gd name="T23" fmla="*/ 0 h 329"/>
                  <a:gd name="T24" fmla="*/ 0 w 1546"/>
                  <a:gd name="T25" fmla="*/ 0 h 329"/>
                  <a:gd name="T26" fmla="*/ 0 w 1546"/>
                  <a:gd name="T27" fmla="*/ 0 h 329"/>
                  <a:gd name="T28" fmla="*/ 0 w 1546"/>
                  <a:gd name="T29" fmla="*/ 0 h 329"/>
                  <a:gd name="T30" fmla="*/ 0 w 1546"/>
                  <a:gd name="T31" fmla="*/ 0 h 329"/>
                  <a:gd name="T32" fmla="*/ 0 w 1546"/>
                  <a:gd name="T33" fmla="*/ 0 h 329"/>
                  <a:gd name="T34" fmla="*/ 0 w 1546"/>
                  <a:gd name="T35" fmla="*/ 0 h 329"/>
                  <a:gd name="T36" fmla="*/ 0 w 1546"/>
                  <a:gd name="T37" fmla="*/ 0 h 329"/>
                  <a:gd name="T38" fmla="*/ 0 w 1546"/>
                  <a:gd name="T39" fmla="*/ 0 h 329"/>
                  <a:gd name="T40" fmla="*/ 0 w 1546"/>
                  <a:gd name="T41" fmla="*/ 0 h 329"/>
                  <a:gd name="T42" fmla="*/ 0 w 1546"/>
                  <a:gd name="T43" fmla="*/ 0 h 329"/>
                  <a:gd name="T44" fmla="*/ 0 w 1546"/>
                  <a:gd name="T45" fmla="*/ 0 h 329"/>
                  <a:gd name="T46" fmla="*/ 0 w 1546"/>
                  <a:gd name="T47" fmla="*/ 0 h 329"/>
                  <a:gd name="T48" fmla="*/ 0 w 1546"/>
                  <a:gd name="T49" fmla="*/ 0 h 329"/>
                  <a:gd name="T50" fmla="*/ 0 w 1546"/>
                  <a:gd name="T51" fmla="*/ 0 h 329"/>
                  <a:gd name="T52" fmla="*/ 0 w 1546"/>
                  <a:gd name="T53" fmla="*/ 0 h 329"/>
                  <a:gd name="T54" fmla="*/ 0 w 1546"/>
                  <a:gd name="T55" fmla="*/ 0 h 329"/>
                  <a:gd name="T56" fmla="*/ 0 w 1546"/>
                  <a:gd name="T57" fmla="*/ 0 h 329"/>
                  <a:gd name="T58" fmla="*/ 0 w 1546"/>
                  <a:gd name="T59" fmla="*/ 0 h 329"/>
                  <a:gd name="T60" fmla="*/ 0 w 1546"/>
                  <a:gd name="T61" fmla="*/ 0 h 329"/>
                  <a:gd name="T62" fmla="*/ 0 w 1546"/>
                  <a:gd name="T63" fmla="*/ 0 h 329"/>
                  <a:gd name="T64" fmla="*/ 0 w 1546"/>
                  <a:gd name="T65" fmla="*/ 0 h 329"/>
                  <a:gd name="T66" fmla="*/ 0 w 1546"/>
                  <a:gd name="T67" fmla="*/ 0 h 329"/>
                  <a:gd name="T68" fmla="*/ 0 w 1546"/>
                  <a:gd name="T69" fmla="*/ 0 h 329"/>
                  <a:gd name="T70" fmla="*/ 0 w 1546"/>
                  <a:gd name="T71" fmla="*/ 0 h 329"/>
                  <a:gd name="T72" fmla="*/ 0 w 1546"/>
                  <a:gd name="T73" fmla="*/ 0 h 329"/>
                  <a:gd name="T74" fmla="*/ 0 w 1546"/>
                  <a:gd name="T75" fmla="*/ 0 h 329"/>
                  <a:gd name="T76" fmla="*/ 0 w 1546"/>
                  <a:gd name="T77" fmla="*/ 0 h 329"/>
                  <a:gd name="T78" fmla="*/ 0 w 1546"/>
                  <a:gd name="T79" fmla="*/ 0 h 329"/>
                  <a:gd name="T80" fmla="*/ 0 w 1546"/>
                  <a:gd name="T81" fmla="*/ 0 h 329"/>
                  <a:gd name="T82" fmla="*/ 0 w 1546"/>
                  <a:gd name="T83" fmla="*/ 0 h 329"/>
                  <a:gd name="T84" fmla="*/ 0 w 1546"/>
                  <a:gd name="T85" fmla="*/ 0 h 329"/>
                  <a:gd name="T86" fmla="*/ 0 w 1546"/>
                  <a:gd name="T87" fmla="*/ 0 h 329"/>
                  <a:gd name="T88" fmla="*/ 0 w 1546"/>
                  <a:gd name="T89" fmla="*/ 0 h 329"/>
                  <a:gd name="T90" fmla="*/ 0 w 1546"/>
                  <a:gd name="T91" fmla="*/ 0 h 329"/>
                  <a:gd name="T92" fmla="*/ 0 w 1546"/>
                  <a:gd name="T93" fmla="*/ 0 h 329"/>
                  <a:gd name="T94" fmla="*/ 0 w 1546"/>
                  <a:gd name="T95" fmla="*/ 0 h 329"/>
                  <a:gd name="T96" fmla="*/ 0 w 1546"/>
                  <a:gd name="T97" fmla="*/ 0 h 329"/>
                  <a:gd name="T98" fmla="*/ 0 w 1546"/>
                  <a:gd name="T99" fmla="*/ 0 h 3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6"/>
                  <a:gd name="T151" fmla="*/ 0 h 329"/>
                  <a:gd name="T152" fmla="*/ 1546 w 1546"/>
                  <a:gd name="T153" fmla="*/ 329 h 3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6" h="329">
                    <a:moveTo>
                      <a:pt x="1486" y="0"/>
                    </a:moveTo>
                    <a:lnTo>
                      <a:pt x="1546" y="169"/>
                    </a:lnTo>
                    <a:lnTo>
                      <a:pt x="1483" y="199"/>
                    </a:lnTo>
                    <a:lnTo>
                      <a:pt x="1406" y="228"/>
                    </a:lnTo>
                    <a:lnTo>
                      <a:pt x="1336" y="251"/>
                    </a:lnTo>
                    <a:lnTo>
                      <a:pt x="1259" y="272"/>
                    </a:lnTo>
                    <a:lnTo>
                      <a:pt x="1183" y="290"/>
                    </a:lnTo>
                    <a:lnTo>
                      <a:pt x="1100" y="303"/>
                    </a:lnTo>
                    <a:lnTo>
                      <a:pt x="1018" y="315"/>
                    </a:lnTo>
                    <a:lnTo>
                      <a:pt x="951" y="323"/>
                    </a:lnTo>
                    <a:lnTo>
                      <a:pt x="880" y="327"/>
                    </a:lnTo>
                    <a:lnTo>
                      <a:pt x="798" y="329"/>
                    </a:lnTo>
                    <a:lnTo>
                      <a:pt x="726" y="327"/>
                    </a:lnTo>
                    <a:lnTo>
                      <a:pt x="653" y="326"/>
                    </a:lnTo>
                    <a:lnTo>
                      <a:pt x="580" y="320"/>
                    </a:lnTo>
                    <a:lnTo>
                      <a:pt x="523" y="315"/>
                    </a:lnTo>
                    <a:lnTo>
                      <a:pt x="474" y="308"/>
                    </a:lnTo>
                    <a:lnTo>
                      <a:pt x="409" y="294"/>
                    </a:lnTo>
                    <a:lnTo>
                      <a:pt x="344" y="280"/>
                    </a:lnTo>
                    <a:lnTo>
                      <a:pt x="272" y="268"/>
                    </a:lnTo>
                    <a:lnTo>
                      <a:pt x="216" y="260"/>
                    </a:lnTo>
                    <a:lnTo>
                      <a:pt x="42" y="227"/>
                    </a:lnTo>
                    <a:lnTo>
                      <a:pt x="26" y="224"/>
                    </a:lnTo>
                    <a:lnTo>
                      <a:pt x="13" y="219"/>
                    </a:lnTo>
                    <a:lnTo>
                      <a:pt x="5" y="212"/>
                    </a:lnTo>
                    <a:lnTo>
                      <a:pt x="0" y="202"/>
                    </a:lnTo>
                    <a:lnTo>
                      <a:pt x="0" y="194"/>
                    </a:lnTo>
                    <a:lnTo>
                      <a:pt x="4" y="182"/>
                    </a:lnTo>
                    <a:lnTo>
                      <a:pt x="10" y="174"/>
                    </a:lnTo>
                    <a:lnTo>
                      <a:pt x="21" y="169"/>
                    </a:lnTo>
                    <a:lnTo>
                      <a:pt x="34" y="167"/>
                    </a:lnTo>
                    <a:lnTo>
                      <a:pt x="79" y="173"/>
                    </a:lnTo>
                    <a:lnTo>
                      <a:pt x="133" y="183"/>
                    </a:lnTo>
                    <a:lnTo>
                      <a:pt x="182" y="190"/>
                    </a:lnTo>
                    <a:lnTo>
                      <a:pt x="249" y="202"/>
                    </a:lnTo>
                    <a:lnTo>
                      <a:pt x="312" y="211"/>
                    </a:lnTo>
                    <a:lnTo>
                      <a:pt x="369" y="211"/>
                    </a:lnTo>
                    <a:lnTo>
                      <a:pt x="430" y="210"/>
                    </a:lnTo>
                    <a:lnTo>
                      <a:pt x="507" y="210"/>
                    </a:lnTo>
                    <a:lnTo>
                      <a:pt x="571" y="197"/>
                    </a:lnTo>
                    <a:lnTo>
                      <a:pt x="669" y="178"/>
                    </a:lnTo>
                    <a:lnTo>
                      <a:pt x="750" y="171"/>
                    </a:lnTo>
                    <a:lnTo>
                      <a:pt x="828" y="168"/>
                    </a:lnTo>
                    <a:lnTo>
                      <a:pt x="885" y="167"/>
                    </a:lnTo>
                    <a:lnTo>
                      <a:pt x="952" y="157"/>
                    </a:lnTo>
                    <a:lnTo>
                      <a:pt x="1018" y="141"/>
                    </a:lnTo>
                    <a:lnTo>
                      <a:pt x="1168" y="102"/>
                    </a:lnTo>
                    <a:lnTo>
                      <a:pt x="1316" y="54"/>
                    </a:lnTo>
                    <a:lnTo>
                      <a:pt x="1408" y="24"/>
                    </a:lnTo>
                    <a:lnTo>
                      <a:pt x="1486" y="0"/>
                    </a:lnTo>
                    <a:close/>
                  </a:path>
                </a:pathLst>
              </a:custGeom>
              <a:solidFill>
                <a:srgbClr val="E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98" name="Freeform 11"/>
              <p:cNvSpPr>
                <a:spLocks/>
              </p:cNvSpPr>
              <p:nvPr/>
            </p:nvSpPr>
            <p:spPr bwMode="auto">
              <a:xfrm>
                <a:off x="4252" y="323"/>
                <a:ext cx="51" cy="36"/>
              </a:xfrm>
              <a:custGeom>
                <a:avLst/>
                <a:gdLst>
                  <a:gd name="T0" fmla="*/ 0 w 609"/>
                  <a:gd name="T1" fmla="*/ 0 h 434"/>
                  <a:gd name="T2" fmla="*/ 0 w 609"/>
                  <a:gd name="T3" fmla="*/ 0 h 434"/>
                  <a:gd name="T4" fmla="*/ 0 w 609"/>
                  <a:gd name="T5" fmla="*/ 0 h 434"/>
                  <a:gd name="T6" fmla="*/ 0 w 609"/>
                  <a:gd name="T7" fmla="*/ 0 h 434"/>
                  <a:gd name="T8" fmla="*/ 0 w 609"/>
                  <a:gd name="T9" fmla="*/ 0 h 434"/>
                  <a:gd name="T10" fmla="*/ 0 w 609"/>
                  <a:gd name="T11" fmla="*/ 0 h 434"/>
                  <a:gd name="T12" fmla="*/ 0 w 609"/>
                  <a:gd name="T13" fmla="*/ 0 h 434"/>
                  <a:gd name="T14" fmla="*/ 0 w 609"/>
                  <a:gd name="T15" fmla="*/ 0 h 434"/>
                  <a:gd name="T16" fmla="*/ 0 w 609"/>
                  <a:gd name="T17" fmla="*/ 0 h 434"/>
                  <a:gd name="T18" fmla="*/ 0 w 609"/>
                  <a:gd name="T19" fmla="*/ 0 h 434"/>
                  <a:gd name="T20" fmla="*/ 0 w 609"/>
                  <a:gd name="T21" fmla="*/ 0 h 434"/>
                  <a:gd name="T22" fmla="*/ 0 w 609"/>
                  <a:gd name="T23" fmla="*/ 0 h 434"/>
                  <a:gd name="T24" fmla="*/ 0 w 609"/>
                  <a:gd name="T25" fmla="*/ 0 h 434"/>
                  <a:gd name="T26" fmla="*/ 0 w 609"/>
                  <a:gd name="T27" fmla="*/ 0 h 434"/>
                  <a:gd name="T28" fmla="*/ 0 w 609"/>
                  <a:gd name="T29" fmla="*/ 0 h 434"/>
                  <a:gd name="T30" fmla="*/ 0 w 609"/>
                  <a:gd name="T31" fmla="*/ 0 h 434"/>
                  <a:gd name="T32" fmla="*/ 0 w 609"/>
                  <a:gd name="T33" fmla="*/ 0 h 434"/>
                  <a:gd name="T34" fmla="*/ 0 w 609"/>
                  <a:gd name="T35" fmla="*/ 0 h 434"/>
                  <a:gd name="T36" fmla="*/ 0 w 609"/>
                  <a:gd name="T37" fmla="*/ 0 h 434"/>
                  <a:gd name="T38" fmla="*/ 0 w 609"/>
                  <a:gd name="T39" fmla="*/ 0 h 434"/>
                  <a:gd name="T40" fmla="*/ 0 w 609"/>
                  <a:gd name="T41" fmla="*/ 0 h 4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9"/>
                  <a:gd name="T64" fmla="*/ 0 h 434"/>
                  <a:gd name="T65" fmla="*/ 609 w 609"/>
                  <a:gd name="T66" fmla="*/ 434 h 4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9" h="434">
                    <a:moveTo>
                      <a:pt x="104" y="0"/>
                    </a:moveTo>
                    <a:lnTo>
                      <a:pt x="0" y="124"/>
                    </a:lnTo>
                    <a:lnTo>
                      <a:pt x="59" y="156"/>
                    </a:lnTo>
                    <a:lnTo>
                      <a:pt x="98" y="182"/>
                    </a:lnTo>
                    <a:lnTo>
                      <a:pt x="141" y="207"/>
                    </a:lnTo>
                    <a:lnTo>
                      <a:pt x="182" y="241"/>
                    </a:lnTo>
                    <a:lnTo>
                      <a:pt x="219" y="291"/>
                    </a:lnTo>
                    <a:lnTo>
                      <a:pt x="248" y="341"/>
                    </a:lnTo>
                    <a:lnTo>
                      <a:pt x="272" y="390"/>
                    </a:lnTo>
                    <a:lnTo>
                      <a:pt x="293" y="434"/>
                    </a:lnTo>
                    <a:lnTo>
                      <a:pt x="609" y="276"/>
                    </a:lnTo>
                    <a:lnTo>
                      <a:pt x="587" y="231"/>
                    </a:lnTo>
                    <a:lnTo>
                      <a:pt x="551" y="200"/>
                    </a:lnTo>
                    <a:lnTo>
                      <a:pt x="514" y="181"/>
                    </a:lnTo>
                    <a:lnTo>
                      <a:pt x="474" y="163"/>
                    </a:lnTo>
                    <a:lnTo>
                      <a:pt x="429" y="143"/>
                    </a:lnTo>
                    <a:lnTo>
                      <a:pt x="371" y="127"/>
                    </a:lnTo>
                    <a:lnTo>
                      <a:pt x="318" y="111"/>
                    </a:lnTo>
                    <a:lnTo>
                      <a:pt x="260" y="91"/>
                    </a:lnTo>
                    <a:lnTo>
                      <a:pt x="208" y="65"/>
                    </a:lnTo>
                    <a:lnTo>
                      <a:pt x="104" y="0"/>
                    </a:lnTo>
                    <a:close/>
                  </a:path>
                </a:pathLst>
              </a:custGeom>
              <a:solidFill>
                <a:srgbClr val="A0A0A0"/>
              </a:solidFill>
              <a:ln w="1588">
                <a:solidFill>
                  <a:srgbClr val="404040"/>
                </a:solidFill>
                <a:prstDash val="solid"/>
                <a:round/>
                <a:headEnd/>
                <a:tailEnd/>
              </a:ln>
            </p:spPr>
            <p:txBody>
              <a:bodyPr/>
              <a:lstStyle/>
              <a:p>
                <a:endParaRPr lang="en-US"/>
              </a:p>
            </p:txBody>
          </p:sp>
        </p:grpSp>
        <p:grpSp>
          <p:nvGrpSpPr>
            <p:cNvPr id="83977" name="Group 12"/>
            <p:cNvGrpSpPr>
              <a:grpSpLocks/>
            </p:cNvGrpSpPr>
            <p:nvPr/>
          </p:nvGrpSpPr>
          <p:grpSpPr bwMode="auto">
            <a:xfrm rot="-2357325">
              <a:off x="4656" y="240"/>
              <a:ext cx="88" cy="478"/>
              <a:chOff x="4320" y="528"/>
              <a:chExt cx="50" cy="314"/>
            </a:xfrm>
          </p:grpSpPr>
          <p:sp>
            <p:nvSpPr>
              <p:cNvPr id="83978" name="Freeform 13"/>
              <p:cNvSpPr>
                <a:spLocks/>
              </p:cNvSpPr>
              <p:nvPr/>
            </p:nvSpPr>
            <p:spPr bwMode="auto">
              <a:xfrm>
                <a:off x="4337" y="693"/>
                <a:ext cx="18" cy="149"/>
              </a:xfrm>
              <a:custGeom>
                <a:avLst/>
                <a:gdLst>
                  <a:gd name="T0" fmla="*/ 0 w 128"/>
                  <a:gd name="T1" fmla="*/ 0 h 1042"/>
                  <a:gd name="T2" fmla="*/ 0 w 128"/>
                  <a:gd name="T3" fmla="*/ 0 h 1042"/>
                  <a:gd name="T4" fmla="*/ 0 w 128"/>
                  <a:gd name="T5" fmla="*/ 0 h 1042"/>
                  <a:gd name="T6" fmla="*/ 0 w 128"/>
                  <a:gd name="T7" fmla="*/ 0 h 1042"/>
                  <a:gd name="T8" fmla="*/ 0 w 128"/>
                  <a:gd name="T9" fmla="*/ 0 h 1042"/>
                  <a:gd name="T10" fmla="*/ 0 w 128"/>
                  <a:gd name="T11" fmla="*/ 0 h 1042"/>
                  <a:gd name="T12" fmla="*/ 0 w 128"/>
                  <a:gd name="T13" fmla="*/ 0 h 1042"/>
                  <a:gd name="T14" fmla="*/ 0 w 128"/>
                  <a:gd name="T15" fmla="*/ 0 h 1042"/>
                  <a:gd name="T16" fmla="*/ 0 w 128"/>
                  <a:gd name="T17" fmla="*/ 0 h 10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1042"/>
                  <a:gd name="T29" fmla="*/ 128 w 128"/>
                  <a:gd name="T30" fmla="*/ 1042 h 10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1042">
                    <a:moveTo>
                      <a:pt x="23" y="0"/>
                    </a:moveTo>
                    <a:lnTo>
                      <a:pt x="107" y="0"/>
                    </a:lnTo>
                    <a:lnTo>
                      <a:pt x="106" y="858"/>
                    </a:lnTo>
                    <a:lnTo>
                      <a:pt x="128" y="896"/>
                    </a:lnTo>
                    <a:lnTo>
                      <a:pt x="93" y="1042"/>
                    </a:lnTo>
                    <a:lnTo>
                      <a:pt x="44" y="1042"/>
                    </a:lnTo>
                    <a:lnTo>
                      <a:pt x="0" y="899"/>
                    </a:lnTo>
                    <a:lnTo>
                      <a:pt x="24" y="858"/>
                    </a:lnTo>
                    <a:lnTo>
                      <a:pt x="2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9" name="Rectangle 14"/>
              <p:cNvSpPr>
                <a:spLocks noChangeArrowheads="1"/>
              </p:cNvSpPr>
              <p:nvPr/>
            </p:nvSpPr>
            <p:spPr bwMode="auto">
              <a:xfrm>
                <a:off x="4340" y="693"/>
                <a:ext cx="12" cy="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2800">
                  <a:cs typeface="Arial" pitchFamily="34" charset="0"/>
                </a:endParaRPr>
              </a:p>
            </p:txBody>
          </p:sp>
          <p:sp>
            <p:nvSpPr>
              <p:cNvPr id="83980" name="Freeform 15"/>
              <p:cNvSpPr>
                <a:spLocks/>
              </p:cNvSpPr>
              <p:nvPr/>
            </p:nvSpPr>
            <p:spPr bwMode="auto">
              <a:xfrm>
                <a:off x="4320" y="528"/>
                <a:ext cx="50" cy="137"/>
              </a:xfrm>
              <a:custGeom>
                <a:avLst/>
                <a:gdLst>
                  <a:gd name="T0" fmla="*/ 0 w 350"/>
                  <a:gd name="T1" fmla="*/ 0 h 959"/>
                  <a:gd name="T2" fmla="*/ 0 w 350"/>
                  <a:gd name="T3" fmla="*/ 0 h 959"/>
                  <a:gd name="T4" fmla="*/ 0 w 350"/>
                  <a:gd name="T5" fmla="*/ 0 h 959"/>
                  <a:gd name="T6" fmla="*/ 0 w 350"/>
                  <a:gd name="T7" fmla="*/ 0 h 959"/>
                  <a:gd name="T8" fmla="*/ 0 w 350"/>
                  <a:gd name="T9" fmla="*/ 0 h 959"/>
                  <a:gd name="T10" fmla="*/ 0 w 350"/>
                  <a:gd name="T11" fmla="*/ 0 h 959"/>
                  <a:gd name="T12" fmla="*/ 0 w 350"/>
                  <a:gd name="T13" fmla="*/ 0 h 959"/>
                  <a:gd name="T14" fmla="*/ 0 w 350"/>
                  <a:gd name="T15" fmla="*/ 0 h 959"/>
                  <a:gd name="T16" fmla="*/ 0 w 350"/>
                  <a:gd name="T17" fmla="*/ 0 h 959"/>
                  <a:gd name="T18" fmla="*/ 0 w 350"/>
                  <a:gd name="T19" fmla="*/ 0 h 959"/>
                  <a:gd name="T20" fmla="*/ 0 w 350"/>
                  <a:gd name="T21" fmla="*/ 0 h 959"/>
                  <a:gd name="T22" fmla="*/ 0 w 350"/>
                  <a:gd name="T23" fmla="*/ 0 h 959"/>
                  <a:gd name="T24" fmla="*/ 0 w 350"/>
                  <a:gd name="T25" fmla="*/ 0 h 959"/>
                  <a:gd name="T26" fmla="*/ 0 w 350"/>
                  <a:gd name="T27" fmla="*/ 0 h 959"/>
                  <a:gd name="T28" fmla="*/ 0 w 350"/>
                  <a:gd name="T29" fmla="*/ 0 h 959"/>
                  <a:gd name="T30" fmla="*/ 0 w 350"/>
                  <a:gd name="T31" fmla="*/ 0 h 959"/>
                  <a:gd name="T32" fmla="*/ 0 w 350"/>
                  <a:gd name="T33" fmla="*/ 0 h 959"/>
                  <a:gd name="T34" fmla="*/ 0 w 350"/>
                  <a:gd name="T35" fmla="*/ 0 h 959"/>
                  <a:gd name="T36" fmla="*/ 0 w 350"/>
                  <a:gd name="T37" fmla="*/ 0 h 959"/>
                  <a:gd name="T38" fmla="*/ 0 w 350"/>
                  <a:gd name="T39" fmla="*/ 0 h 959"/>
                  <a:gd name="T40" fmla="*/ 0 w 350"/>
                  <a:gd name="T41" fmla="*/ 0 h 959"/>
                  <a:gd name="T42" fmla="*/ 0 w 350"/>
                  <a:gd name="T43" fmla="*/ 0 h 959"/>
                  <a:gd name="T44" fmla="*/ 0 w 350"/>
                  <a:gd name="T45" fmla="*/ 0 h 959"/>
                  <a:gd name="T46" fmla="*/ 0 w 350"/>
                  <a:gd name="T47" fmla="*/ 0 h 959"/>
                  <a:gd name="T48" fmla="*/ 0 w 350"/>
                  <a:gd name="T49" fmla="*/ 0 h 959"/>
                  <a:gd name="T50" fmla="*/ 0 w 350"/>
                  <a:gd name="T51" fmla="*/ 0 h 959"/>
                  <a:gd name="T52" fmla="*/ 0 w 350"/>
                  <a:gd name="T53" fmla="*/ 0 h 959"/>
                  <a:gd name="T54" fmla="*/ 0 w 350"/>
                  <a:gd name="T55" fmla="*/ 0 h 959"/>
                  <a:gd name="T56" fmla="*/ 0 w 350"/>
                  <a:gd name="T57" fmla="*/ 0 h 959"/>
                  <a:gd name="T58" fmla="*/ 0 w 350"/>
                  <a:gd name="T59" fmla="*/ 0 h 9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0"/>
                  <a:gd name="T91" fmla="*/ 0 h 959"/>
                  <a:gd name="T92" fmla="*/ 350 w 350"/>
                  <a:gd name="T93" fmla="*/ 959 h 95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0" h="959">
                    <a:moveTo>
                      <a:pt x="82" y="945"/>
                    </a:moveTo>
                    <a:lnTo>
                      <a:pt x="56" y="891"/>
                    </a:lnTo>
                    <a:lnTo>
                      <a:pt x="27" y="855"/>
                    </a:lnTo>
                    <a:lnTo>
                      <a:pt x="0" y="830"/>
                    </a:lnTo>
                    <a:lnTo>
                      <a:pt x="0" y="801"/>
                    </a:lnTo>
                    <a:lnTo>
                      <a:pt x="0" y="148"/>
                    </a:lnTo>
                    <a:lnTo>
                      <a:pt x="3" y="120"/>
                    </a:lnTo>
                    <a:lnTo>
                      <a:pt x="18" y="83"/>
                    </a:lnTo>
                    <a:lnTo>
                      <a:pt x="39" y="55"/>
                    </a:lnTo>
                    <a:lnTo>
                      <a:pt x="60" y="37"/>
                    </a:lnTo>
                    <a:lnTo>
                      <a:pt x="89" y="18"/>
                    </a:lnTo>
                    <a:lnTo>
                      <a:pt x="119" y="5"/>
                    </a:lnTo>
                    <a:lnTo>
                      <a:pt x="157" y="0"/>
                    </a:lnTo>
                    <a:lnTo>
                      <a:pt x="214" y="2"/>
                    </a:lnTo>
                    <a:lnTo>
                      <a:pt x="254" y="12"/>
                    </a:lnTo>
                    <a:lnTo>
                      <a:pt x="279" y="25"/>
                    </a:lnTo>
                    <a:lnTo>
                      <a:pt x="301" y="40"/>
                    </a:lnTo>
                    <a:lnTo>
                      <a:pt x="319" y="61"/>
                    </a:lnTo>
                    <a:lnTo>
                      <a:pt x="335" y="88"/>
                    </a:lnTo>
                    <a:lnTo>
                      <a:pt x="347" y="120"/>
                    </a:lnTo>
                    <a:lnTo>
                      <a:pt x="350" y="140"/>
                    </a:lnTo>
                    <a:lnTo>
                      <a:pt x="350" y="806"/>
                    </a:lnTo>
                    <a:lnTo>
                      <a:pt x="350" y="835"/>
                    </a:lnTo>
                    <a:lnTo>
                      <a:pt x="326" y="860"/>
                    </a:lnTo>
                    <a:lnTo>
                      <a:pt x="299" y="893"/>
                    </a:lnTo>
                    <a:lnTo>
                      <a:pt x="274" y="945"/>
                    </a:lnTo>
                    <a:lnTo>
                      <a:pt x="232" y="952"/>
                    </a:lnTo>
                    <a:lnTo>
                      <a:pt x="179" y="959"/>
                    </a:lnTo>
                    <a:lnTo>
                      <a:pt x="117" y="951"/>
                    </a:lnTo>
                    <a:lnTo>
                      <a:pt x="82" y="945"/>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1" name="Freeform 16"/>
              <p:cNvSpPr>
                <a:spLocks/>
              </p:cNvSpPr>
              <p:nvPr/>
            </p:nvSpPr>
            <p:spPr bwMode="auto">
              <a:xfrm>
                <a:off x="4329" y="544"/>
                <a:ext cx="10" cy="109"/>
              </a:xfrm>
              <a:custGeom>
                <a:avLst/>
                <a:gdLst>
                  <a:gd name="T0" fmla="*/ 0 w 70"/>
                  <a:gd name="T1" fmla="*/ 0 h 766"/>
                  <a:gd name="T2" fmla="*/ 0 w 70"/>
                  <a:gd name="T3" fmla="*/ 0 h 766"/>
                  <a:gd name="T4" fmla="*/ 0 w 70"/>
                  <a:gd name="T5" fmla="*/ 0 h 766"/>
                  <a:gd name="T6" fmla="*/ 0 w 70"/>
                  <a:gd name="T7" fmla="*/ 0 h 766"/>
                  <a:gd name="T8" fmla="*/ 0 w 70"/>
                  <a:gd name="T9" fmla="*/ 0 h 766"/>
                  <a:gd name="T10" fmla="*/ 0 w 70"/>
                  <a:gd name="T11" fmla="*/ 0 h 766"/>
                  <a:gd name="T12" fmla="*/ 0 w 70"/>
                  <a:gd name="T13" fmla="*/ 0 h 766"/>
                  <a:gd name="T14" fmla="*/ 0 w 70"/>
                  <a:gd name="T15" fmla="*/ 0 h 766"/>
                  <a:gd name="T16" fmla="*/ 0 w 70"/>
                  <a:gd name="T17" fmla="*/ 0 h 766"/>
                  <a:gd name="T18" fmla="*/ 0 w 70"/>
                  <a:gd name="T19" fmla="*/ 0 h 766"/>
                  <a:gd name="T20" fmla="*/ 0 w 70"/>
                  <a:gd name="T21" fmla="*/ 0 h 766"/>
                  <a:gd name="T22" fmla="*/ 0 w 70"/>
                  <a:gd name="T23" fmla="*/ 0 h 766"/>
                  <a:gd name="T24" fmla="*/ 0 w 70"/>
                  <a:gd name="T25" fmla="*/ 0 h 766"/>
                  <a:gd name="T26" fmla="*/ 0 w 70"/>
                  <a:gd name="T27" fmla="*/ 0 h 766"/>
                  <a:gd name="T28" fmla="*/ 0 w 70"/>
                  <a:gd name="T29" fmla="*/ 0 h 766"/>
                  <a:gd name="T30" fmla="*/ 0 w 70"/>
                  <a:gd name="T31" fmla="*/ 0 h 766"/>
                  <a:gd name="T32" fmla="*/ 0 w 70"/>
                  <a:gd name="T33" fmla="*/ 0 h 766"/>
                  <a:gd name="T34" fmla="*/ 0 w 70"/>
                  <a:gd name="T35" fmla="*/ 0 h 766"/>
                  <a:gd name="T36" fmla="*/ 0 w 70"/>
                  <a:gd name="T37" fmla="*/ 0 h 766"/>
                  <a:gd name="T38" fmla="*/ 0 w 70"/>
                  <a:gd name="T39" fmla="*/ 0 h 766"/>
                  <a:gd name="T40" fmla="*/ 0 w 70"/>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766"/>
                  <a:gd name="T65" fmla="*/ 70 w 70"/>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766">
                    <a:moveTo>
                      <a:pt x="0" y="31"/>
                    </a:moveTo>
                    <a:lnTo>
                      <a:pt x="0" y="719"/>
                    </a:lnTo>
                    <a:lnTo>
                      <a:pt x="5" y="733"/>
                    </a:lnTo>
                    <a:lnTo>
                      <a:pt x="15" y="746"/>
                    </a:lnTo>
                    <a:lnTo>
                      <a:pt x="23" y="757"/>
                    </a:lnTo>
                    <a:lnTo>
                      <a:pt x="35" y="766"/>
                    </a:lnTo>
                    <a:lnTo>
                      <a:pt x="46" y="758"/>
                    </a:lnTo>
                    <a:lnTo>
                      <a:pt x="57" y="745"/>
                    </a:lnTo>
                    <a:lnTo>
                      <a:pt x="63" y="733"/>
                    </a:lnTo>
                    <a:lnTo>
                      <a:pt x="70" y="719"/>
                    </a:lnTo>
                    <a:lnTo>
                      <a:pt x="70" y="29"/>
                    </a:lnTo>
                    <a:lnTo>
                      <a:pt x="68" y="20"/>
                    </a:lnTo>
                    <a:lnTo>
                      <a:pt x="63" y="14"/>
                    </a:lnTo>
                    <a:lnTo>
                      <a:pt x="54" y="5"/>
                    </a:lnTo>
                    <a:lnTo>
                      <a:pt x="45" y="1"/>
                    </a:lnTo>
                    <a:lnTo>
                      <a:pt x="37" y="0"/>
                    </a:lnTo>
                    <a:lnTo>
                      <a:pt x="30" y="1"/>
                    </a:lnTo>
                    <a:lnTo>
                      <a:pt x="18" y="5"/>
                    </a:lnTo>
                    <a:lnTo>
                      <a:pt x="8" y="13"/>
                    </a:lnTo>
                    <a:lnTo>
                      <a:pt x="3" y="23"/>
                    </a:lnTo>
                    <a:lnTo>
                      <a:pt x="0" y="31"/>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2" name="Freeform 17"/>
              <p:cNvSpPr>
                <a:spLocks/>
              </p:cNvSpPr>
              <p:nvPr/>
            </p:nvSpPr>
            <p:spPr bwMode="auto">
              <a:xfrm>
                <a:off x="4351" y="543"/>
                <a:ext cx="10" cy="110"/>
              </a:xfrm>
              <a:custGeom>
                <a:avLst/>
                <a:gdLst>
                  <a:gd name="T0" fmla="*/ 0 w 71"/>
                  <a:gd name="T1" fmla="*/ 0 h 766"/>
                  <a:gd name="T2" fmla="*/ 0 w 71"/>
                  <a:gd name="T3" fmla="*/ 0 h 766"/>
                  <a:gd name="T4" fmla="*/ 0 w 71"/>
                  <a:gd name="T5" fmla="*/ 0 h 766"/>
                  <a:gd name="T6" fmla="*/ 0 w 71"/>
                  <a:gd name="T7" fmla="*/ 0 h 766"/>
                  <a:gd name="T8" fmla="*/ 0 w 71"/>
                  <a:gd name="T9" fmla="*/ 0 h 766"/>
                  <a:gd name="T10" fmla="*/ 0 w 71"/>
                  <a:gd name="T11" fmla="*/ 0 h 766"/>
                  <a:gd name="T12" fmla="*/ 0 w 71"/>
                  <a:gd name="T13" fmla="*/ 0 h 766"/>
                  <a:gd name="T14" fmla="*/ 0 w 71"/>
                  <a:gd name="T15" fmla="*/ 0 h 766"/>
                  <a:gd name="T16" fmla="*/ 0 w 71"/>
                  <a:gd name="T17" fmla="*/ 0 h 766"/>
                  <a:gd name="T18" fmla="*/ 0 w 71"/>
                  <a:gd name="T19" fmla="*/ 0 h 766"/>
                  <a:gd name="T20" fmla="*/ 0 w 71"/>
                  <a:gd name="T21" fmla="*/ 0 h 766"/>
                  <a:gd name="T22" fmla="*/ 0 w 71"/>
                  <a:gd name="T23" fmla="*/ 0 h 766"/>
                  <a:gd name="T24" fmla="*/ 0 w 71"/>
                  <a:gd name="T25" fmla="*/ 0 h 766"/>
                  <a:gd name="T26" fmla="*/ 0 w 71"/>
                  <a:gd name="T27" fmla="*/ 0 h 766"/>
                  <a:gd name="T28" fmla="*/ 0 w 71"/>
                  <a:gd name="T29" fmla="*/ 0 h 766"/>
                  <a:gd name="T30" fmla="*/ 0 w 71"/>
                  <a:gd name="T31" fmla="*/ 0 h 766"/>
                  <a:gd name="T32" fmla="*/ 0 w 71"/>
                  <a:gd name="T33" fmla="*/ 0 h 766"/>
                  <a:gd name="T34" fmla="*/ 0 w 71"/>
                  <a:gd name="T35" fmla="*/ 0 h 766"/>
                  <a:gd name="T36" fmla="*/ 0 w 71"/>
                  <a:gd name="T37" fmla="*/ 0 h 766"/>
                  <a:gd name="T38" fmla="*/ 0 w 71"/>
                  <a:gd name="T39" fmla="*/ 0 h 766"/>
                  <a:gd name="T40" fmla="*/ 0 w 7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766"/>
                  <a:gd name="T65" fmla="*/ 71 w 7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766">
                    <a:moveTo>
                      <a:pt x="0" y="33"/>
                    </a:moveTo>
                    <a:lnTo>
                      <a:pt x="0" y="719"/>
                    </a:lnTo>
                    <a:lnTo>
                      <a:pt x="6" y="733"/>
                    </a:lnTo>
                    <a:lnTo>
                      <a:pt x="14" y="746"/>
                    </a:lnTo>
                    <a:lnTo>
                      <a:pt x="23" y="757"/>
                    </a:lnTo>
                    <a:lnTo>
                      <a:pt x="35" y="766"/>
                    </a:lnTo>
                    <a:lnTo>
                      <a:pt x="47" y="758"/>
                    </a:lnTo>
                    <a:lnTo>
                      <a:pt x="58" y="745"/>
                    </a:lnTo>
                    <a:lnTo>
                      <a:pt x="64" y="734"/>
                    </a:lnTo>
                    <a:lnTo>
                      <a:pt x="71" y="719"/>
                    </a:lnTo>
                    <a:lnTo>
                      <a:pt x="71" y="29"/>
                    </a:lnTo>
                    <a:lnTo>
                      <a:pt x="67" y="21"/>
                    </a:lnTo>
                    <a:lnTo>
                      <a:pt x="63" y="14"/>
                    </a:lnTo>
                    <a:lnTo>
                      <a:pt x="54" y="6"/>
                    </a:lnTo>
                    <a:lnTo>
                      <a:pt x="46" y="1"/>
                    </a:lnTo>
                    <a:lnTo>
                      <a:pt x="38" y="0"/>
                    </a:lnTo>
                    <a:lnTo>
                      <a:pt x="27" y="1"/>
                    </a:lnTo>
                    <a:lnTo>
                      <a:pt x="19" y="5"/>
                    </a:lnTo>
                    <a:lnTo>
                      <a:pt x="10" y="12"/>
                    </a:lnTo>
                    <a:lnTo>
                      <a:pt x="4" y="21"/>
                    </a:lnTo>
                    <a:lnTo>
                      <a:pt x="0" y="33"/>
                    </a:lnTo>
                    <a:close/>
                  </a:path>
                </a:pathLst>
              </a:custGeom>
              <a:solidFill>
                <a:srgbClr val="E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3" name="Freeform 18"/>
              <p:cNvSpPr>
                <a:spLocks/>
              </p:cNvSpPr>
              <p:nvPr/>
            </p:nvSpPr>
            <p:spPr bwMode="auto">
              <a:xfrm>
                <a:off x="4331" y="666"/>
                <a:ext cx="29" cy="4"/>
              </a:xfrm>
              <a:custGeom>
                <a:avLst/>
                <a:gdLst>
                  <a:gd name="T0" fmla="*/ 0 w 203"/>
                  <a:gd name="T1" fmla="*/ 0 h 34"/>
                  <a:gd name="T2" fmla="*/ 0 w 203"/>
                  <a:gd name="T3" fmla="*/ 0 h 34"/>
                  <a:gd name="T4" fmla="*/ 0 w 203"/>
                  <a:gd name="T5" fmla="*/ 0 h 34"/>
                  <a:gd name="T6" fmla="*/ 0 w 203"/>
                  <a:gd name="T7" fmla="*/ 0 h 34"/>
                  <a:gd name="T8" fmla="*/ 0 w 203"/>
                  <a:gd name="T9" fmla="*/ 0 h 34"/>
                  <a:gd name="T10" fmla="*/ 0 w 203"/>
                  <a:gd name="T11" fmla="*/ 0 h 34"/>
                  <a:gd name="T12" fmla="*/ 0 w 203"/>
                  <a:gd name="T13" fmla="*/ 0 h 34"/>
                  <a:gd name="T14" fmla="*/ 0 w 203"/>
                  <a:gd name="T15" fmla="*/ 0 h 34"/>
                  <a:gd name="T16" fmla="*/ 0 w 203"/>
                  <a:gd name="T17" fmla="*/ 0 h 34"/>
                  <a:gd name="T18" fmla="*/ 0 w 203"/>
                  <a:gd name="T19" fmla="*/ 0 h 34"/>
                  <a:gd name="T20" fmla="*/ 0 w 203"/>
                  <a:gd name="T21" fmla="*/ 0 h 34"/>
                  <a:gd name="T22" fmla="*/ 0 w 203"/>
                  <a:gd name="T23" fmla="*/ 0 h 34"/>
                  <a:gd name="T24" fmla="*/ 0 w 203"/>
                  <a:gd name="T25" fmla="*/ 0 h 34"/>
                  <a:gd name="T26" fmla="*/ 0 w 203"/>
                  <a:gd name="T27" fmla="*/ 0 h 34"/>
                  <a:gd name="T28" fmla="*/ 0 w 203"/>
                  <a:gd name="T29" fmla="*/ 0 h 34"/>
                  <a:gd name="T30" fmla="*/ 0 w 203"/>
                  <a:gd name="T31" fmla="*/ 0 h 34"/>
                  <a:gd name="T32" fmla="*/ 0 w 203"/>
                  <a:gd name="T33" fmla="*/ 0 h 34"/>
                  <a:gd name="T34" fmla="*/ 0 w 203"/>
                  <a:gd name="T35" fmla="*/ 0 h 34"/>
                  <a:gd name="T36" fmla="*/ 0 w 203"/>
                  <a:gd name="T37" fmla="*/ 0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34"/>
                  <a:gd name="T59" fmla="*/ 203 w 203"/>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34">
                    <a:moveTo>
                      <a:pt x="3" y="0"/>
                    </a:moveTo>
                    <a:lnTo>
                      <a:pt x="30" y="7"/>
                    </a:lnTo>
                    <a:lnTo>
                      <a:pt x="66" y="12"/>
                    </a:lnTo>
                    <a:lnTo>
                      <a:pt x="106" y="16"/>
                    </a:lnTo>
                    <a:lnTo>
                      <a:pt x="140" y="12"/>
                    </a:lnTo>
                    <a:lnTo>
                      <a:pt x="173" y="7"/>
                    </a:lnTo>
                    <a:lnTo>
                      <a:pt x="201" y="0"/>
                    </a:lnTo>
                    <a:lnTo>
                      <a:pt x="203" y="6"/>
                    </a:lnTo>
                    <a:lnTo>
                      <a:pt x="203" y="11"/>
                    </a:lnTo>
                    <a:lnTo>
                      <a:pt x="201" y="17"/>
                    </a:lnTo>
                    <a:lnTo>
                      <a:pt x="174" y="24"/>
                    </a:lnTo>
                    <a:lnTo>
                      <a:pt x="140" y="29"/>
                    </a:lnTo>
                    <a:lnTo>
                      <a:pt x="106" y="34"/>
                    </a:lnTo>
                    <a:lnTo>
                      <a:pt x="66" y="29"/>
                    </a:lnTo>
                    <a:lnTo>
                      <a:pt x="30" y="23"/>
                    </a:lnTo>
                    <a:lnTo>
                      <a:pt x="3" y="16"/>
                    </a:lnTo>
                    <a:lnTo>
                      <a:pt x="0" y="11"/>
                    </a:lnTo>
                    <a:lnTo>
                      <a:pt x="0" y="6"/>
                    </a:lnTo>
                    <a:lnTo>
                      <a:pt x="3" y="0"/>
                    </a:lnTo>
                    <a:close/>
                  </a:path>
                </a:pathLst>
              </a:custGeom>
              <a:solidFill>
                <a:srgbClr val="A05000"/>
              </a:solidFill>
              <a:ln w="1588">
                <a:solidFill>
                  <a:srgbClr val="E07000"/>
                </a:solidFill>
                <a:prstDash val="solid"/>
                <a:round/>
                <a:headEnd/>
                <a:tailEnd/>
              </a:ln>
            </p:spPr>
            <p:txBody>
              <a:bodyPr/>
              <a:lstStyle/>
              <a:p>
                <a:endParaRPr lang="en-US"/>
              </a:p>
            </p:txBody>
          </p:sp>
          <p:sp>
            <p:nvSpPr>
              <p:cNvPr id="83984" name="Freeform 19"/>
              <p:cNvSpPr>
                <a:spLocks/>
              </p:cNvSpPr>
              <p:nvPr/>
            </p:nvSpPr>
            <p:spPr bwMode="auto">
              <a:xfrm>
                <a:off x="4331" y="663"/>
                <a:ext cx="29" cy="5"/>
              </a:xfrm>
              <a:custGeom>
                <a:avLst/>
                <a:gdLst>
                  <a:gd name="T0" fmla="*/ 0 w 203"/>
                  <a:gd name="T1" fmla="*/ 0 h 32"/>
                  <a:gd name="T2" fmla="*/ 0 w 203"/>
                  <a:gd name="T3" fmla="*/ 0 h 32"/>
                  <a:gd name="T4" fmla="*/ 0 w 203"/>
                  <a:gd name="T5" fmla="*/ 0 h 32"/>
                  <a:gd name="T6" fmla="*/ 0 w 203"/>
                  <a:gd name="T7" fmla="*/ 0 h 32"/>
                  <a:gd name="T8" fmla="*/ 0 w 203"/>
                  <a:gd name="T9" fmla="*/ 0 h 32"/>
                  <a:gd name="T10" fmla="*/ 0 w 203"/>
                  <a:gd name="T11" fmla="*/ 0 h 32"/>
                  <a:gd name="T12" fmla="*/ 0 w 203"/>
                  <a:gd name="T13" fmla="*/ 0 h 32"/>
                  <a:gd name="T14" fmla="*/ 0 w 203"/>
                  <a:gd name="T15" fmla="*/ 0 h 32"/>
                  <a:gd name="T16" fmla="*/ 0 w 203"/>
                  <a:gd name="T17" fmla="*/ 0 h 32"/>
                  <a:gd name="T18" fmla="*/ 0 w 203"/>
                  <a:gd name="T19" fmla="*/ 0 h 32"/>
                  <a:gd name="T20" fmla="*/ 0 w 203"/>
                  <a:gd name="T21" fmla="*/ 0 h 32"/>
                  <a:gd name="T22" fmla="*/ 0 w 203"/>
                  <a:gd name="T23" fmla="*/ 0 h 32"/>
                  <a:gd name="T24" fmla="*/ 0 w 203"/>
                  <a:gd name="T25" fmla="*/ 0 h 32"/>
                  <a:gd name="T26" fmla="*/ 0 w 203"/>
                  <a:gd name="T27" fmla="*/ 0 h 32"/>
                  <a:gd name="T28" fmla="*/ 0 w 203"/>
                  <a:gd name="T29" fmla="*/ 0 h 32"/>
                  <a:gd name="T30" fmla="*/ 0 w 203"/>
                  <a:gd name="T31" fmla="*/ 0 h 32"/>
                  <a:gd name="T32" fmla="*/ 0 w 203"/>
                  <a:gd name="T33" fmla="*/ 0 h 32"/>
                  <a:gd name="T34" fmla="*/ 0 w 203"/>
                  <a:gd name="T35" fmla="*/ 0 h 32"/>
                  <a:gd name="T36" fmla="*/ 0 w 20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32"/>
                  <a:gd name="T59" fmla="*/ 203 w 20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32">
                    <a:moveTo>
                      <a:pt x="3" y="0"/>
                    </a:moveTo>
                    <a:lnTo>
                      <a:pt x="30" y="5"/>
                    </a:lnTo>
                    <a:lnTo>
                      <a:pt x="66" y="11"/>
                    </a:lnTo>
                    <a:lnTo>
                      <a:pt x="106" y="15"/>
                    </a:lnTo>
                    <a:lnTo>
                      <a:pt x="140" y="11"/>
                    </a:lnTo>
                    <a:lnTo>
                      <a:pt x="173" y="5"/>
                    </a:lnTo>
                    <a:lnTo>
                      <a:pt x="201" y="0"/>
                    </a:lnTo>
                    <a:lnTo>
                      <a:pt x="203" y="4"/>
                    </a:lnTo>
                    <a:lnTo>
                      <a:pt x="203" y="9"/>
                    </a:lnTo>
                    <a:lnTo>
                      <a:pt x="201" y="16"/>
                    </a:lnTo>
                    <a:lnTo>
                      <a:pt x="174" y="22"/>
                    </a:lnTo>
                    <a:lnTo>
                      <a:pt x="140" y="28"/>
                    </a:lnTo>
                    <a:lnTo>
                      <a:pt x="106" y="32"/>
                    </a:lnTo>
                    <a:lnTo>
                      <a:pt x="66" y="28"/>
                    </a:lnTo>
                    <a:lnTo>
                      <a:pt x="30" y="21"/>
                    </a:lnTo>
                    <a:lnTo>
                      <a:pt x="3" y="15"/>
                    </a:lnTo>
                    <a:lnTo>
                      <a:pt x="0" y="9"/>
                    </a:lnTo>
                    <a:lnTo>
                      <a:pt x="0" y="4"/>
                    </a:lnTo>
                    <a:lnTo>
                      <a:pt x="3" y="0"/>
                    </a:lnTo>
                    <a:close/>
                  </a:path>
                </a:pathLst>
              </a:custGeom>
              <a:solidFill>
                <a:srgbClr val="A05000"/>
              </a:solidFill>
              <a:ln w="1588">
                <a:solidFill>
                  <a:srgbClr val="E07000"/>
                </a:solidFill>
                <a:prstDash val="solid"/>
                <a:round/>
                <a:headEnd/>
                <a:tailEnd/>
              </a:ln>
            </p:spPr>
            <p:txBody>
              <a:bodyPr/>
              <a:lstStyle/>
              <a:p>
                <a:endParaRPr lang="en-US"/>
              </a:p>
            </p:txBody>
          </p:sp>
          <p:sp>
            <p:nvSpPr>
              <p:cNvPr id="83985" name="Freeform 20"/>
              <p:cNvSpPr>
                <a:spLocks/>
              </p:cNvSpPr>
              <p:nvPr/>
            </p:nvSpPr>
            <p:spPr bwMode="auto">
              <a:xfrm>
                <a:off x="4331" y="668"/>
                <a:ext cx="29" cy="5"/>
              </a:xfrm>
              <a:custGeom>
                <a:avLst/>
                <a:gdLst>
                  <a:gd name="T0" fmla="*/ 0 w 203"/>
                  <a:gd name="T1" fmla="*/ 0 h 32"/>
                  <a:gd name="T2" fmla="*/ 0 w 203"/>
                  <a:gd name="T3" fmla="*/ 0 h 32"/>
                  <a:gd name="T4" fmla="*/ 0 w 203"/>
                  <a:gd name="T5" fmla="*/ 0 h 32"/>
                  <a:gd name="T6" fmla="*/ 0 w 203"/>
                  <a:gd name="T7" fmla="*/ 0 h 32"/>
                  <a:gd name="T8" fmla="*/ 0 w 203"/>
                  <a:gd name="T9" fmla="*/ 0 h 32"/>
                  <a:gd name="T10" fmla="*/ 0 w 203"/>
                  <a:gd name="T11" fmla="*/ 0 h 32"/>
                  <a:gd name="T12" fmla="*/ 0 w 203"/>
                  <a:gd name="T13" fmla="*/ 0 h 32"/>
                  <a:gd name="T14" fmla="*/ 0 w 203"/>
                  <a:gd name="T15" fmla="*/ 0 h 32"/>
                  <a:gd name="T16" fmla="*/ 0 w 203"/>
                  <a:gd name="T17" fmla="*/ 0 h 32"/>
                  <a:gd name="T18" fmla="*/ 0 w 203"/>
                  <a:gd name="T19" fmla="*/ 0 h 32"/>
                  <a:gd name="T20" fmla="*/ 0 w 203"/>
                  <a:gd name="T21" fmla="*/ 0 h 32"/>
                  <a:gd name="T22" fmla="*/ 0 w 203"/>
                  <a:gd name="T23" fmla="*/ 0 h 32"/>
                  <a:gd name="T24" fmla="*/ 0 w 203"/>
                  <a:gd name="T25" fmla="*/ 0 h 32"/>
                  <a:gd name="T26" fmla="*/ 0 w 203"/>
                  <a:gd name="T27" fmla="*/ 0 h 32"/>
                  <a:gd name="T28" fmla="*/ 0 w 203"/>
                  <a:gd name="T29" fmla="*/ 0 h 32"/>
                  <a:gd name="T30" fmla="*/ 0 w 203"/>
                  <a:gd name="T31" fmla="*/ 0 h 32"/>
                  <a:gd name="T32" fmla="*/ 0 w 203"/>
                  <a:gd name="T33" fmla="*/ 0 h 32"/>
                  <a:gd name="T34" fmla="*/ 0 w 203"/>
                  <a:gd name="T35" fmla="*/ 0 h 32"/>
                  <a:gd name="T36" fmla="*/ 0 w 20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32"/>
                  <a:gd name="T59" fmla="*/ 203 w 20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32">
                    <a:moveTo>
                      <a:pt x="3" y="0"/>
                    </a:moveTo>
                    <a:lnTo>
                      <a:pt x="30" y="6"/>
                    </a:lnTo>
                    <a:lnTo>
                      <a:pt x="66" y="11"/>
                    </a:lnTo>
                    <a:lnTo>
                      <a:pt x="106" y="15"/>
                    </a:lnTo>
                    <a:lnTo>
                      <a:pt x="140" y="11"/>
                    </a:lnTo>
                    <a:lnTo>
                      <a:pt x="173" y="6"/>
                    </a:lnTo>
                    <a:lnTo>
                      <a:pt x="201" y="0"/>
                    </a:lnTo>
                    <a:lnTo>
                      <a:pt x="203" y="5"/>
                    </a:lnTo>
                    <a:lnTo>
                      <a:pt x="203" y="10"/>
                    </a:lnTo>
                    <a:lnTo>
                      <a:pt x="201" y="16"/>
                    </a:lnTo>
                    <a:lnTo>
                      <a:pt x="174" y="23"/>
                    </a:lnTo>
                    <a:lnTo>
                      <a:pt x="139" y="29"/>
                    </a:lnTo>
                    <a:lnTo>
                      <a:pt x="106" y="32"/>
                    </a:lnTo>
                    <a:lnTo>
                      <a:pt x="66" y="29"/>
                    </a:lnTo>
                    <a:lnTo>
                      <a:pt x="30" y="22"/>
                    </a:lnTo>
                    <a:lnTo>
                      <a:pt x="3" y="15"/>
                    </a:lnTo>
                    <a:lnTo>
                      <a:pt x="0" y="10"/>
                    </a:lnTo>
                    <a:lnTo>
                      <a:pt x="0" y="5"/>
                    </a:lnTo>
                    <a:lnTo>
                      <a:pt x="3" y="0"/>
                    </a:lnTo>
                    <a:close/>
                  </a:path>
                </a:pathLst>
              </a:custGeom>
              <a:solidFill>
                <a:srgbClr val="A05000"/>
              </a:solidFill>
              <a:ln w="1588">
                <a:solidFill>
                  <a:srgbClr val="E07000"/>
                </a:solidFill>
                <a:prstDash val="solid"/>
                <a:round/>
                <a:headEnd/>
                <a:tailEnd/>
              </a:ln>
            </p:spPr>
            <p:txBody>
              <a:bodyPr/>
              <a:lstStyle/>
              <a:p>
                <a:endParaRPr lang="en-US"/>
              </a:p>
            </p:txBody>
          </p:sp>
          <p:sp>
            <p:nvSpPr>
              <p:cNvPr id="83986" name="Freeform 21"/>
              <p:cNvSpPr>
                <a:spLocks/>
              </p:cNvSpPr>
              <p:nvPr/>
            </p:nvSpPr>
            <p:spPr bwMode="auto">
              <a:xfrm>
                <a:off x="4326" y="671"/>
                <a:ext cx="40" cy="22"/>
              </a:xfrm>
              <a:custGeom>
                <a:avLst/>
                <a:gdLst>
                  <a:gd name="T0" fmla="*/ 0 w 283"/>
                  <a:gd name="T1" fmla="*/ 0 h 154"/>
                  <a:gd name="T2" fmla="*/ 0 w 283"/>
                  <a:gd name="T3" fmla="*/ 0 h 154"/>
                  <a:gd name="T4" fmla="*/ 0 w 283"/>
                  <a:gd name="T5" fmla="*/ 0 h 154"/>
                  <a:gd name="T6" fmla="*/ 0 w 283"/>
                  <a:gd name="T7" fmla="*/ 0 h 154"/>
                  <a:gd name="T8" fmla="*/ 0 w 283"/>
                  <a:gd name="T9" fmla="*/ 0 h 154"/>
                  <a:gd name="T10" fmla="*/ 0 w 283"/>
                  <a:gd name="T11" fmla="*/ 0 h 154"/>
                  <a:gd name="T12" fmla="*/ 0 w 283"/>
                  <a:gd name="T13" fmla="*/ 0 h 154"/>
                  <a:gd name="T14" fmla="*/ 0 w 283"/>
                  <a:gd name="T15" fmla="*/ 0 h 154"/>
                  <a:gd name="T16" fmla="*/ 0 w 283"/>
                  <a:gd name="T17" fmla="*/ 0 h 154"/>
                  <a:gd name="T18" fmla="*/ 0 w 283"/>
                  <a:gd name="T19" fmla="*/ 0 h 154"/>
                  <a:gd name="T20" fmla="*/ 0 w 283"/>
                  <a:gd name="T21" fmla="*/ 0 h 154"/>
                  <a:gd name="T22" fmla="*/ 0 w 283"/>
                  <a:gd name="T23" fmla="*/ 0 h 154"/>
                  <a:gd name="T24" fmla="*/ 0 w 283"/>
                  <a:gd name="T25" fmla="*/ 0 h 154"/>
                  <a:gd name="T26" fmla="*/ 0 w 283"/>
                  <a:gd name="T27" fmla="*/ 0 h 154"/>
                  <a:gd name="T28" fmla="*/ 0 w 283"/>
                  <a:gd name="T29" fmla="*/ 0 h 154"/>
                  <a:gd name="T30" fmla="*/ 0 w 283"/>
                  <a:gd name="T31" fmla="*/ 0 h 154"/>
                  <a:gd name="T32" fmla="*/ 0 w 283"/>
                  <a:gd name="T33" fmla="*/ 0 h 154"/>
                  <a:gd name="T34" fmla="*/ 0 w 283"/>
                  <a:gd name="T35" fmla="*/ 0 h 154"/>
                  <a:gd name="T36" fmla="*/ 0 w 283"/>
                  <a:gd name="T37" fmla="*/ 0 h 154"/>
                  <a:gd name="T38" fmla="*/ 0 w 283"/>
                  <a:gd name="T39" fmla="*/ 0 h 1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3"/>
                  <a:gd name="T61" fmla="*/ 0 h 154"/>
                  <a:gd name="T62" fmla="*/ 283 w 283"/>
                  <a:gd name="T63" fmla="*/ 154 h 1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3" h="154">
                    <a:moveTo>
                      <a:pt x="36" y="0"/>
                    </a:moveTo>
                    <a:lnTo>
                      <a:pt x="67" y="7"/>
                    </a:lnTo>
                    <a:lnTo>
                      <a:pt x="110" y="16"/>
                    </a:lnTo>
                    <a:lnTo>
                      <a:pt x="144" y="18"/>
                    </a:lnTo>
                    <a:lnTo>
                      <a:pt x="176" y="16"/>
                    </a:lnTo>
                    <a:lnTo>
                      <a:pt x="214" y="8"/>
                    </a:lnTo>
                    <a:lnTo>
                      <a:pt x="241" y="4"/>
                    </a:lnTo>
                    <a:lnTo>
                      <a:pt x="258" y="21"/>
                    </a:lnTo>
                    <a:lnTo>
                      <a:pt x="274" y="39"/>
                    </a:lnTo>
                    <a:lnTo>
                      <a:pt x="283" y="57"/>
                    </a:lnTo>
                    <a:lnTo>
                      <a:pt x="283" y="128"/>
                    </a:lnTo>
                    <a:lnTo>
                      <a:pt x="236" y="146"/>
                    </a:lnTo>
                    <a:lnTo>
                      <a:pt x="190" y="154"/>
                    </a:lnTo>
                    <a:lnTo>
                      <a:pt x="95" y="154"/>
                    </a:lnTo>
                    <a:lnTo>
                      <a:pt x="44" y="146"/>
                    </a:lnTo>
                    <a:lnTo>
                      <a:pt x="0" y="126"/>
                    </a:lnTo>
                    <a:lnTo>
                      <a:pt x="0" y="56"/>
                    </a:lnTo>
                    <a:lnTo>
                      <a:pt x="8" y="39"/>
                    </a:lnTo>
                    <a:lnTo>
                      <a:pt x="21" y="21"/>
                    </a:lnTo>
                    <a:lnTo>
                      <a:pt x="36" y="0"/>
                    </a:lnTo>
                    <a:close/>
                  </a:path>
                </a:pathLst>
              </a:custGeom>
              <a:solidFill>
                <a:srgbClr val="FF8000"/>
              </a:solidFill>
              <a:ln w="1588">
                <a:solidFill>
                  <a:srgbClr val="FF8000"/>
                </a:solidFill>
                <a:prstDash val="solid"/>
                <a:round/>
                <a:headEnd/>
                <a:tailEnd/>
              </a:ln>
            </p:spPr>
            <p:txBody>
              <a:bodyPr/>
              <a:lstStyle/>
              <a:p>
                <a:endParaRPr lang="en-US"/>
              </a:p>
            </p:txBody>
          </p:sp>
          <p:sp>
            <p:nvSpPr>
              <p:cNvPr id="83987" name="Freeform 22"/>
              <p:cNvSpPr>
                <a:spLocks/>
              </p:cNvSpPr>
              <p:nvPr/>
            </p:nvSpPr>
            <p:spPr bwMode="auto">
              <a:xfrm>
                <a:off x="4332" y="677"/>
                <a:ext cx="10" cy="17"/>
              </a:xfrm>
              <a:custGeom>
                <a:avLst/>
                <a:gdLst>
                  <a:gd name="T0" fmla="*/ 0 w 72"/>
                  <a:gd name="T1" fmla="*/ 0 h 114"/>
                  <a:gd name="T2" fmla="*/ 0 w 72"/>
                  <a:gd name="T3" fmla="*/ 0 h 114"/>
                  <a:gd name="T4" fmla="*/ 0 w 72"/>
                  <a:gd name="T5" fmla="*/ 0 h 114"/>
                  <a:gd name="T6" fmla="*/ 0 w 72"/>
                  <a:gd name="T7" fmla="*/ 0 h 114"/>
                  <a:gd name="T8" fmla="*/ 0 w 72"/>
                  <a:gd name="T9" fmla="*/ 0 h 114"/>
                  <a:gd name="T10" fmla="*/ 0 w 72"/>
                  <a:gd name="T11" fmla="*/ 0 h 114"/>
                  <a:gd name="T12" fmla="*/ 0 w 72"/>
                  <a:gd name="T13" fmla="*/ 0 h 114"/>
                  <a:gd name="T14" fmla="*/ 0 w 72"/>
                  <a:gd name="T15" fmla="*/ 0 h 114"/>
                  <a:gd name="T16" fmla="*/ 0 w 72"/>
                  <a:gd name="T17" fmla="*/ 0 h 114"/>
                  <a:gd name="T18" fmla="*/ 0 w 72"/>
                  <a:gd name="T19" fmla="*/ 0 h 114"/>
                  <a:gd name="T20" fmla="*/ 0 w 72"/>
                  <a:gd name="T21" fmla="*/ 0 h 114"/>
                  <a:gd name="T22" fmla="*/ 0 w 72"/>
                  <a:gd name="T23" fmla="*/ 0 h 114"/>
                  <a:gd name="T24" fmla="*/ 0 w 72"/>
                  <a:gd name="T25" fmla="*/ 0 h 114"/>
                  <a:gd name="T26" fmla="*/ 0 w 72"/>
                  <a:gd name="T27" fmla="*/ 0 h 114"/>
                  <a:gd name="T28" fmla="*/ 0 w 72"/>
                  <a:gd name="T29" fmla="*/ 0 h 114"/>
                  <a:gd name="T30" fmla="*/ 0 w 72"/>
                  <a:gd name="T31" fmla="*/ 0 h 114"/>
                  <a:gd name="T32" fmla="*/ 0 w 72"/>
                  <a:gd name="T33" fmla="*/ 0 h 114"/>
                  <a:gd name="T34" fmla="*/ 0 w 72"/>
                  <a:gd name="T35" fmla="*/ 0 h 114"/>
                  <a:gd name="T36" fmla="*/ 0 w 72"/>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114"/>
                  <a:gd name="T59" fmla="*/ 72 w 72"/>
                  <a:gd name="T60" fmla="*/ 114 h 1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114">
                    <a:moveTo>
                      <a:pt x="0" y="106"/>
                    </a:moveTo>
                    <a:lnTo>
                      <a:pt x="0" y="27"/>
                    </a:lnTo>
                    <a:lnTo>
                      <a:pt x="3" y="19"/>
                    </a:lnTo>
                    <a:lnTo>
                      <a:pt x="8" y="12"/>
                    </a:lnTo>
                    <a:lnTo>
                      <a:pt x="14" y="7"/>
                    </a:lnTo>
                    <a:lnTo>
                      <a:pt x="21" y="2"/>
                    </a:lnTo>
                    <a:lnTo>
                      <a:pt x="30" y="1"/>
                    </a:lnTo>
                    <a:lnTo>
                      <a:pt x="38" y="0"/>
                    </a:lnTo>
                    <a:lnTo>
                      <a:pt x="46" y="1"/>
                    </a:lnTo>
                    <a:lnTo>
                      <a:pt x="54" y="3"/>
                    </a:lnTo>
                    <a:lnTo>
                      <a:pt x="62" y="9"/>
                    </a:lnTo>
                    <a:lnTo>
                      <a:pt x="66" y="14"/>
                    </a:lnTo>
                    <a:lnTo>
                      <a:pt x="71" y="19"/>
                    </a:lnTo>
                    <a:lnTo>
                      <a:pt x="72" y="27"/>
                    </a:lnTo>
                    <a:lnTo>
                      <a:pt x="72" y="113"/>
                    </a:lnTo>
                    <a:lnTo>
                      <a:pt x="58" y="114"/>
                    </a:lnTo>
                    <a:lnTo>
                      <a:pt x="38" y="112"/>
                    </a:lnTo>
                    <a:lnTo>
                      <a:pt x="20" y="110"/>
                    </a:lnTo>
                    <a:lnTo>
                      <a:pt x="0" y="106"/>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8" name="Freeform 23"/>
              <p:cNvSpPr>
                <a:spLocks/>
              </p:cNvSpPr>
              <p:nvPr/>
            </p:nvSpPr>
            <p:spPr bwMode="auto">
              <a:xfrm>
                <a:off x="4349" y="677"/>
                <a:ext cx="11" cy="16"/>
              </a:xfrm>
              <a:custGeom>
                <a:avLst/>
                <a:gdLst>
                  <a:gd name="T0" fmla="*/ 0 w 73"/>
                  <a:gd name="T1" fmla="*/ 0 h 112"/>
                  <a:gd name="T2" fmla="*/ 0 w 73"/>
                  <a:gd name="T3" fmla="*/ 0 h 112"/>
                  <a:gd name="T4" fmla="*/ 0 w 73"/>
                  <a:gd name="T5" fmla="*/ 0 h 112"/>
                  <a:gd name="T6" fmla="*/ 0 w 73"/>
                  <a:gd name="T7" fmla="*/ 0 h 112"/>
                  <a:gd name="T8" fmla="*/ 0 w 73"/>
                  <a:gd name="T9" fmla="*/ 0 h 112"/>
                  <a:gd name="T10" fmla="*/ 0 w 73"/>
                  <a:gd name="T11" fmla="*/ 0 h 112"/>
                  <a:gd name="T12" fmla="*/ 0 w 73"/>
                  <a:gd name="T13" fmla="*/ 0 h 112"/>
                  <a:gd name="T14" fmla="*/ 0 w 73"/>
                  <a:gd name="T15" fmla="*/ 0 h 112"/>
                  <a:gd name="T16" fmla="*/ 0 w 73"/>
                  <a:gd name="T17" fmla="*/ 0 h 112"/>
                  <a:gd name="T18" fmla="*/ 0 w 73"/>
                  <a:gd name="T19" fmla="*/ 0 h 112"/>
                  <a:gd name="T20" fmla="*/ 0 w 73"/>
                  <a:gd name="T21" fmla="*/ 0 h 112"/>
                  <a:gd name="T22" fmla="*/ 0 w 73"/>
                  <a:gd name="T23" fmla="*/ 0 h 112"/>
                  <a:gd name="T24" fmla="*/ 0 w 73"/>
                  <a:gd name="T25" fmla="*/ 0 h 112"/>
                  <a:gd name="T26" fmla="*/ 0 w 73"/>
                  <a:gd name="T27" fmla="*/ 0 h 112"/>
                  <a:gd name="T28" fmla="*/ 0 w 73"/>
                  <a:gd name="T29" fmla="*/ 0 h 112"/>
                  <a:gd name="T30" fmla="*/ 0 w 73"/>
                  <a:gd name="T31" fmla="*/ 0 h 112"/>
                  <a:gd name="T32" fmla="*/ 0 w 73"/>
                  <a:gd name="T33" fmla="*/ 0 h 112"/>
                  <a:gd name="T34" fmla="*/ 0 w 73"/>
                  <a:gd name="T35" fmla="*/ 0 h 112"/>
                  <a:gd name="T36" fmla="*/ 0 w 73"/>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112"/>
                  <a:gd name="T59" fmla="*/ 73 w 73"/>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112">
                    <a:moveTo>
                      <a:pt x="0" y="112"/>
                    </a:moveTo>
                    <a:lnTo>
                      <a:pt x="1" y="28"/>
                    </a:lnTo>
                    <a:lnTo>
                      <a:pt x="3" y="20"/>
                    </a:lnTo>
                    <a:lnTo>
                      <a:pt x="8" y="12"/>
                    </a:lnTo>
                    <a:lnTo>
                      <a:pt x="14" y="7"/>
                    </a:lnTo>
                    <a:lnTo>
                      <a:pt x="22" y="3"/>
                    </a:lnTo>
                    <a:lnTo>
                      <a:pt x="29" y="1"/>
                    </a:lnTo>
                    <a:lnTo>
                      <a:pt x="38" y="0"/>
                    </a:lnTo>
                    <a:lnTo>
                      <a:pt x="46" y="1"/>
                    </a:lnTo>
                    <a:lnTo>
                      <a:pt x="54" y="3"/>
                    </a:lnTo>
                    <a:lnTo>
                      <a:pt x="63" y="8"/>
                    </a:lnTo>
                    <a:lnTo>
                      <a:pt x="67" y="12"/>
                    </a:lnTo>
                    <a:lnTo>
                      <a:pt x="70" y="20"/>
                    </a:lnTo>
                    <a:lnTo>
                      <a:pt x="73" y="27"/>
                    </a:lnTo>
                    <a:lnTo>
                      <a:pt x="73" y="105"/>
                    </a:lnTo>
                    <a:lnTo>
                      <a:pt x="61" y="107"/>
                    </a:lnTo>
                    <a:lnTo>
                      <a:pt x="43" y="110"/>
                    </a:lnTo>
                    <a:lnTo>
                      <a:pt x="24" y="112"/>
                    </a:lnTo>
                    <a:lnTo>
                      <a:pt x="0" y="112"/>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9" name="Line 24"/>
              <p:cNvSpPr>
                <a:spLocks noChangeShapeType="1"/>
              </p:cNvSpPr>
              <p:nvPr/>
            </p:nvSpPr>
            <p:spPr bwMode="auto">
              <a:xfrm>
                <a:off x="4343" y="682"/>
                <a:ext cx="7" cy="1"/>
              </a:xfrm>
              <a:prstGeom prst="line">
                <a:avLst/>
              </a:prstGeom>
              <a:noFill/>
              <a:ln w="1588">
                <a:solidFill>
                  <a:srgbClr val="A05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0" name="Line 25"/>
              <p:cNvSpPr>
                <a:spLocks noChangeShapeType="1"/>
              </p:cNvSpPr>
              <p:nvPr/>
            </p:nvSpPr>
            <p:spPr bwMode="auto">
              <a:xfrm>
                <a:off x="4326" y="679"/>
                <a:ext cx="6" cy="2"/>
              </a:xfrm>
              <a:prstGeom prst="line">
                <a:avLst/>
              </a:prstGeom>
              <a:noFill/>
              <a:ln w="1588">
                <a:solidFill>
                  <a:srgbClr val="A05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1" name="Line 26"/>
              <p:cNvSpPr>
                <a:spLocks noChangeShapeType="1"/>
              </p:cNvSpPr>
              <p:nvPr/>
            </p:nvSpPr>
            <p:spPr bwMode="auto">
              <a:xfrm flipV="1">
                <a:off x="4360" y="679"/>
                <a:ext cx="6" cy="2"/>
              </a:xfrm>
              <a:prstGeom prst="line">
                <a:avLst/>
              </a:prstGeom>
              <a:noFill/>
              <a:ln w="1588">
                <a:solidFill>
                  <a:srgbClr val="A05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83973" name="Picture 2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83213" y="3136900"/>
            <a:ext cx="3270250" cy="3462338"/>
          </a:xfrm>
          <a:prstGeom prst="rect">
            <a:avLst/>
          </a:prstGeom>
          <a:noFill/>
          <a:ln w="57150" cmpd="thickThin">
            <a:solidFill>
              <a:srgbClr val="009999"/>
            </a:solidFill>
            <a:miter lim="800000"/>
            <a:headEnd/>
            <a:tailEnd/>
          </a:ln>
          <a:extLst>
            <a:ext uri="{909E8E84-426E-40DD-AFC4-6F175D3DCCD1}">
              <a14:hiddenFill xmlns:a14="http://schemas.microsoft.com/office/drawing/2010/main">
                <a:solidFill>
                  <a:srgbClr val="FFFFFF"/>
                </a:solidFill>
              </a14:hiddenFill>
            </a:ext>
          </a:extLst>
        </p:spPr>
      </p:pic>
      <p:sp>
        <p:nvSpPr>
          <p:cNvPr id="8397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8397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5EE33A58-76DF-49AF-B637-D167FDA00746}" type="slidenum">
              <a:rPr lang="en-US" altLang="en-US" b="1">
                <a:cs typeface="Arial" pitchFamily="34" charset="0"/>
              </a:rPr>
              <a:pPr algn="ctr" eaLnBrk="1" hangingPunct="1"/>
              <a:t>123</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193" y="1252538"/>
            <a:ext cx="4038600" cy="2362200"/>
          </a:xfrm>
        </p:spPr>
        <p:txBody>
          <a:bodyPr/>
          <a:lstStyle/>
          <a:p>
            <a:pPr>
              <a:defRPr/>
            </a:pPr>
            <a:r>
              <a:rPr lang="en-US" sz="2800" dirty="0" smtClean="0"/>
              <a:t>Visual Control </a:t>
            </a:r>
            <a:br>
              <a:rPr lang="en-US" sz="2800" dirty="0" smtClean="0"/>
            </a:br>
            <a:r>
              <a:rPr lang="en-US" sz="2800" dirty="0" smtClean="0"/>
              <a:t>Storage makes auditing easier</a:t>
            </a:r>
          </a:p>
        </p:txBody>
      </p:sp>
      <p:pic>
        <p:nvPicPr>
          <p:cNvPr id="84995" name="Picture 3" descr="ptsdrw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8200" y="1181100"/>
            <a:ext cx="41148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descr="wrnchdr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3162300"/>
            <a:ext cx="449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5"/>
          <p:cNvSpPr>
            <a:spLocks noChangeArrowheads="1"/>
          </p:cNvSpPr>
          <p:nvPr/>
        </p:nvSpPr>
        <p:spPr bwMode="auto">
          <a:xfrm>
            <a:off x="4800600" y="4305300"/>
            <a:ext cx="4038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800" b="1">
                <a:solidFill>
                  <a:srgbClr val="FF0000"/>
                </a:solidFill>
              </a:rPr>
              <a:t>“A place for everything and everything in </a:t>
            </a:r>
          </a:p>
          <a:p>
            <a:pPr algn="ctr" eaLnBrk="1" hangingPunct="1"/>
            <a:r>
              <a:rPr lang="en-US" altLang="en-US" sz="2800" b="1">
                <a:solidFill>
                  <a:srgbClr val="FF0000"/>
                </a:solidFill>
              </a:rPr>
              <a:t>it’s place”</a:t>
            </a:r>
          </a:p>
        </p:txBody>
      </p:sp>
      <p:sp>
        <p:nvSpPr>
          <p:cNvPr id="84998"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8499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5E9CE66-E963-4D25-9708-94197770E1D7}" type="slidenum">
              <a:rPr lang="en-US" altLang="en-US" b="1">
                <a:cs typeface="Arial" pitchFamily="34" charset="0"/>
              </a:rPr>
              <a:pPr algn="ctr" eaLnBrk="1" hangingPunct="1"/>
              <a:t>124</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81013" y="885825"/>
            <a:ext cx="8366125" cy="685800"/>
          </a:xfrm>
        </p:spPr>
        <p:txBody>
          <a:bodyPr/>
          <a:lstStyle/>
          <a:p>
            <a:pPr marL="342900" indent="-342900" algn="r">
              <a:defRPr/>
            </a:pPr>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Visual Management</a:t>
            </a:r>
          </a:p>
        </p:txBody>
      </p:sp>
      <p:sp>
        <p:nvSpPr>
          <p:cNvPr id="86019" name="Content Placeholder 2"/>
          <p:cNvSpPr>
            <a:spLocks noGrp="1"/>
          </p:cNvSpPr>
          <p:nvPr>
            <p:ph idx="1"/>
          </p:nvPr>
        </p:nvSpPr>
        <p:spPr bwMode="auto">
          <a:xfrm>
            <a:off x="549275" y="1787525"/>
            <a:ext cx="8042275" cy="462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2"/>
            <a:endParaRPr lang="en-US" altLang="en-US" sz="2800" dirty="0" smtClean="0">
              <a:latin typeface="Arial" pitchFamily="34" charset="0"/>
              <a:cs typeface="Arial" pitchFamily="34" charset="0"/>
            </a:endParaRPr>
          </a:p>
          <a:p>
            <a:pPr lvl="2">
              <a:buClrTx/>
              <a:buFont typeface="Wingdings" pitchFamily="2" charset="2"/>
              <a:buChar char="v"/>
            </a:pPr>
            <a:r>
              <a:rPr lang="en-US" altLang="en-US" sz="2800" dirty="0" smtClean="0">
                <a:latin typeface="Arial" pitchFamily="34" charset="0"/>
                <a:cs typeface="Arial" pitchFamily="34" charset="0"/>
              </a:rPr>
              <a:t>VISUAL MANAGEMENT is key </a:t>
            </a:r>
          </a:p>
          <a:p>
            <a:pPr lvl="3">
              <a:buClrTx/>
              <a:buFont typeface="Wingdings" pitchFamily="2" charset="2"/>
              <a:buChar char="v"/>
            </a:pPr>
            <a:r>
              <a:rPr lang="en-US" altLang="en-US" sz="2800" dirty="0" smtClean="0">
                <a:latin typeface="Arial" pitchFamily="34" charset="0"/>
                <a:cs typeface="Arial" pitchFamily="34" charset="0"/>
              </a:rPr>
              <a:t>Labeling</a:t>
            </a:r>
          </a:p>
          <a:p>
            <a:pPr lvl="3">
              <a:buClrTx/>
              <a:buFont typeface="Wingdings" pitchFamily="2" charset="2"/>
              <a:buChar char="v"/>
            </a:pPr>
            <a:r>
              <a:rPr lang="en-US" altLang="en-US" sz="2800" dirty="0" smtClean="0">
                <a:latin typeface="Arial" pitchFamily="34" charset="0"/>
                <a:cs typeface="Arial" pitchFamily="34" charset="0"/>
              </a:rPr>
              <a:t>Signage</a:t>
            </a:r>
          </a:p>
          <a:p>
            <a:pPr lvl="3">
              <a:buClrTx/>
              <a:buFont typeface="Wingdings" pitchFamily="2" charset="2"/>
              <a:buChar char="v"/>
            </a:pPr>
            <a:r>
              <a:rPr lang="en-US" altLang="en-US" sz="2800" dirty="0" smtClean="0">
                <a:latin typeface="Arial" pitchFamily="34" charset="0"/>
                <a:cs typeface="Arial" pitchFamily="34" charset="0"/>
              </a:rPr>
              <a:t>Floor markings, </a:t>
            </a:r>
            <a:r>
              <a:rPr lang="en-US" altLang="en-US" sz="2800" b="1" dirty="0" smtClean="0">
                <a:latin typeface="Arial" pitchFamily="34" charset="0"/>
                <a:cs typeface="Arial" pitchFamily="34" charset="0"/>
              </a:rPr>
              <a:t>etc</a:t>
            </a:r>
            <a:r>
              <a:rPr lang="en-US" altLang="en-US" sz="2800" dirty="0" smtClean="0">
                <a:latin typeface="Arial" pitchFamily="34" charset="0"/>
                <a:cs typeface="Arial" pitchFamily="34" charset="0"/>
              </a:rPr>
              <a:t>.</a:t>
            </a:r>
          </a:p>
        </p:txBody>
      </p:sp>
      <p:sp>
        <p:nvSpPr>
          <p:cNvPr id="86020"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86021"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622066D5-CD91-4A06-8194-DA105BFEE29F}" type="slidenum">
              <a:rPr lang="en-US" altLang="en-US" b="1">
                <a:cs typeface="Arial" pitchFamily="34" charset="0"/>
              </a:rPr>
              <a:pPr algn="ctr" eaLnBrk="1" hangingPunct="1"/>
              <a:t>125</a:t>
            </a:fld>
            <a:endParaRPr lang="en-US" altLang="en-US" b="1">
              <a:cs typeface="Arial"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14336" y="1131899"/>
            <a:ext cx="8229600" cy="1143000"/>
          </a:xfrm>
        </p:spPr>
        <p:txBody>
          <a:bodyPr/>
          <a:lstStyle/>
          <a:p>
            <a:pPr>
              <a:defRPr/>
            </a:pPr>
            <a:r>
              <a:rPr lang="en-US" sz="2800" dirty="0" smtClean="0"/>
              <a:t>Visual Guides </a:t>
            </a:r>
            <a:r>
              <a:rPr lang="en-US" sz="2800" i="1" dirty="0" smtClean="0"/>
              <a:t>“You are here”</a:t>
            </a:r>
          </a:p>
        </p:txBody>
      </p:sp>
      <p:pic>
        <p:nvPicPr>
          <p:cNvPr id="87043" name="Picture 2" descr="Main Lobby Entrance">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14438" y="1846263"/>
            <a:ext cx="602297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8704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90C41BA4-269E-4D4F-B7E8-E2D9D4252C9E}" type="slidenum">
              <a:rPr lang="en-US" altLang="en-US" b="1">
                <a:cs typeface="Arial" pitchFamily="34" charset="0"/>
              </a:rPr>
              <a:pPr algn="ctr" eaLnBrk="1" hangingPunct="1"/>
              <a:t>126</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tterb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71613" y="1581150"/>
            <a:ext cx="5867400" cy="49291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0"/>
          <p:cNvGrpSpPr>
            <a:grpSpLocks/>
          </p:cNvGrpSpPr>
          <p:nvPr/>
        </p:nvGrpSpPr>
        <p:grpSpPr bwMode="auto">
          <a:xfrm>
            <a:off x="2235200" y="4648200"/>
            <a:ext cx="4038600" cy="304800"/>
            <a:chOff x="2667000" y="4648200"/>
            <a:chExt cx="4038600" cy="304800"/>
          </a:xfrm>
        </p:grpSpPr>
        <p:sp>
          <p:nvSpPr>
            <p:cNvPr id="10" name="Rectangle 9"/>
            <p:cNvSpPr/>
            <p:nvPr/>
          </p:nvSpPr>
          <p:spPr>
            <a:xfrm>
              <a:off x="2667000" y="46482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9" name="Rectangle 8"/>
            <p:cNvSpPr/>
            <p:nvPr/>
          </p:nvSpPr>
          <p:spPr>
            <a:xfrm>
              <a:off x="5867400" y="46482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8" name="Rectangle 7"/>
            <p:cNvSpPr/>
            <p:nvPr/>
          </p:nvSpPr>
          <p:spPr>
            <a:xfrm>
              <a:off x="4267200" y="46482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grpSp>
          <p:nvGrpSpPr>
            <p:cNvPr id="3" name="Group 6"/>
            <p:cNvGrpSpPr/>
            <p:nvPr/>
          </p:nvGrpSpPr>
          <p:grpSpPr>
            <a:xfrm>
              <a:off x="2667000" y="4648200"/>
              <a:ext cx="3962400" cy="228600"/>
              <a:chOff x="2667000" y="4648200"/>
              <a:chExt cx="3962400" cy="228600"/>
            </a:xfrm>
            <a:solidFill>
              <a:schemeClr val="bg1"/>
            </a:solidFill>
          </p:grpSpPr>
          <p:sp>
            <p:nvSpPr>
              <p:cNvPr id="24579" name="Rectangle 3"/>
              <p:cNvSpPr>
                <a:spLocks noChangeArrowheads="1"/>
              </p:cNvSpPr>
              <p:nvPr/>
            </p:nvSpPr>
            <p:spPr bwMode="auto">
              <a:xfrm>
                <a:off x="2667000" y="4648200"/>
                <a:ext cx="762000" cy="228600"/>
              </a:xfrm>
              <a:prstGeom prst="rect">
                <a:avLst/>
              </a:prstGeom>
              <a:grpFill/>
              <a:ln w="9525">
                <a:noFill/>
                <a:miter lim="800000"/>
                <a:headEnd/>
                <a:tailEnd/>
              </a:ln>
              <a:effectLst/>
            </p:spPr>
            <p:txBody>
              <a:bodyPr wrap="none" anchor="ctr"/>
              <a:lstStyle/>
              <a:p>
                <a:pPr algn="ctr" eaLnBrk="0" hangingPunct="0">
                  <a:defRPr/>
                </a:pPr>
                <a:r>
                  <a:rPr lang="en-US" sz="2800" b="1" dirty="0"/>
                  <a:t>3/4”</a:t>
                </a:r>
              </a:p>
            </p:txBody>
          </p:sp>
          <p:sp>
            <p:nvSpPr>
              <p:cNvPr id="24580" name="Rectangle 4"/>
              <p:cNvSpPr>
                <a:spLocks noChangeArrowheads="1"/>
              </p:cNvSpPr>
              <p:nvPr/>
            </p:nvSpPr>
            <p:spPr bwMode="auto">
              <a:xfrm>
                <a:off x="5943600" y="4724400"/>
                <a:ext cx="685800" cy="152400"/>
              </a:xfrm>
              <a:prstGeom prst="rect">
                <a:avLst/>
              </a:prstGeom>
              <a:grpFill/>
              <a:ln w="9525">
                <a:noFill/>
                <a:miter lim="800000"/>
                <a:headEnd/>
                <a:tailEnd/>
              </a:ln>
              <a:effectLst/>
            </p:spPr>
            <p:txBody>
              <a:bodyPr wrap="none" anchor="ctr"/>
              <a:lstStyle/>
              <a:p>
                <a:pPr algn="ctr" eaLnBrk="0" hangingPunct="0">
                  <a:defRPr/>
                </a:pPr>
                <a:r>
                  <a:rPr lang="en-US" sz="2800" b="1" dirty="0"/>
                  <a:t>7/8” </a:t>
                </a:r>
              </a:p>
            </p:txBody>
          </p:sp>
          <p:sp>
            <p:nvSpPr>
              <p:cNvPr id="24581" name="Rectangle 5"/>
              <p:cNvSpPr>
                <a:spLocks noChangeArrowheads="1"/>
              </p:cNvSpPr>
              <p:nvPr/>
            </p:nvSpPr>
            <p:spPr bwMode="auto">
              <a:xfrm>
                <a:off x="4343400" y="4724400"/>
                <a:ext cx="685800" cy="152400"/>
              </a:xfrm>
              <a:prstGeom prst="rect">
                <a:avLst/>
              </a:prstGeom>
              <a:grpFill/>
              <a:ln w="9525">
                <a:noFill/>
                <a:miter lim="800000"/>
                <a:headEnd/>
                <a:tailEnd/>
              </a:ln>
              <a:effectLst/>
            </p:spPr>
            <p:txBody>
              <a:bodyPr wrap="none" anchor="ctr"/>
              <a:lstStyle/>
              <a:p>
                <a:pPr algn="ctr" eaLnBrk="0" hangingPunct="0">
                  <a:defRPr/>
                </a:pPr>
                <a:r>
                  <a:rPr lang="en-US" sz="2800" b="1" dirty="0"/>
                  <a:t>1/2”</a:t>
                </a:r>
              </a:p>
            </p:txBody>
          </p:sp>
        </p:grpSp>
      </p:grpSp>
      <p:sp>
        <p:nvSpPr>
          <p:cNvPr id="108548" name="Rectangle 6"/>
          <p:cNvSpPr>
            <a:spLocks noGrp="1" noChangeArrowheads="1"/>
          </p:cNvSpPr>
          <p:nvPr>
            <p:ph type="title" idx="4294967295"/>
          </p:nvPr>
        </p:nvSpPr>
        <p:spPr>
          <a:xfrm>
            <a:off x="338137" y="1071567"/>
            <a:ext cx="8153400" cy="685800"/>
          </a:xfrm>
          <a:prstGeom prst="rect">
            <a:avLst/>
          </a:prstGeom>
        </p:spPr>
        <p:txBody>
          <a:bodyPr/>
          <a:lstStyle/>
          <a:p>
            <a:pPr algn="ctr">
              <a:defRPr/>
            </a:pPr>
            <a:r>
              <a:rPr lang="en-US" sz="2800" dirty="0" smtClean="0">
                <a:solidFill>
                  <a:schemeClr val="bg1"/>
                </a:solidFill>
              </a:rPr>
              <a:t>Use labels to identify items </a:t>
            </a:r>
            <a:r>
              <a:rPr lang="en-US" sz="1800" dirty="0" smtClean="0">
                <a:solidFill>
                  <a:schemeClr val="bg1"/>
                </a:solidFill>
              </a:rPr>
              <a:t>(1 of 2)</a:t>
            </a:r>
            <a:r>
              <a:rPr lang="en-US" sz="2800" dirty="0" smtClean="0">
                <a:solidFill>
                  <a:schemeClr val="bg1"/>
                </a:solidFill>
              </a:rPr>
              <a:t> </a:t>
            </a:r>
          </a:p>
        </p:txBody>
      </p:sp>
      <p:sp>
        <p:nvSpPr>
          <p:cNvPr id="88069"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8807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E1AC1F4A-FE76-4E16-B8CB-11D34D15F325}" type="slidenum">
              <a:rPr lang="en-US" altLang="en-US" b="1">
                <a:cs typeface="Arial" pitchFamily="34" charset="0"/>
              </a:rPr>
              <a:pPr algn="ctr" eaLnBrk="1" hangingPunct="1"/>
              <a:t>127</a:t>
            </a:fld>
            <a:endParaRPr lang="en-US" altLang="en-US" b="1">
              <a:cs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7488" y="2057400"/>
            <a:ext cx="43608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9216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54563" y="2057400"/>
            <a:ext cx="41719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2164" name="Text Box 4"/>
          <p:cNvSpPr txBox="1">
            <a:spLocks noChangeArrowheads="1"/>
          </p:cNvSpPr>
          <p:nvPr/>
        </p:nvSpPr>
        <p:spPr bwMode="auto">
          <a:xfrm>
            <a:off x="1735138" y="1368425"/>
            <a:ext cx="1325562" cy="523875"/>
          </a:xfrm>
          <a:prstGeom prst="rect">
            <a:avLst/>
          </a:prstGeom>
          <a:noFill/>
          <a:ln>
            <a:noFill/>
          </a:ln>
          <a:effectLst>
            <a:prstShdw prst="shdw13" dist="53882" dir="13500000">
              <a:schemeClr val="accent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2800" b="1">
                <a:solidFill>
                  <a:schemeClr val="tx2"/>
                </a:solidFill>
              </a:rPr>
              <a:t>Before</a:t>
            </a:r>
          </a:p>
        </p:txBody>
      </p:sp>
      <p:sp>
        <p:nvSpPr>
          <p:cNvPr id="92165" name="Text Box 5"/>
          <p:cNvSpPr txBox="1">
            <a:spLocks noChangeArrowheads="1"/>
          </p:cNvSpPr>
          <p:nvPr/>
        </p:nvSpPr>
        <p:spPr bwMode="auto">
          <a:xfrm>
            <a:off x="6327775" y="1368425"/>
            <a:ext cx="1023938" cy="523875"/>
          </a:xfrm>
          <a:prstGeom prst="rect">
            <a:avLst/>
          </a:prstGeom>
          <a:noFill/>
          <a:ln>
            <a:noFill/>
          </a:ln>
          <a:effectLst>
            <a:prstShdw prst="shdw13" dist="53882" dir="13500000">
              <a:schemeClr val="accent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2800" b="1">
                <a:solidFill>
                  <a:schemeClr val="tx2"/>
                </a:solidFill>
              </a:rPr>
              <a:t>After</a:t>
            </a:r>
          </a:p>
        </p:txBody>
      </p:sp>
      <p:sp>
        <p:nvSpPr>
          <p:cNvPr id="1308678" name="Rectangle 6"/>
          <p:cNvSpPr>
            <a:spLocks noChangeArrowheads="1"/>
          </p:cNvSpPr>
          <p:nvPr/>
        </p:nvSpPr>
        <p:spPr bwMode="auto">
          <a:xfrm>
            <a:off x="1347788" y="5354638"/>
            <a:ext cx="6754812" cy="955675"/>
          </a:xfrm>
          <a:prstGeom prst="rect">
            <a:avLst/>
          </a:prstGeom>
          <a:noFill/>
          <a:ln w="12699">
            <a:noFill/>
            <a:miter lim="800000"/>
            <a:headEnd/>
            <a:tailEnd/>
          </a:ln>
          <a:effectLst>
            <a:prstShdw prst="shdw13" dist="53882" dir="13500000">
              <a:schemeClr val="accent1"/>
            </a:prstShdw>
          </a:effectLst>
        </p:spPr>
        <p:txBody>
          <a:bodyPr anchor="ctr">
            <a:spAutoFit/>
          </a:bodyPr>
          <a:lstStyle/>
          <a:p>
            <a:pPr algn="ctr" eaLnBrk="0" hangingPunct="0">
              <a:defRPr/>
            </a:pPr>
            <a:r>
              <a:rPr lang="en-US" sz="2800" b="1" dirty="0">
                <a:solidFill>
                  <a:schemeClr val="tx2"/>
                </a:solidFill>
                <a:effectLst>
                  <a:outerShdw blurRad="38100" dist="38100" dir="2700000" algn="tl">
                    <a:srgbClr val="C0C0C0"/>
                  </a:outerShdw>
                </a:effectLst>
                <a:latin typeface="Arial" charset="0"/>
              </a:rPr>
              <a:t>Create a Place for Everything, and Everything in Its Place</a:t>
            </a:r>
          </a:p>
        </p:txBody>
      </p:sp>
      <p:sp>
        <p:nvSpPr>
          <p:cNvPr id="112647" name="Rectangle 7"/>
          <p:cNvSpPr>
            <a:spLocks noGrp="1" noChangeArrowheads="1"/>
          </p:cNvSpPr>
          <p:nvPr>
            <p:ph type="title" idx="4294967295"/>
          </p:nvPr>
        </p:nvSpPr>
        <p:spPr>
          <a:xfrm>
            <a:off x="595313" y="986268"/>
            <a:ext cx="8042275" cy="457200"/>
          </a:xfrm>
          <a:prstGeom prst="rect">
            <a:avLst/>
          </a:prstGeom>
        </p:spPr>
        <p:txBody>
          <a:bodyPr/>
          <a:lstStyle/>
          <a:p>
            <a:pPr algn="r" eaLnBrk="1" hangingPunct="1">
              <a:defRPr/>
            </a:pPr>
            <a:r>
              <a:rPr lang="en-US" sz="2800" dirty="0" smtClean="0"/>
              <a:t>“</a:t>
            </a:r>
            <a:r>
              <a:rPr lang="en-US" sz="2800" dirty="0" smtClean="0">
                <a:solidFill>
                  <a:schemeClr val="bg1"/>
                </a:solidFill>
              </a:rPr>
              <a:t>Any” Workstation</a:t>
            </a:r>
          </a:p>
        </p:txBody>
      </p:sp>
      <p:sp>
        <p:nvSpPr>
          <p:cNvPr id="92168"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Straighten/Store</a:t>
            </a:r>
          </a:p>
        </p:txBody>
      </p:sp>
      <p:sp>
        <p:nvSpPr>
          <p:cNvPr id="9216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7C23C11F-A515-4078-B20D-6797E8A6A18A}" type="slidenum">
              <a:rPr lang="en-US" altLang="en-US" b="1">
                <a:cs typeface="Arial" pitchFamily="34" charset="0"/>
              </a:rPr>
              <a:pPr algn="ctr" eaLnBrk="1" hangingPunct="1"/>
              <a:t>128</a:t>
            </a:fld>
            <a:endParaRPr lang="en-US" altLang="en-US" b="1">
              <a:cs typeface="Arial" pitchFamily="34" charset="0"/>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11727" y="1052945"/>
            <a:ext cx="8153400" cy="685800"/>
          </a:xfrm>
        </p:spPr>
        <p:txBody>
          <a:bodyPr/>
          <a:lstStyle/>
          <a:p>
            <a:pPr>
              <a:defRPr/>
            </a:pPr>
            <a:r>
              <a:rPr lang="en-US" sz="2800" dirty="0" smtClean="0"/>
              <a:t>SHINE - Cleanliness  </a:t>
            </a:r>
          </a:p>
        </p:txBody>
      </p:sp>
      <p:sp>
        <p:nvSpPr>
          <p:cNvPr id="94211" name="Rectangle 3"/>
          <p:cNvSpPr>
            <a:spLocks noGrp="1" noChangeArrowheads="1"/>
          </p:cNvSpPr>
          <p:nvPr>
            <p:ph idx="1"/>
          </p:nvPr>
        </p:nvSpPr>
        <p:spPr bwMode="auto">
          <a:xfrm>
            <a:off x="1524000" y="1779588"/>
            <a:ext cx="61722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buFontTx/>
              <a:buNone/>
            </a:pPr>
            <a:r>
              <a:rPr lang="en-US" altLang="en-US" sz="3600" b="1" smtClean="0">
                <a:solidFill>
                  <a:schemeClr val="tx2"/>
                </a:solidFill>
              </a:rPr>
              <a:t>“A clean workplace makes the unspoken statement that quality work is expected.”</a:t>
            </a:r>
          </a:p>
          <a:p>
            <a:pPr algn="ctr">
              <a:spcBef>
                <a:spcPct val="0"/>
              </a:spcBef>
              <a:buFontTx/>
              <a:buNone/>
            </a:pPr>
            <a:endParaRPr lang="en-US" altLang="en-US" sz="3600" b="1" smtClean="0"/>
          </a:p>
          <a:p>
            <a:pPr algn="ctr">
              <a:spcBef>
                <a:spcPct val="50000"/>
              </a:spcBef>
              <a:buFontTx/>
              <a:buNone/>
            </a:pPr>
            <a:endParaRPr lang="en-US" altLang="en-US" sz="3600" b="1" smtClean="0"/>
          </a:p>
        </p:txBody>
      </p:sp>
      <p:sp>
        <p:nvSpPr>
          <p:cNvPr id="61444" name="WordArt 4"/>
          <p:cNvSpPr>
            <a:spLocks noChangeArrowheads="1" noChangeShapeType="1" noTextEdit="1"/>
          </p:cNvSpPr>
          <p:nvPr/>
        </p:nvSpPr>
        <p:spPr bwMode="auto">
          <a:xfrm>
            <a:off x="838200" y="3886200"/>
            <a:ext cx="7162800" cy="1981200"/>
          </a:xfrm>
          <a:prstGeom prst="rect">
            <a:avLst/>
          </a:prstGeom>
        </p:spPr>
        <p:txBody>
          <a:bodyPr wrap="none" fromWordArt="1">
            <a:prstTxWarp prst="textPlain">
              <a:avLst>
                <a:gd name="adj" fmla="val 50000"/>
              </a:avLst>
            </a:prstTxWarp>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n-US" sz="3600" b="1" kern="10" dirty="0">
                <a:ln/>
                <a:solidFill>
                  <a:schemeClr val="accent5">
                    <a:tint val="50000"/>
                    <a:satMod val="180000"/>
                  </a:schemeClr>
                </a:solidFill>
                <a:latin typeface="Arial Black"/>
              </a:rPr>
              <a:t>Step 3</a:t>
            </a:r>
          </a:p>
        </p:txBody>
      </p:sp>
      <p:sp>
        <p:nvSpPr>
          <p:cNvPr id="94213"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 Shine</a:t>
            </a:r>
          </a:p>
        </p:txBody>
      </p:sp>
      <p:sp>
        <p:nvSpPr>
          <p:cNvPr id="94214"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8446003-3B46-49D6-BE00-B3C69AEE2855}" type="slidenum">
              <a:rPr lang="en-US" altLang="en-US" b="1">
                <a:cs typeface="Arial" pitchFamily="34" charset="0"/>
              </a:rPr>
              <a:pPr algn="ctr" eaLnBrk="1" hangingPunct="1"/>
              <a:t>129</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2"/>
          <p:cNvSpPr txBox="1">
            <a:spLocks noChangeArrowheads="1"/>
          </p:cNvSpPr>
          <p:nvPr/>
        </p:nvSpPr>
        <p:spPr bwMode="auto">
          <a:xfrm>
            <a:off x="0" y="801688"/>
            <a:ext cx="8991600"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lvl="1" eaLnBrk="1" hangingPunct="1">
              <a:spcBef>
                <a:spcPct val="0"/>
              </a:spcBef>
              <a:buClr>
                <a:srgbClr val="546422"/>
              </a:buClr>
              <a:buSzPct val="73000"/>
              <a:buFontTx/>
              <a:buNone/>
            </a:pPr>
            <a:endParaRPr lang="en-US" altLang="en-US" sz="1800" b="1" dirty="0" smtClean="0">
              <a:solidFill>
                <a:srgbClr val="000000"/>
              </a:solidFill>
              <a:latin typeface="Arial" pitchFamily="34" charset="0"/>
              <a:cs typeface="Arial" pitchFamily="34" charset="0"/>
            </a:endParaRPr>
          </a:p>
          <a:p>
            <a:pPr marL="0" lvl="1" eaLnBrk="1" hangingPunct="1">
              <a:spcBef>
                <a:spcPct val="0"/>
              </a:spcBef>
              <a:buClr>
                <a:srgbClr val="546422"/>
              </a:buClr>
              <a:buSzPct val="73000"/>
              <a:buFontTx/>
              <a:buNone/>
            </a:pPr>
            <a:r>
              <a:rPr lang="en-US" altLang="en-US" sz="1800" b="1" dirty="0" smtClean="0">
                <a:solidFill>
                  <a:srgbClr val="000000"/>
                </a:solidFill>
                <a:latin typeface="Arial" pitchFamily="34" charset="0"/>
                <a:cs typeface="Arial" pitchFamily="34" charset="0"/>
              </a:rPr>
              <a:t>June 4:		          Lean 102 (Superior National)</a:t>
            </a:r>
          </a:p>
          <a:p>
            <a:pPr marL="0" lvl="1" eaLnBrk="1" hangingPunct="1">
              <a:spcBef>
                <a:spcPct val="0"/>
              </a:spcBef>
              <a:buClr>
                <a:srgbClr val="546422"/>
              </a:buClr>
              <a:buSzPct val="73000"/>
              <a:buFontTx/>
              <a:buNone/>
            </a:pPr>
            <a:r>
              <a:rPr lang="en-US" altLang="en-US" sz="1800" b="1" dirty="0">
                <a:solidFill>
                  <a:srgbClr val="000000"/>
                </a:solidFill>
                <a:latin typeface="Arial" pitchFamily="34" charset="0"/>
                <a:cs typeface="Arial" pitchFamily="34" charset="0"/>
              </a:rPr>
              <a:t>	</a:t>
            </a:r>
            <a:r>
              <a:rPr lang="en-US" altLang="en-US" sz="1800" b="1" dirty="0" smtClean="0">
                <a:solidFill>
                  <a:srgbClr val="000000"/>
                </a:solidFill>
                <a:latin typeface="Arial" pitchFamily="34" charset="0"/>
                <a:cs typeface="Arial" pitchFamily="34" charset="0"/>
              </a:rPr>
              <a:t>	          Hancock</a:t>
            </a:r>
            <a:endParaRPr lang="en-US" altLang="en-US" sz="1800" b="1" dirty="0">
              <a:solidFill>
                <a:srgbClr val="000000"/>
              </a:solidFill>
              <a:latin typeface="Arial" pitchFamily="34" charset="0"/>
              <a:cs typeface="Arial" pitchFamily="34" charset="0"/>
            </a:endParaRPr>
          </a:p>
          <a:p>
            <a:pPr marL="0" lvl="1" eaLnBrk="1" hangingPunct="1">
              <a:spcBef>
                <a:spcPct val="0"/>
              </a:spcBef>
              <a:buClr>
                <a:srgbClr val="546422"/>
              </a:buClr>
              <a:buSzPct val="73000"/>
              <a:buFontTx/>
              <a:buNone/>
            </a:pPr>
            <a:endParaRPr lang="en-US" altLang="en-US" sz="1800" b="1" dirty="0">
              <a:solidFill>
                <a:srgbClr val="000000"/>
              </a:solidFill>
              <a:latin typeface="Arial" pitchFamily="34" charset="0"/>
              <a:cs typeface="Arial" pitchFamily="34" charset="0"/>
            </a:endParaRPr>
          </a:p>
          <a:p>
            <a:pPr marL="0" lvl="1" eaLnBrk="1" hangingPunct="1">
              <a:spcBef>
                <a:spcPct val="0"/>
              </a:spcBef>
              <a:buClr>
                <a:srgbClr val="546422"/>
              </a:buClr>
              <a:buSzPct val="73000"/>
              <a:buFontTx/>
              <a:buNone/>
            </a:pPr>
            <a:r>
              <a:rPr lang="en-US" altLang="en-US" sz="1800" b="1" dirty="0" smtClean="0">
                <a:solidFill>
                  <a:srgbClr val="000000"/>
                </a:solidFill>
                <a:latin typeface="Arial" pitchFamily="34" charset="0"/>
                <a:cs typeface="Arial" pitchFamily="34" charset="0"/>
              </a:rPr>
              <a:t>June 5:		          Lean Assessments</a:t>
            </a:r>
          </a:p>
          <a:p>
            <a:pPr marL="0" lvl="1" eaLnBrk="1" hangingPunct="1">
              <a:spcBef>
                <a:spcPct val="0"/>
              </a:spcBef>
              <a:buClr>
                <a:srgbClr val="546422"/>
              </a:buClr>
              <a:buSzPct val="73000"/>
              <a:buFontTx/>
              <a:buNone/>
            </a:pPr>
            <a:r>
              <a:rPr lang="en-US" altLang="en-US" sz="1800" b="1" dirty="0">
                <a:solidFill>
                  <a:srgbClr val="000000"/>
                </a:solidFill>
                <a:latin typeface="Arial" pitchFamily="34" charset="0"/>
                <a:cs typeface="Arial" pitchFamily="34" charset="0"/>
              </a:rPr>
              <a:t>	</a:t>
            </a:r>
            <a:r>
              <a:rPr lang="en-US" altLang="en-US" sz="1800" b="1" dirty="0" smtClean="0">
                <a:solidFill>
                  <a:srgbClr val="000000"/>
                </a:solidFill>
                <a:latin typeface="Arial" pitchFamily="34" charset="0"/>
                <a:cs typeface="Arial" pitchFamily="34" charset="0"/>
              </a:rPr>
              <a:t>	          Houghton</a:t>
            </a:r>
          </a:p>
          <a:p>
            <a:pPr marL="0" lvl="1" eaLnBrk="1" hangingPunct="1">
              <a:spcBef>
                <a:spcPct val="0"/>
              </a:spcBef>
              <a:buClr>
                <a:srgbClr val="546422"/>
              </a:buClr>
              <a:buSzPct val="73000"/>
              <a:buFontTx/>
              <a:buNone/>
            </a:pPr>
            <a:endParaRPr lang="en-US" altLang="en-US" sz="1800" b="1" dirty="0">
              <a:solidFill>
                <a:srgbClr val="000000"/>
              </a:solidFill>
              <a:latin typeface="Arial" pitchFamily="34" charset="0"/>
              <a:cs typeface="Arial" pitchFamily="34" charset="0"/>
            </a:endParaRPr>
          </a:p>
          <a:p>
            <a:pPr marL="0" lvl="1" eaLnBrk="1" hangingPunct="1">
              <a:spcBef>
                <a:spcPct val="0"/>
              </a:spcBef>
              <a:buClr>
                <a:srgbClr val="546422"/>
              </a:buClr>
              <a:buSzPct val="73000"/>
              <a:buFontTx/>
              <a:buNone/>
            </a:pPr>
            <a:r>
              <a:rPr lang="en-US" altLang="en-US" sz="1800" b="1" dirty="0" smtClean="0">
                <a:solidFill>
                  <a:srgbClr val="000000"/>
                </a:solidFill>
                <a:latin typeface="Arial" pitchFamily="34" charset="0"/>
                <a:cs typeface="Arial" pitchFamily="34" charset="0"/>
              </a:rPr>
              <a:t>June </a:t>
            </a:r>
            <a:r>
              <a:rPr lang="en-US" altLang="en-US" sz="1800" b="1" dirty="0">
                <a:solidFill>
                  <a:srgbClr val="000000"/>
                </a:solidFill>
                <a:latin typeface="Arial" pitchFamily="34" charset="0"/>
                <a:cs typeface="Arial" pitchFamily="34" charset="0"/>
              </a:rPr>
              <a:t>12: 	         Toyota Kata (REGISTRATION FULL)</a:t>
            </a:r>
          </a:p>
          <a:p>
            <a:pPr marL="0" lvl="1" eaLnBrk="1" hangingPunct="1">
              <a:spcBef>
                <a:spcPct val="0"/>
              </a:spcBef>
              <a:buClr>
                <a:srgbClr val="546422"/>
              </a:buClr>
              <a:buSzPct val="73000"/>
              <a:buFontTx/>
              <a:buNone/>
            </a:pPr>
            <a:r>
              <a:rPr lang="en-US" altLang="en-US" sz="1800" b="1" dirty="0">
                <a:solidFill>
                  <a:srgbClr val="000000"/>
                </a:solidFill>
                <a:latin typeface="Arial" pitchFamily="34" charset="0"/>
                <a:cs typeface="Arial" pitchFamily="34" charset="0"/>
              </a:rPr>
              <a:t>		         West Olive</a:t>
            </a:r>
          </a:p>
          <a:p>
            <a:pPr marL="0" lvl="1" eaLnBrk="1" hangingPunct="1">
              <a:spcBef>
                <a:spcPct val="0"/>
              </a:spcBef>
              <a:buClr>
                <a:srgbClr val="546422"/>
              </a:buClr>
              <a:buSzPct val="73000"/>
              <a:buFontTx/>
              <a:buNone/>
            </a:pPr>
            <a:endParaRPr lang="en-US" altLang="en-US" sz="1800" b="1" dirty="0">
              <a:solidFill>
                <a:srgbClr val="000000"/>
              </a:solidFill>
              <a:latin typeface="Arial" pitchFamily="34" charset="0"/>
              <a:cs typeface="Arial" pitchFamily="34" charset="0"/>
            </a:endParaRPr>
          </a:p>
          <a:p>
            <a:pPr marL="0" lvl="1" eaLnBrk="1" hangingPunct="1">
              <a:spcBef>
                <a:spcPct val="0"/>
              </a:spcBef>
              <a:buClr>
                <a:srgbClr val="546422"/>
              </a:buClr>
              <a:buSzPct val="73000"/>
              <a:buFontTx/>
              <a:buNone/>
            </a:pPr>
            <a:r>
              <a:rPr lang="en-US" altLang="en-US" sz="1800" b="1" dirty="0">
                <a:solidFill>
                  <a:srgbClr val="000000"/>
                </a:solidFill>
                <a:latin typeface="Arial" pitchFamily="34" charset="0"/>
                <a:cs typeface="Arial" pitchFamily="34" charset="0"/>
              </a:rPr>
              <a:t>August 12-14:              Annual Conference</a:t>
            </a:r>
          </a:p>
          <a:p>
            <a:pPr marL="0" lvl="1" eaLnBrk="1" hangingPunct="1">
              <a:spcBef>
                <a:spcPct val="0"/>
              </a:spcBef>
              <a:buClr>
                <a:srgbClr val="546422"/>
              </a:buClr>
              <a:buSzPct val="73000"/>
              <a:buFontTx/>
              <a:buNone/>
            </a:pPr>
            <a:r>
              <a:rPr lang="en-US" altLang="en-US" sz="1800" b="1" dirty="0">
                <a:solidFill>
                  <a:srgbClr val="000000"/>
                </a:solidFill>
                <a:latin typeface="Arial" pitchFamily="34" charset="0"/>
                <a:cs typeface="Arial" pitchFamily="34" charset="0"/>
              </a:rPr>
              <a:t>		         Traverse </a:t>
            </a:r>
            <a:r>
              <a:rPr lang="en-US" altLang="en-US" sz="1800" b="1" dirty="0" smtClean="0">
                <a:solidFill>
                  <a:srgbClr val="000000"/>
                </a:solidFill>
                <a:latin typeface="Arial" pitchFamily="34" charset="0"/>
                <a:cs typeface="Arial" pitchFamily="34" charset="0"/>
              </a:rPr>
              <a:t>City</a:t>
            </a:r>
          </a:p>
          <a:p>
            <a:pPr marL="0" lvl="1" eaLnBrk="1" hangingPunct="1">
              <a:spcBef>
                <a:spcPct val="0"/>
              </a:spcBef>
              <a:buClr>
                <a:srgbClr val="546422"/>
              </a:buClr>
              <a:buSzPct val="73000"/>
              <a:buFontTx/>
              <a:buNone/>
            </a:pPr>
            <a:endParaRPr lang="en-US" altLang="en-US" sz="1800" b="1" dirty="0">
              <a:solidFill>
                <a:srgbClr val="000000"/>
              </a:solidFill>
              <a:latin typeface="Arial" pitchFamily="34" charset="0"/>
              <a:cs typeface="Arial" pitchFamily="34" charset="0"/>
            </a:endParaRPr>
          </a:p>
          <a:p>
            <a:pPr marL="0" lvl="1" eaLnBrk="1" hangingPunct="1">
              <a:spcBef>
                <a:spcPct val="0"/>
              </a:spcBef>
              <a:buClr>
                <a:srgbClr val="546422"/>
              </a:buClr>
              <a:buSzPct val="73000"/>
              <a:buFontTx/>
              <a:buNone/>
            </a:pPr>
            <a:r>
              <a:rPr lang="en-US" altLang="en-US" sz="1800" b="1" dirty="0" smtClean="0">
                <a:solidFill>
                  <a:srgbClr val="000000"/>
                </a:solidFill>
                <a:latin typeface="Arial" pitchFamily="34" charset="0"/>
                <a:cs typeface="Arial" pitchFamily="34" charset="0"/>
              </a:rPr>
              <a:t>September:                  Lean 103 (Superior National)</a:t>
            </a:r>
          </a:p>
          <a:p>
            <a:pPr marL="0" lvl="1" eaLnBrk="1" hangingPunct="1">
              <a:spcBef>
                <a:spcPct val="0"/>
              </a:spcBef>
              <a:buClr>
                <a:srgbClr val="546422"/>
              </a:buClr>
              <a:buSzPct val="73000"/>
              <a:buFontTx/>
              <a:buNone/>
            </a:pPr>
            <a:r>
              <a:rPr lang="en-US" altLang="en-US" sz="1800" b="1" dirty="0">
                <a:solidFill>
                  <a:srgbClr val="000000"/>
                </a:solidFill>
                <a:latin typeface="Arial" pitchFamily="34" charset="0"/>
                <a:cs typeface="Arial" pitchFamily="34" charset="0"/>
              </a:rPr>
              <a:t>	</a:t>
            </a:r>
            <a:r>
              <a:rPr lang="en-US" altLang="en-US" sz="1800" b="1" dirty="0" smtClean="0">
                <a:solidFill>
                  <a:srgbClr val="000000"/>
                </a:solidFill>
                <a:latin typeface="Arial" pitchFamily="34" charset="0"/>
                <a:cs typeface="Arial" pitchFamily="34" charset="0"/>
              </a:rPr>
              <a:t>	         Hancock</a:t>
            </a:r>
          </a:p>
          <a:p>
            <a:pPr marL="0" lvl="1" eaLnBrk="1" hangingPunct="1">
              <a:spcBef>
                <a:spcPct val="0"/>
              </a:spcBef>
              <a:buClr>
                <a:srgbClr val="546422"/>
              </a:buClr>
              <a:buSzPct val="73000"/>
              <a:buFontTx/>
              <a:buNone/>
            </a:pPr>
            <a:endParaRPr lang="en-US" altLang="en-US" sz="1800" b="1" dirty="0" smtClean="0">
              <a:solidFill>
                <a:srgbClr val="000000"/>
              </a:solidFill>
              <a:latin typeface="Arial" pitchFamily="34" charset="0"/>
              <a:cs typeface="Arial" pitchFamily="34" charset="0"/>
            </a:endParaRPr>
          </a:p>
          <a:p>
            <a:pPr marL="0" lvl="1" eaLnBrk="1" hangingPunct="1">
              <a:spcBef>
                <a:spcPct val="0"/>
              </a:spcBef>
              <a:buClr>
                <a:srgbClr val="546422"/>
              </a:buClr>
              <a:buSzPct val="73000"/>
              <a:buFontTx/>
              <a:buNone/>
            </a:pPr>
            <a:r>
              <a:rPr lang="en-US" altLang="en-US" sz="1800" b="1" dirty="0" smtClean="0">
                <a:solidFill>
                  <a:srgbClr val="000000"/>
                </a:solidFill>
                <a:latin typeface="Arial" pitchFamily="34" charset="0"/>
                <a:cs typeface="Arial" pitchFamily="34" charset="0"/>
              </a:rPr>
              <a:t>Copper County Local Lean Group</a:t>
            </a:r>
            <a:endParaRPr lang="en-US" altLang="en-US" sz="1800" b="1" dirty="0">
              <a:solidFill>
                <a:srgbClr val="000000"/>
              </a:solidFill>
              <a:latin typeface="Arial" pitchFamily="34" charset="0"/>
              <a:cs typeface="Arial" pitchFamily="34" charset="0"/>
            </a:endParaRPr>
          </a:p>
        </p:txBody>
      </p:sp>
      <p:sp>
        <p:nvSpPr>
          <p:cNvPr id="16387" name="TextBox 1"/>
          <p:cNvSpPr txBox="1">
            <a:spLocks noChangeArrowheads="1"/>
          </p:cNvSpPr>
          <p:nvPr/>
        </p:nvSpPr>
        <p:spPr bwMode="auto">
          <a:xfrm>
            <a:off x="573088" y="5845175"/>
            <a:ext cx="7496175" cy="922338"/>
          </a:xfrm>
          <a:prstGeom prst="rect">
            <a:avLst/>
          </a:prstGeom>
          <a:solidFill>
            <a:srgbClr val="00B0F0"/>
          </a:solidFill>
          <a:ln w="9525">
            <a:solidFill>
              <a:schemeClr val="accent1"/>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b="1">
                <a:solidFill>
                  <a:schemeClr val="bg1"/>
                </a:solidFill>
                <a:latin typeface="Arial" pitchFamily="34" charset="0"/>
                <a:cs typeface="Arial" pitchFamily="34" charset="0"/>
              </a:rPr>
              <a:t>Please let us know if you have ideas for an event or have an interest to be a host. </a:t>
            </a:r>
          </a:p>
          <a:p>
            <a:pPr algn="ctr" eaLnBrk="1" hangingPunct="1">
              <a:spcBef>
                <a:spcPct val="0"/>
              </a:spcBef>
              <a:buFontTx/>
              <a:buNone/>
            </a:pPr>
            <a:r>
              <a:rPr lang="en-US" altLang="en-US" sz="1800" b="1">
                <a:solidFill>
                  <a:schemeClr val="bg1"/>
                </a:solidFill>
                <a:latin typeface="Arial" pitchFamily="34" charset="0"/>
                <a:cs typeface="Arial" pitchFamily="34" charset="0"/>
              </a:rPr>
              <a:t>Email: </a:t>
            </a:r>
            <a:r>
              <a:rPr lang="en-US" altLang="en-US" sz="1800" b="1">
                <a:solidFill>
                  <a:schemeClr val="bg1"/>
                </a:solidFill>
                <a:latin typeface="Arial" pitchFamily="34" charset="0"/>
                <a:cs typeface="Arial" pitchFamily="34" charset="0"/>
                <a:hlinkClick r:id="rId2"/>
              </a:rPr>
              <a:t>register@michiganlean.org</a:t>
            </a:r>
            <a:r>
              <a:rPr lang="en-US" altLang="en-US" sz="1800" b="1">
                <a:solidFill>
                  <a:schemeClr val="bg1"/>
                </a:solidFill>
                <a:latin typeface="Arial" pitchFamily="34" charset="0"/>
                <a:cs typeface="Arial" pitchFamily="34" charset="0"/>
              </a:rPr>
              <a:t> </a:t>
            </a:r>
          </a:p>
        </p:txBody>
      </p:sp>
      <p:sp>
        <p:nvSpPr>
          <p:cNvPr id="16388" name="Slide Number Placeholder 1"/>
          <p:cNvSpPr>
            <a:spLocks noGrp="1"/>
          </p:cNvSpPr>
          <p:nvPr>
            <p:ph type="sldNum" sz="quarter" idx="12"/>
          </p:nvPr>
        </p:nvSpPr>
        <p:spPr bwMode="auto">
          <a:xfrm>
            <a:off x="7394575" y="6524625"/>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smtClean="0">
                <a:latin typeface="Times New Roman" pitchFamily="18" charset="0"/>
                <a:cs typeface="Times New Roman" pitchFamily="18" charset="0"/>
              </a:rPr>
              <a:t>11</a:t>
            </a:r>
          </a:p>
        </p:txBody>
      </p:sp>
      <p:pic>
        <p:nvPicPr>
          <p:cNvPr id="16389" name="Group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750" y="5553075"/>
            <a:ext cx="9842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22"/>
          <p:cNvCxnSpPr>
            <a:cxnSpLocks noChangeShapeType="1"/>
          </p:cNvCxnSpPr>
          <p:nvPr/>
        </p:nvCxnSpPr>
        <p:spPr bwMode="auto">
          <a:xfrm>
            <a:off x="-47625" y="603250"/>
            <a:ext cx="8248650" cy="22225"/>
          </a:xfrm>
          <a:prstGeom prst="line">
            <a:avLst/>
          </a:prstGeom>
          <a:noFill/>
          <a:ln w="38100">
            <a:solidFill>
              <a:schemeClr val="accent1"/>
            </a:solidFill>
            <a:round/>
            <a:headEnd/>
            <a:tailEnd/>
          </a:ln>
          <a:effectLst>
            <a:outerShdw blurRad="63500" dist="228601" dir="2700000" sy="89999" rotWithShape="0">
              <a:srgbClr val="000000">
                <a:alpha val="25499"/>
              </a:srgbClr>
            </a:outerShdw>
          </a:effectLst>
          <a:extLst>
            <a:ext uri="{909E8E84-426E-40DD-AFC4-6F175D3DCCD1}">
              <a14:hiddenFill xmlns:a14="http://schemas.microsoft.com/office/drawing/2010/main">
                <a:noFill/>
              </a14:hiddenFill>
            </a:ext>
          </a:extLst>
        </p:spPr>
      </p:cxnSp>
      <p:sp>
        <p:nvSpPr>
          <p:cNvPr id="8" name="TextBox 5"/>
          <p:cNvSpPr txBox="1">
            <a:spLocks noChangeArrowheads="1"/>
          </p:cNvSpPr>
          <p:nvPr/>
        </p:nvSpPr>
        <p:spPr bwMode="auto">
          <a:xfrm>
            <a:off x="159325" y="-131625"/>
            <a:ext cx="8915400" cy="769441"/>
          </a:xfrm>
          <a:prstGeom prst="rect">
            <a:avLst/>
          </a:prstGeom>
          <a:noFill/>
          <a:ln w="9525">
            <a:noFill/>
            <a:miter lim="800000"/>
            <a:headEnd/>
            <a:tailEnd/>
          </a:ln>
        </p:spPr>
        <p:txBody>
          <a:bodyPr>
            <a:spAutoFit/>
          </a:bodyPr>
          <a:lstStyle/>
          <a:p>
            <a:pPr>
              <a:defRPr/>
            </a:pPr>
            <a:r>
              <a:rPr lang="en-US" sz="4400" b="1" dirty="0">
                <a:ln w="18415" cmpd="sng">
                  <a:solidFill>
                    <a:srgbClr val="FFFFFF"/>
                  </a:solidFill>
                  <a:prstDash val="solid"/>
                </a:ln>
                <a:solidFill>
                  <a:srgbClr val="000000"/>
                </a:solidFill>
                <a:ea typeface="+mn-ea"/>
                <a:cs typeface="Arial" pitchFamily="34" charset="0"/>
              </a:rPr>
              <a:t>Upcoming Events</a:t>
            </a:r>
          </a:p>
        </p:txBody>
      </p:sp>
    </p:spTree>
    <p:extLst>
      <p:ext uri="{BB962C8B-B14F-4D97-AF65-F5344CB8AC3E}">
        <p14:creationId xmlns:p14="http://schemas.microsoft.com/office/powerpoint/2010/main" val="138281965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9418"/>
            <a:ext cx="8229600" cy="4525963"/>
          </a:xfrm>
        </p:spPr>
        <p:txBody>
          <a:bodyPr/>
          <a:lstStyle/>
          <a:p>
            <a:pPr marL="0" indent="0" algn="ctr">
              <a:buNone/>
            </a:pPr>
            <a:r>
              <a:rPr lang="en-US" sz="4000" dirty="0" smtClean="0">
                <a:solidFill>
                  <a:srgbClr val="FF0000"/>
                </a:solidFill>
              </a:rPr>
              <a:t>Cleaning is Inspection,</a:t>
            </a:r>
          </a:p>
          <a:p>
            <a:pPr marL="0" indent="0" algn="ctr">
              <a:buNone/>
            </a:pPr>
            <a:r>
              <a:rPr lang="en-US" sz="4000" dirty="0" smtClean="0">
                <a:solidFill>
                  <a:srgbClr val="FF0000"/>
                </a:solidFill>
              </a:rPr>
              <a:t>Inspection is Detection,</a:t>
            </a:r>
          </a:p>
          <a:p>
            <a:pPr marL="0" indent="0" algn="ctr">
              <a:buNone/>
            </a:pPr>
            <a:r>
              <a:rPr lang="en-US" sz="4000" dirty="0" smtClean="0">
                <a:solidFill>
                  <a:srgbClr val="FF0000"/>
                </a:solidFill>
              </a:rPr>
              <a:t>Detection is correction!</a:t>
            </a:r>
            <a:endParaRPr lang="en-US" sz="4000" dirty="0">
              <a:solidFill>
                <a:srgbClr val="FF0000"/>
              </a:solidFill>
            </a:endParaRPr>
          </a:p>
        </p:txBody>
      </p:sp>
      <p:sp>
        <p:nvSpPr>
          <p:cNvPr id="3" name="Slide Number Placeholder 2"/>
          <p:cNvSpPr>
            <a:spLocks noGrp="1"/>
          </p:cNvSpPr>
          <p:nvPr>
            <p:ph type="sldNum" sz="quarter" idx="11"/>
          </p:nvPr>
        </p:nvSpPr>
        <p:spPr>
          <a:xfrm>
            <a:off x="-215485" y="6581804"/>
            <a:ext cx="758825" cy="180975"/>
          </a:xfrm>
        </p:spPr>
        <p:txBody>
          <a:bodyPr/>
          <a:lstStyle/>
          <a:p>
            <a:pPr lvl="1"/>
            <a:fld id="{3D94E549-4280-4101-97AA-243A8507B051}" type="slidenum">
              <a:rPr lang="en-US" altLang="en-US" sz="1100" smtClean="0"/>
              <a:pPr lvl="1"/>
              <a:t>130</a:t>
            </a:fld>
            <a:endParaRPr lang="en-US" altLang="en-US" sz="1100" dirty="0"/>
          </a:p>
        </p:txBody>
      </p:sp>
      <p:sp>
        <p:nvSpPr>
          <p:cNvPr id="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a:t>
            </a:r>
            <a:r>
              <a:rPr lang="en-US" altLang="en-US" sz="4000" b="1" dirty="0" smtClean="0">
                <a:cs typeface="Arial" pitchFamily="34" charset="0"/>
              </a:rPr>
              <a:t>Shine</a:t>
            </a:r>
            <a:endParaRPr lang="en-US" altLang="en-US" sz="4000" b="1" dirty="0">
              <a:cs typeface="Arial" pitchFamily="34" charset="0"/>
            </a:endParaRPr>
          </a:p>
        </p:txBody>
      </p:sp>
      <p:pic>
        <p:nvPicPr>
          <p:cNvPr id="7170" name="Picture 2" descr="C:\Users\mhs3\Documents\1 My work stuff\6 Holland\Photos\Holland Photos 2-9-11\IMG_89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59006" y="3352800"/>
            <a:ext cx="4425989" cy="331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5478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descr="5s_plant flo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2975" y="1539875"/>
            <a:ext cx="7269163" cy="52466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4386" name="Rectangle 2"/>
          <p:cNvSpPr>
            <a:spLocks noGrp="1" noChangeArrowheads="1"/>
          </p:cNvSpPr>
          <p:nvPr>
            <p:ph type="title" idx="4294967295"/>
          </p:nvPr>
        </p:nvSpPr>
        <p:spPr>
          <a:xfrm>
            <a:off x="294481" y="947737"/>
            <a:ext cx="8576563" cy="838200"/>
          </a:xfrm>
          <a:prstGeom prst="rect">
            <a:avLst/>
          </a:prstGeom>
          <a:effectLst>
            <a:glow rad="228600">
              <a:schemeClr val="accent1">
                <a:satMod val="175000"/>
                <a:alpha val="40000"/>
              </a:schemeClr>
            </a:glow>
          </a:effectLst>
          <a:extLst/>
        </p:spPr>
        <p:txBody>
          <a:bodyPr/>
          <a:lstStyle/>
          <a:p>
            <a:pPr>
              <a:defRPr/>
            </a:pPr>
            <a:r>
              <a:rPr lang="en-US" dirty="0" smtClean="0">
                <a:ln w="3175" cmpd="sng">
                  <a:solidFill>
                    <a:schemeClr val="tx2">
                      <a:lumMod val="75000"/>
                      <a:lumOff val="25000"/>
                    </a:schemeClr>
                  </a:solidFill>
                  <a:prstDash val="solid"/>
                </a:ln>
              </a:rPr>
              <a:t>This is what “clean” looks like…</a:t>
            </a:r>
            <a:endParaRPr lang="en-US" dirty="0">
              <a:ln w="3175" cmpd="sng">
                <a:solidFill>
                  <a:schemeClr val="tx2">
                    <a:lumMod val="75000"/>
                    <a:lumOff val="25000"/>
                  </a:schemeClr>
                </a:solidFill>
                <a:prstDash val="solid"/>
              </a:ln>
            </a:endParaRPr>
          </a:p>
        </p:txBody>
      </p:sp>
      <p:sp>
        <p:nvSpPr>
          <p:cNvPr id="95236"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(‘Do’ Phase)</a:t>
            </a:r>
          </a:p>
        </p:txBody>
      </p:sp>
      <p:sp>
        <p:nvSpPr>
          <p:cNvPr id="9523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9FA49A61-B9AF-4E5A-AA40-140725309A13}" type="slidenum">
              <a:rPr lang="en-US" altLang="en-US">
                <a:solidFill>
                  <a:srgbClr val="1F497D"/>
                </a:solidFill>
                <a:latin typeface="Trebuchet MS" pitchFamily="34" charset="0"/>
              </a:rPr>
              <a:pPr eaLnBrk="1" hangingPunct="1"/>
              <a:t>131</a:t>
            </a:fld>
            <a:endParaRPr lang="en-US" altLang="en-US">
              <a:solidFill>
                <a:srgbClr val="1F497D"/>
              </a:solidFill>
              <a:latin typeface="Trebuchet MS" pitchFamily="34" charset="0"/>
            </a:endParaRPr>
          </a:p>
        </p:txBody>
      </p:sp>
      <p:sp>
        <p:nvSpPr>
          <p:cNvPr id="95238" name="Slide Number Placeholder 3"/>
          <p:cNvSpPr txBox="1">
            <a:spLocks/>
          </p:cNvSpPr>
          <p:nvPr/>
        </p:nvSpPr>
        <p:spPr bwMode="auto">
          <a:xfrm>
            <a:off x="0" y="6510338"/>
            <a:ext cx="5889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9092B47C-202F-4042-B9A1-E31E90A50D1C}" type="slidenum">
              <a:rPr lang="en-US" altLang="en-US" sz="1100" b="1">
                <a:cs typeface="Arial" pitchFamily="34" charset="0"/>
              </a:rPr>
              <a:pPr algn="ctr" eaLnBrk="1" hangingPunct="1"/>
              <a:t>131</a:t>
            </a:fld>
            <a:endParaRPr lang="en-US" altLang="en-US" sz="1100"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09600" y="1143030"/>
            <a:ext cx="8172450" cy="457200"/>
          </a:xfrm>
        </p:spPr>
        <p:txBody>
          <a:bodyPr/>
          <a:lstStyle/>
          <a:p>
            <a:pPr>
              <a:defRPr/>
            </a:pPr>
            <a:r>
              <a:rPr lang="en-US" sz="2800" dirty="0" smtClean="0"/>
              <a:t>STANDARDIZE - Participation</a:t>
            </a:r>
          </a:p>
        </p:txBody>
      </p:sp>
      <p:sp>
        <p:nvSpPr>
          <p:cNvPr id="70659" name="Rectangle 3"/>
          <p:cNvSpPr>
            <a:spLocks noGrp="1" noChangeArrowheads="1"/>
          </p:cNvSpPr>
          <p:nvPr>
            <p:ph idx="1"/>
          </p:nvPr>
        </p:nvSpPr>
        <p:spPr>
          <a:xfrm>
            <a:off x="990600" y="1593850"/>
            <a:ext cx="7029450" cy="2873375"/>
          </a:xfrm>
        </p:spPr>
        <p:txBody>
          <a:bodyPr vert="horz" wrap="square" lIns="91440" tIns="45720" rIns="91440" bIns="45720" numCol="1" anchor="t" anchorCtr="0" compatLnSpc="1">
            <a:prstTxWarp prst="textNoShape">
              <a:avLst/>
            </a:prstTxWarp>
            <a:normAutofit/>
          </a:bodyPr>
          <a:lstStyle/>
          <a:p>
            <a:pPr algn="ctr">
              <a:lnSpc>
                <a:spcPct val="80000"/>
              </a:lnSpc>
              <a:spcBef>
                <a:spcPct val="0"/>
              </a:spcBef>
              <a:buFontTx/>
              <a:buNone/>
            </a:pPr>
            <a:endParaRPr lang="en-US" altLang="en-US" sz="2200" dirty="0" smtClean="0">
              <a:solidFill>
                <a:schemeClr val="tx2"/>
              </a:solidFill>
            </a:endParaRPr>
          </a:p>
          <a:p>
            <a:pPr algn="ctr">
              <a:lnSpc>
                <a:spcPct val="80000"/>
              </a:lnSpc>
              <a:spcBef>
                <a:spcPct val="0"/>
              </a:spcBef>
              <a:buFontTx/>
              <a:buNone/>
            </a:pPr>
            <a:r>
              <a:rPr lang="en-US" altLang="en-US" sz="3300" dirty="0" smtClean="0"/>
              <a:t>Good housekeeping habits should be </a:t>
            </a:r>
            <a:r>
              <a:rPr lang="en-US" altLang="en-US" sz="3300" b="1" dirty="0" smtClean="0"/>
              <a:t>everyone’s responsibility</a:t>
            </a:r>
            <a:r>
              <a:rPr lang="en-US" altLang="en-US" sz="3300" dirty="0" smtClean="0"/>
              <a:t>, including management and staff.</a:t>
            </a:r>
          </a:p>
          <a:p>
            <a:pPr algn="ctr">
              <a:lnSpc>
                <a:spcPct val="80000"/>
              </a:lnSpc>
              <a:spcBef>
                <a:spcPct val="0"/>
              </a:spcBef>
              <a:buFontTx/>
              <a:buNone/>
            </a:pPr>
            <a:endParaRPr lang="en-US" altLang="en-US" sz="3300" dirty="0" smtClean="0"/>
          </a:p>
          <a:p>
            <a:pPr algn="ctr">
              <a:lnSpc>
                <a:spcPct val="80000"/>
              </a:lnSpc>
              <a:spcBef>
                <a:spcPct val="0"/>
              </a:spcBef>
              <a:buFontTx/>
              <a:buNone/>
            </a:pPr>
            <a:r>
              <a:rPr lang="en-US" altLang="en-US" sz="3300" b="1" dirty="0" smtClean="0"/>
              <a:t>STANDARDS </a:t>
            </a:r>
            <a:r>
              <a:rPr lang="en-US" altLang="en-US" sz="3300" dirty="0" smtClean="0"/>
              <a:t>(expectations) </a:t>
            </a:r>
            <a:r>
              <a:rPr lang="en-US" altLang="en-US" sz="3300" b="1" dirty="0" smtClean="0"/>
              <a:t>must be set and visual.</a:t>
            </a:r>
          </a:p>
        </p:txBody>
      </p:sp>
      <p:sp>
        <p:nvSpPr>
          <p:cNvPr id="70660" name="WordArt 4"/>
          <p:cNvSpPr>
            <a:spLocks noChangeArrowheads="1" noChangeShapeType="1" noTextEdit="1"/>
          </p:cNvSpPr>
          <p:nvPr/>
        </p:nvSpPr>
        <p:spPr bwMode="auto">
          <a:xfrm>
            <a:off x="838200" y="4163295"/>
            <a:ext cx="7162800" cy="1981200"/>
          </a:xfrm>
          <a:prstGeom prst="rect">
            <a:avLst/>
          </a:prstGeom>
        </p:spPr>
        <p:txBody>
          <a:bodyPr wrap="none" fromWordArt="1">
            <a:prstTxWarp prst="textPlain">
              <a:avLst>
                <a:gd name="adj" fmla="val 50000"/>
              </a:avLst>
            </a:prstTxWarp>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n-US" sz="3600" b="1" kern="10" dirty="0">
                <a:ln/>
                <a:solidFill>
                  <a:schemeClr val="accent5">
                    <a:tint val="50000"/>
                    <a:satMod val="180000"/>
                  </a:schemeClr>
                </a:solidFill>
                <a:latin typeface="Arial Black"/>
              </a:rPr>
              <a:t>Step 4</a:t>
            </a:r>
          </a:p>
        </p:txBody>
      </p:sp>
      <p:sp>
        <p:nvSpPr>
          <p:cNvPr id="96261"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Standardize</a:t>
            </a:r>
          </a:p>
        </p:txBody>
      </p:sp>
      <p:sp>
        <p:nvSpPr>
          <p:cNvPr id="9626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FB7641EF-500F-469B-96F9-CC31AEBF02B4}" type="slidenum">
              <a:rPr lang="en-US" altLang="en-US" b="1">
                <a:cs typeface="Arial" pitchFamily="34" charset="0"/>
              </a:rPr>
              <a:pPr algn="ctr" eaLnBrk="1" hangingPunct="1"/>
              <a:t>132</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3850" y="1032195"/>
            <a:ext cx="7524750" cy="609600"/>
          </a:xfrm>
        </p:spPr>
        <p:txBody>
          <a:bodyPr/>
          <a:lstStyle/>
          <a:p>
            <a:pPr algn="ctr">
              <a:defRPr/>
            </a:pPr>
            <a:r>
              <a:rPr lang="en-US" sz="2800" dirty="0" smtClean="0">
                <a:solidFill>
                  <a:schemeClr val="bg1"/>
                </a:solidFill>
                <a:latin typeface="Arial" pitchFamily="34" charset="0"/>
                <a:cs typeface="Arial" pitchFamily="34" charset="0"/>
              </a:rPr>
              <a:t>SUSTAIN – Self-discipline</a:t>
            </a:r>
          </a:p>
        </p:txBody>
      </p:sp>
      <p:sp>
        <p:nvSpPr>
          <p:cNvPr id="4100" name="Rectangle 3"/>
          <p:cNvSpPr>
            <a:spLocks noGrp="1" noChangeArrowheads="1"/>
          </p:cNvSpPr>
          <p:nvPr>
            <p:ph type="body" sz="half" idx="1"/>
          </p:nvPr>
        </p:nvSpPr>
        <p:spPr bwMode="auto">
          <a:xfrm>
            <a:off x="379413" y="1779588"/>
            <a:ext cx="7677007" cy="333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en-US" altLang="en-US" sz="2800" b="1" dirty="0" smtClean="0">
                <a:solidFill>
                  <a:schemeClr val="tx2"/>
                </a:solidFill>
                <a:latin typeface="Arial" pitchFamily="34" charset="0"/>
                <a:cs typeface="Arial" pitchFamily="34" charset="0"/>
              </a:rPr>
              <a:t>Requires self-discipline </a:t>
            </a:r>
          </a:p>
          <a:p>
            <a:pPr lvl="1">
              <a:lnSpc>
                <a:spcPct val="80000"/>
              </a:lnSpc>
            </a:pPr>
            <a:r>
              <a:rPr lang="en-US" altLang="en-US" sz="2800" i="1" dirty="0" smtClean="0">
                <a:solidFill>
                  <a:schemeClr val="tx2"/>
                </a:solidFill>
                <a:latin typeface="Arial" pitchFamily="34" charset="0"/>
                <a:cs typeface="Arial" pitchFamily="34" charset="0"/>
              </a:rPr>
              <a:t>Discipline is </a:t>
            </a:r>
            <a:r>
              <a:rPr lang="en-US" altLang="en-US" sz="2800" dirty="0" smtClean="0">
                <a:solidFill>
                  <a:schemeClr val="tx2"/>
                </a:solidFill>
                <a:latin typeface="Arial" pitchFamily="34" charset="0"/>
                <a:cs typeface="Arial" pitchFamily="34" charset="0"/>
              </a:rPr>
              <a:t>consistently</a:t>
            </a:r>
            <a:r>
              <a:rPr lang="en-US" altLang="en-US" sz="2800" i="1" dirty="0" smtClean="0">
                <a:solidFill>
                  <a:schemeClr val="tx2"/>
                </a:solidFill>
                <a:latin typeface="Arial" pitchFamily="34" charset="0"/>
                <a:cs typeface="Arial" pitchFamily="34" charset="0"/>
              </a:rPr>
              <a:t> working by the rules and standards of clearing, locating, and cleaning</a:t>
            </a:r>
            <a:r>
              <a:rPr lang="en-US" altLang="en-US" sz="2800" b="1" dirty="0" smtClean="0">
                <a:solidFill>
                  <a:schemeClr val="tx2"/>
                </a:solidFill>
                <a:latin typeface="Arial" pitchFamily="34" charset="0"/>
                <a:cs typeface="Arial" pitchFamily="34" charset="0"/>
              </a:rPr>
              <a:t> </a:t>
            </a:r>
            <a:r>
              <a:rPr lang="en-US" altLang="en-US" sz="2800" i="1" dirty="0" smtClean="0">
                <a:solidFill>
                  <a:schemeClr val="tx2"/>
                </a:solidFill>
                <a:latin typeface="Arial" pitchFamily="34" charset="0"/>
                <a:cs typeface="Arial" pitchFamily="34" charset="0"/>
              </a:rPr>
              <a:t>and</a:t>
            </a:r>
            <a:r>
              <a:rPr lang="en-US" altLang="en-US" sz="2800" dirty="0" smtClean="0">
                <a:solidFill>
                  <a:schemeClr val="tx2"/>
                </a:solidFill>
                <a:latin typeface="Arial" pitchFamily="34" charset="0"/>
                <a:cs typeface="Arial" pitchFamily="34" charset="0"/>
              </a:rPr>
              <a:t> </a:t>
            </a:r>
          </a:p>
          <a:p>
            <a:pPr algn="ctr">
              <a:lnSpc>
                <a:spcPct val="80000"/>
              </a:lnSpc>
              <a:buFontTx/>
              <a:buNone/>
            </a:pPr>
            <a:r>
              <a:rPr lang="en-US" altLang="en-US" sz="2800" b="1" dirty="0" smtClean="0">
                <a:solidFill>
                  <a:schemeClr val="tx2"/>
                </a:solidFill>
                <a:latin typeface="Arial" pitchFamily="34" charset="0"/>
                <a:cs typeface="Arial" pitchFamily="34" charset="0"/>
              </a:rPr>
              <a:t>commitment from </a:t>
            </a:r>
          </a:p>
          <a:p>
            <a:pPr algn="ctr">
              <a:lnSpc>
                <a:spcPct val="80000"/>
              </a:lnSpc>
              <a:buFontTx/>
              <a:buNone/>
            </a:pPr>
            <a:r>
              <a:rPr lang="en-US" altLang="en-US" sz="2800" b="1" dirty="0" smtClean="0">
                <a:solidFill>
                  <a:schemeClr val="tx2"/>
                </a:solidFill>
                <a:latin typeface="Arial" pitchFamily="34" charset="0"/>
                <a:cs typeface="Arial" pitchFamily="34" charset="0"/>
              </a:rPr>
              <a:t>everyone in the organization</a:t>
            </a:r>
          </a:p>
          <a:p>
            <a:pPr algn="ctr">
              <a:lnSpc>
                <a:spcPct val="80000"/>
              </a:lnSpc>
              <a:buFontTx/>
              <a:buNone/>
            </a:pPr>
            <a:endParaRPr lang="en-US" altLang="en-US" sz="2800" b="1" dirty="0">
              <a:solidFill>
                <a:schemeClr val="tx2"/>
              </a:solidFill>
              <a:latin typeface="Arial" pitchFamily="34" charset="0"/>
              <a:cs typeface="Arial" pitchFamily="34" charset="0"/>
            </a:endParaRPr>
          </a:p>
          <a:p>
            <a:pPr algn="ctr">
              <a:lnSpc>
                <a:spcPct val="80000"/>
              </a:lnSpc>
              <a:buFontTx/>
              <a:buNone/>
            </a:pPr>
            <a:r>
              <a:rPr lang="en-US" altLang="en-US" sz="2800" b="1" dirty="0" smtClean="0">
                <a:solidFill>
                  <a:schemeClr val="tx2"/>
                </a:solidFill>
                <a:latin typeface="Arial" pitchFamily="34" charset="0"/>
                <a:cs typeface="Arial" pitchFamily="34" charset="0"/>
              </a:rPr>
              <a:t>“Inspect what you expect”</a:t>
            </a:r>
          </a:p>
        </p:txBody>
      </p:sp>
      <p:graphicFrame>
        <p:nvGraphicFramePr>
          <p:cNvPr id="4098" name="Object 5"/>
          <p:cNvGraphicFramePr>
            <a:graphicFrameLocks noGrp="1"/>
          </p:cNvGraphicFramePr>
          <p:nvPr>
            <p:ph type="clipArt" sz="half" idx="2"/>
          </p:nvPr>
        </p:nvGraphicFramePr>
        <p:xfrm>
          <a:off x="7391400" y="238125"/>
          <a:ext cx="1752600" cy="2493963"/>
        </p:xfrm>
        <a:graphic>
          <a:graphicData uri="http://schemas.openxmlformats.org/presentationml/2006/ole">
            <mc:AlternateContent xmlns:mc="http://schemas.openxmlformats.org/markup-compatibility/2006">
              <mc:Choice xmlns:v="urn:schemas-microsoft-com:vml" Requires="v">
                <p:oleObj spid="_x0000_s4201" name="Clip" r:id="rId3" imgW="2497138" imgH="3552825" progId="">
                  <p:embed/>
                </p:oleObj>
              </mc:Choice>
              <mc:Fallback>
                <p:oleObj name="Clip" r:id="rId3" imgW="2497138" imgH="3552825" progId="">
                  <p:embed/>
                  <p:pic>
                    <p:nvPicPr>
                      <p:cNvPr id="0" name="Picture 7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38125"/>
                        <a:ext cx="1752600" cy="249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876" name="WordArt 4"/>
          <p:cNvSpPr>
            <a:spLocks noChangeArrowheads="1" noChangeShapeType="1" noTextEdit="1"/>
          </p:cNvSpPr>
          <p:nvPr/>
        </p:nvSpPr>
        <p:spPr bwMode="auto">
          <a:xfrm>
            <a:off x="1193871" y="5117910"/>
            <a:ext cx="6134977" cy="1421450"/>
          </a:xfrm>
          <a:prstGeom prst="rect">
            <a:avLst/>
          </a:prstGeom>
        </p:spPr>
        <p:txBody>
          <a:bodyPr wrap="none" fromWordArt="1">
            <a:prstTxWarp prst="textPlain">
              <a:avLst>
                <a:gd name="adj" fmla="val 50000"/>
              </a:avLst>
            </a:prstTxWarp>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n-US" sz="2800" b="1" kern="10" dirty="0">
                <a:ln/>
                <a:solidFill>
                  <a:schemeClr val="accent5">
                    <a:tint val="50000"/>
                    <a:satMod val="180000"/>
                  </a:schemeClr>
                </a:solidFill>
                <a:cs typeface="Arial" pitchFamily="34" charset="0"/>
              </a:rPr>
              <a:t>Step 5</a:t>
            </a:r>
          </a:p>
        </p:txBody>
      </p:sp>
      <p:sp>
        <p:nvSpPr>
          <p:cNvPr id="4102" name="WordArt 6"/>
          <p:cNvSpPr>
            <a:spLocks noChangeArrowheads="1" noChangeShapeType="1" noTextEdit="1"/>
          </p:cNvSpPr>
          <p:nvPr/>
        </p:nvSpPr>
        <p:spPr bwMode="auto">
          <a:xfrm>
            <a:off x="7772400" y="762000"/>
            <a:ext cx="838200" cy="152400"/>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solidFill>
                  <a:srgbClr val="000000"/>
                </a:solidFill>
                <a:latin typeface="Arial"/>
                <a:cs typeface="Arial"/>
              </a:rPr>
              <a:t>Sustain</a:t>
            </a:r>
          </a:p>
        </p:txBody>
      </p:sp>
      <p:sp>
        <p:nvSpPr>
          <p:cNvPr id="4103"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 Sustain</a:t>
            </a:r>
          </a:p>
        </p:txBody>
      </p:sp>
      <p:sp>
        <p:nvSpPr>
          <p:cNvPr id="41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305A1FA-E590-4325-984D-703906022023}" type="slidenum">
              <a:rPr lang="en-US" altLang="en-US">
                <a:solidFill>
                  <a:srgbClr val="1F497D"/>
                </a:solidFill>
                <a:latin typeface="Trebuchet MS" pitchFamily="34" charset="0"/>
              </a:rPr>
              <a:pPr eaLnBrk="1" hangingPunct="1"/>
              <a:t>133</a:t>
            </a:fld>
            <a:endParaRPr lang="en-US" altLang="en-US">
              <a:solidFill>
                <a:srgbClr val="1F497D"/>
              </a:solidFill>
              <a:latin typeface="Trebuchet MS" pitchFamily="34" charset="0"/>
            </a:endParaRPr>
          </a:p>
        </p:txBody>
      </p:sp>
      <p:sp>
        <p:nvSpPr>
          <p:cNvPr id="4105" name="Slide Number Placeholder 3"/>
          <p:cNvSpPr txBox="1">
            <a:spLocks/>
          </p:cNvSpPr>
          <p:nvPr/>
        </p:nvSpPr>
        <p:spPr bwMode="auto">
          <a:xfrm>
            <a:off x="0" y="6510338"/>
            <a:ext cx="5889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00E070A-A90A-437A-BEA4-F3C062A103AD}" type="slidenum">
              <a:rPr lang="en-US" altLang="en-US" sz="1100" b="1">
                <a:cs typeface="Arial" pitchFamily="34" charset="0"/>
              </a:rPr>
              <a:pPr algn="ctr" eaLnBrk="1" hangingPunct="1"/>
              <a:t>133</a:t>
            </a:fld>
            <a:endParaRPr lang="en-US" altLang="en-US" sz="1100" b="1">
              <a:cs typeface="Arial" pitchFamily="34" charset="0"/>
            </a:endParaRPr>
          </a:p>
        </p:txBody>
      </p:sp>
    </p:spTree>
  </p:cSld>
  <p:clrMapOvr>
    <a:masterClrMapping/>
  </p:clrMapOvr>
  <p:transition spd="med">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133600" y="1077800"/>
            <a:ext cx="6584950" cy="577850"/>
          </a:xfrm>
        </p:spPr>
        <p:txBody>
          <a:bodyPr/>
          <a:lstStyle/>
          <a:p>
            <a:pPr>
              <a:defRPr/>
            </a:pPr>
            <a:r>
              <a:rPr lang="en-US" sz="2800" dirty="0" smtClean="0"/>
              <a:t>Example: 5S Audit Scorecard</a:t>
            </a:r>
          </a:p>
        </p:txBody>
      </p:sp>
      <p:graphicFrame>
        <p:nvGraphicFramePr>
          <p:cNvPr id="5122" name="Object 3"/>
          <p:cNvGraphicFramePr>
            <a:graphicFrameLocks noChangeAspect="1"/>
          </p:cNvGraphicFramePr>
          <p:nvPr/>
        </p:nvGraphicFramePr>
        <p:xfrm>
          <a:off x="990600" y="1620838"/>
          <a:ext cx="6167438" cy="5130800"/>
        </p:xfrm>
        <a:graphic>
          <a:graphicData uri="http://schemas.openxmlformats.org/presentationml/2006/ole">
            <mc:AlternateContent xmlns:mc="http://schemas.openxmlformats.org/markup-compatibility/2006">
              <mc:Choice xmlns:v="urn:schemas-microsoft-com:vml" Requires="v">
                <p:oleObj spid="_x0000_s5220" name="Document" r:id="rId4" imgW="9750552" imgH="8734044" progId="Word.Document.8">
                  <p:embed/>
                </p:oleObj>
              </mc:Choice>
              <mc:Fallback>
                <p:oleObj name="Document" r:id="rId4" imgW="9750552" imgH="8734044" progId="Word.Document.8">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20838"/>
                        <a:ext cx="6167438" cy="5130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5S</a:t>
            </a:r>
          </a:p>
        </p:txBody>
      </p:sp>
      <p:sp>
        <p:nvSpPr>
          <p:cNvPr id="512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90468F1-FE40-41F5-AEE9-CDA796A38952}" type="slidenum">
              <a:rPr lang="en-US" altLang="en-US" b="1">
                <a:cs typeface="Arial" pitchFamily="34" charset="0"/>
              </a:rPr>
              <a:pPr algn="ctr" eaLnBrk="1" hangingPunct="1"/>
              <a:t>134</a:t>
            </a:fld>
            <a:endParaRPr lang="en-US" altLang="en-US" b="1">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2"/>
          </p:nvPr>
        </p:nvSpPr>
        <p:spPr bwMode="auto">
          <a:xfrm>
            <a:off x="79248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B2D18958-A03A-4269-A380-98DDC6A54BA5}" type="slidenum">
              <a:rPr lang="en-US" altLang="en-US">
                <a:solidFill>
                  <a:srgbClr val="1F497D"/>
                </a:solidFill>
                <a:latin typeface="Trebuchet MS" pitchFamily="34" charset="0"/>
              </a:rPr>
              <a:pPr eaLnBrk="1" hangingPunct="1"/>
              <a:t>135</a:t>
            </a:fld>
            <a:endParaRPr lang="en-US" altLang="en-US">
              <a:solidFill>
                <a:srgbClr val="1F497D"/>
              </a:solidFill>
              <a:latin typeface="Trebuchet MS" pitchFamily="34" charset="0"/>
            </a:endParaRPr>
          </a:p>
        </p:txBody>
      </p:sp>
      <p:pic>
        <p:nvPicPr>
          <p:cNvPr id="9728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147638"/>
            <a:ext cx="7758113"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Slide Number Placeholder 3"/>
          <p:cNvSpPr txBox="1">
            <a:spLocks/>
          </p:cNvSpPr>
          <p:nvPr/>
        </p:nvSpPr>
        <p:spPr bwMode="auto">
          <a:xfrm>
            <a:off x="0" y="6510338"/>
            <a:ext cx="5889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6CA2835-5F8C-4A1C-A374-CCD2B513E475}" type="slidenum">
              <a:rPr lang="en-US" altLang="en-US" sz="1100" b="1">
                <a:cs typeface="Arial" pitchFamily="34" charset="0"/>
              </a:rPr>
              <a:pPr algn="ctr" eaLnBrk="1" hangingPunct="1"/>
              <a:t>135</a:t>
            </a:fld>
            <a:endParaRPr lang="en-US" altLang="en-US" sz="1100" b="1">
              <a:cs typeface="Arial" pitchFamily="34" charset="0"/>
            </a:endParaRPr>
          </a:p>
        </p:txBody>
      </p:sp>
      <p:sp>
        <p:nvSpPr>
          <p:cNvPr id="97285" name="Rectangle 1"/>
          <p:cNvSpPr>
            <a:spLocks noChangeArrowheads="1"/>
          </p:cNvSpPr>
          <p:nvPr/>
        </p:nvSpPr>
        <p:spPr bwMode="auto">
          <a:xfrm>
            <a:off x="588963" y="4999038"/>
            <a:ext cx="4572000" cy="1755775"/>
          </a:xfrm>
          <a:prstGeom prst="rect">
            <a:avLst/>
          </a:prstGeom>
          <a:solidFill>
            <a:schemeClr val="bg1"/>
          </a:solidFill>
          <a:ln w="9525">
            <a:solidFill>
              <a:schemeClr val="accent1"/>
            </a:solidFill>
            <a:miter lim="800000"/>
            <a:headEnd/>
            <a:tailEnd/>
          </a:ln>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a:t>All Lean projects should have some sort of display board or area, but 5S is the BEST way to show progress….  </a:t>
            </a:r>
            <a:r>
              <a:rPr lang="en-US" altLang="en-US" i="1">
                <a:solidFill>
                  <a:srgbClr val="FF0000"/>
                </a:solidFill>
              </a:rPr>
              <a:t>(Before &amp; After)</a:t>
            </a:r>
          </a:p>
          <a:p>
            <a:pPr eaLnBrk="1" hangingPunct="1">
              <a:buFont typeface="Wingdings" pitchFamily="2" charset="2"/>
              <a:buChar char="v"/>
            </a:pPr>
            <a:r>
              <a:rPr lang="en-US" altLang="en-US"/>
              <a:t>Plan in advance to start this board and have it evolve as the project progresses.</a:t>
            </a:r>
          </a:p>
        </p:txBody>
      </p:sp>
      <p:sp>
        <p:nvSpPr>
          <p:cNvPr id="2" name="TextBox 1"/>
          <p:cNvSpPr txBox="1"/>
          <p:nvPr/>
        </p:nvSpPr>
        <p:spPr>
          <a:xfrm>
            <a:off x="1" y="68234"/>
            <a:ext cx="8720920" cy="461665"/>
          </a:xfrm>
          <a:prstGeom prst="rect">
            <a:avLst/>
          </a:prstGeom>
          <a:solidFill>
            <a:schemeClr val="bg1"/>
          </a:solidFill>
        </p:spPr>
        <p:txBody>
          <a:bodyPr wrap="square" rtlCol="0">
            <a:spAutoFit/>
          </a:bodyPr>
          <a:lstStyle/>
          <a:p>
            <a:pPr algn="ctr"/>
            <a:r>
              <a:rPr lang="en-US" sz="2400" dirty="0" smtClean="0"/>
              <a:t>One way to show progress</a:t>
            </a:r>
            <a:endParaRPr lang="en-US" sz="2400" dirty="0"/>
          </a:p>
        </p:txBody>
      </p:sp>
    </p:spTree>
  </p:cSld>
  <p:clrMapOvr>
    <a:masterClrMapping/>
  </p:clrMapOvr>
  <p:transition>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sz="half" idx="1"/>
          </p:nvPr>
        </p:nvSpPr>
        <p:spPr bwMode="auto">
          <a:xfrm>
            <a:off x="379413" y="1779588"/>
            <a:ext cx="7677007" cy="4375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en-US" altLang="en-US" sz="2800" b="1" dirty="0" smtClean="0">
                <a:solidFill>
                  <a:schemeClr val="tx2"/>
                </a:solidFill>
                <a:latin typeface="Arial" pitchFamily="34" charset="0"/>
                <a:cs typeface="Arial" pitchFamily="34" charset="0"/>
              </a:rPr>
              <a:t>Where to start?</a:t>
            </a:r>
          </a:p>
          <a:p>
            <a:pPr>
              <a:lnSpc>
                <a:spcPct val="80000"/>
              </a:lnSpc>
              <a:buFontTx/>
              <a:buNone/>
            </a:pPr>
            <a:endParaRPr lang="en-US" altLang="en-US" sz="2800" b="1" dirty="0">
              <a:solidFill>
                <a:schemeClr val="tx2"/>
              </a:solidFill>
              <a:latin typeface="Arial" pitchFamily="34" charset="0"/>
              <a:cs typeface="Arial" pitchFamily="34" charset="0"/>
            </a:endParaRPr>
          </a:p>
          <a:p>
            <a:pPr>
              <a:lnSpc>
                <a:spcPct val="80000"/>
              </a:lnSpc>
              <a:buFontTx/>
              <a:buNone/>
            </a:pPr>
            <a:r>
              <a:rPr lang="en-US" altLang="en-US" sz="2800" b="1" dirty="0" smtClean="0">
                <a:solidFill>
                  <a:schemeClr val="tx2"/>
                </a:solidFill>
                <a:latin typeface="Arial" pitchFamily="34" charset="0"/>
                <a:cs typeface="Arial" pitchFamily="34" charset="0"/>
              </a:rPr>
              <a:t>Typical companies are highly successful at the first 3 S’s…</a:t>
            </a:r>
          </a:p>
          <a:p>
            <a:pPr>
              <a:lnSpc>
                <a:spcPct val="80000"/>
              </a:lnSpc>
              <a:buFontTx/>
              <a:buNone/>
            </a:pPr>
            <a:endParaRPr lang="en-US" altLang="en-US" sz="2800" b="1" dirty="0">
              <a:solidFill>
                <a:schemeClr val="tx2"/>
              </a:solidFill>
              <a:latin typeface="Arial" pitchFamily="34" charset="0"/>
              <a:cs typeface="Arial" pitchFamily="34" charset="0"/>
            </a:endParaRPr>
          </a:p>
          <a:p>
            <a:pPr>
              <a:lnSpc>
                <a:spcPct val="80000"/>
              </a:lnSpc>
              <a:buFontTx/>
              <a:buNone/>
            </a:pPr>
            <a:r>
              <a:rPr lang="en-US" altLang="en-US" sz="2800" b="1" dirty="0" smtClean="0">
                <a:solidFill>
                  <a:schemeClr val="tx2"/>
                </a:solidFill>
                <a:latin typeface="Arial" pitchFamily="34" charset="0"/>
                <a:cs typeface="Arial" pitchFamily="34" charset="0"/>
              </a:rPr>
              <a:t>Consider starting with system development?</a:t>
            </a:r>
          </a:p>
          <a:p>
            <a:pPr lvl="1">
              <a:lnSpc>
                <a:spcPct val="80000"/>
              </a:lnSpc>
            </a:pPr>
            <a:r>
              <a:rPr lang="en-US" altLang="en-US" sz="2500" b="1" dirty="0" smtClean="0">
                <a:solidFill>
                  <a:schemeClr val="tx2"/>
                </a:solidFill>
                <a:latin typeface="Arial" pitchFamily="34" charset="0"/>
                <a:cs typeface="Arial" pitchFamily="34" charset="0"/>
              </a:rPr>
              <a:t>Who</a:t>
            </a:r>
          </a:p>
          <a:p>
            <a:pPr lvl="1">
              <a:lnSpc>
                <a:spcPct val="80000"/>
              </a:lnSpc>
            </a:pPr>
            <a:r>
              <a:rPr lang="en-US" altLang="en-US" sz="2500" b="1" dirty="0" smtClean="0">
                <a:solidFill>
                  <a:schemeClr val="tx2"/>
                </a:solidFill>
                <a:latin typeface="Arial" pitchFamily="34" charset="0"/>
                <a:cs typeface="Arial" pitchFamily="34" charset="0"/>
              </a:rPr>
              <a:t>What</a:t>
            </a:r>
          </a:p>
          <a:p>
            <a:pPr lvl="1">
              <a:lnSpc>
                <a:spcPct val="80000"/>
              </a:lnSpc>
            </a:pPr>
            <a:r>
              <a:rPr lang="en-US" altLang="en-US" sz="2500" b="1" dirty="0" smtClean="0">
                <a:solidFill>
                  <a:schemeClr val="tx2"/>
                </a:solidFill>
                <a:latin typeface="Arial" pitchFamily="34" charset="0"/>
                <a:cs typeface="Arial" pitchFamily="34" charset="0"/>
              </a:rPr>
              <a:t>When</a:t>
            </a:r>
          </a:p>
          <a:p>
            <a:pPr lvl="1">
              <a:lnSpc>
                <a:spcPct val="80000"/>
              </a:lnSpc>
            </a:pPr>
            <a:r>
              <a:rPr lang="en-US" altLang="en-US" sz="2500" b="1" dirty="0" smtClean="0">
                <a:solidFill>
                  <a:schemeClr val="tx2"/>
                </a:solidFill>
                <a:latin typeface="Arial" pitchFamily="34" charset="0"/>
                <a:cs typeface="Arial" pitchFamily="34" charset="0"/>
              </a:rPr>
              <a:t>Where</a:t>
            </a:r>
          </a:p>
          <a:p>
            <a:pPr lvl="1">
              <a:lnSpc>
                <a:spcPct val="80000"/>
              </a:lnSpc>
            </a:pPr>
            <a:r>
              <a:rPr lang="en-US" altLang="en-US" sz="2500" b="1" dirty="0" smtClean="0">
                <a:solidFill>
                  <a:schemeClr val="tx2"/>
                </a:solidFill>
                <a:latin typeface="Arial" pitchFamily="34" charset="0"/>
                <a:cs typeface="Arial" pitchFamily="34" charset="0"/>
              </a:rPr>
              <a:t>How much (time)</a:t>
            </a:r>
          </a:p>
        </p:txBody>
      </p:sp>
      <p:sp>
        <p:nvSpPr>
          <p:cNvPr id="4102" name="WordArt 6"/>
          <p:cNvSpPr>
            <a:spLocks noChangeArrowheads="1" noChangeShapeType="1" noTextEdit="1"/>
          </p:cNvSpPr>
          <p:nvPr/>
        </p:nvSpPr>
        <p:spPr bwMode="auto">
          <a:xfrm>
            <a:off x="7772400" y="762000"/>
            <a:ext cx="838200" cy="152400"/>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solidFill>
                  <a:srgbClr val="000000"/>
                </a:solidFill>
                <a:latin typeface="Arial"/>
                <a:cs typeface="Arial"/>
              </a:rPr>
              <a:t>Sustain</a:t>
            </a:r>
          </a:p>
        </p:txBody>
      </p:sp>
      <p:sp>
        <p:nvSpPr>
          <p:cNvPr id="4103"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5S </a:t>
            </a:r>
            <a:r>
              <a:rPr lang="en-US" altLang="en-US" sz="4000" b="1" dirty="0" smtClean="0">
                <a:cs typeface="Arial" pitchFamily="34" charset="0"/>
              </a:rPr>
              <a:t>Where to Start?</a:t>
            </a:r>
            <a:endParaRPr lang="en-US" altLang="en-US" sz="4000" b="1" dirty="0">
              <a:cs typeface="Arial" pitchFamily="34" charset="0"/>
            </a:endParaRPr>
          </a:p>
        </p:txBody>
      </p:sp>
      <p:sp>
        <p:nvSpPr>
          <p:cNvPr id="41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0305A1FA-E590-4325-984D-703906022023}" type="slidenum">
              <a:rPr lang="en-US" altLang="en-US">
                <a:solidFill>
                  <a:srgbClr val="1F497D"/>
                </a:solidFill>
                <a:latin typeface="Trebuchet MS" pitchFamily="34" charset="0"/>
              </a:rPr>
              <a:pPr eaLnBrk="1" hangingPunct="1"/>
              <a:t>136</a:t>
            </a:fld>
            <a:endParaRPr lang="en-US" altLang="en-US">
              <a:solidFill>
                <a:srgbClr val="1F497D"/>
              </a:solidFill>
              <a:latin typeface="Trebuchet MS" pitchFamily="34" charset="0"/>
            </a:endParaRPr>
          </a:p>
        </p:txBody>
      </p:sp>
      <p:sp>
        <p:nvSpPr>
          <p:cNvPr id="4105" name="Slide Number Placeholder 3"/>
          <p:cNvSpPr txBox="1">
            <a:spLocks/>
          </p:cNvSpPr>
          <p:nvPr/>
        </p:nvSpPr>
        <p:spPr bwMode="auto">
          <a:xfrm>
            <a:off x="0" y="6510338"/>
            <a:ext cx="5889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00E070A-A90A-437A-BEA4-F3C062A103AD}" type="slidenum">
              <a:rPr lang="en-US" altLang="en-US" sz="1100" b="1">
                <a:cs typeface="Arial" pitchFamily="34" charset="0"/>
              </a:rPr>
              <a:pPr algn="ctr" eaLnBrk="1" hangingPunct="1"/>
              <a:t>136</a:t>
            </a:fld>
            <a:endParaRPr lang="en-US" altLang="en-US" sz="1100" b="1">
              <a:cs typeface="Arial" pitchFamily="34" charset="0"/>
            </a:endParaRPr>
          </a:p>
        </p:txBody>
      </p:sp>
    </p:spTree>
    <p:extLst>
      <p:ext uri="{BB962C8B-B14F-4D97-AF65-F5344CB8AC3E}">
        <p14:creationId xmlns:p14="http://schemas.microsoft.com/office/powerpoint/2010/main" val="1823452480"/>
      </p:ext>
    </p:extLst>
  </p:cSld>
  <p:clrMapOvr>
    <a:masterClrMapping/>
  </p:clrMapOvr>
  <p:transition spd="med">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2726" y="4799013"/>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2291"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2292"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a:t>
            </a:r>
            <a:r>
              <a:rPr lang="en-US" altLang="en-US" sz="2800" dirty="0" smtClean="0"/>
              <a:t>MLC </a:t>
            </a:r>
            <a:r>
              <a:rPr lang="en-US" altLang="en-US" sz="2800" dirty="0"/>
              <a:t>Overview</a:t>
            </a:r>
          </a:p>
          <a:p>
            <a:pPr eaLnBrk="1" hangingPunct="1">
              <a:buFont typeface="Wingdings" pitchFamily="2" charset="2"/>
              <a:buChar char="v"/>
            </a:pPr>
            <a:r>
              <a:rPr lang="en-US" altLang="en-US" sz="2800" dirty="0" smtClean="0"/>
              <a:t>Introductions</a:t>
            </a:r>
            <a:endParaRPr lang="en-US" altLang="en-US" sz="2800" dirty="0"/>
          </a:p>
          <a:p>
            <a:pPr eaLnBrk="1" hangingPunct="1">
              <a:buFont typeface="Wingdings" pitchFamily="2" charset="2"/>
              <a:buChar char="v"/>
            </a:pPr>
            <a:r>
              <a:rPr lang="en-US" altLang="en-US" sz="2800" dirty="0" smtClean="0"/>
              <a:t>The </a:t>
            </a:r>
            <a:r>
              <a:rPr lang="en-US" altLang="en-US" sz="2800" dirty="0"/>
              <a:t>History Of Lean</a:t>
            </a:r>
          </a:p>
          <a:p>
            <a:pPr eaLnBrk="1" hangingPunct="1">
              <a:buFont typeface="Wingdings" pitchFamily="2" charset="2"/>
              <a:buChar char="v"/>
            </a:pPr>
            <a:r>
              <a:rPr lang="en-US" altLang="en-US" sz="2800" dirty="0"/>
              <a:t>What Is </a:t>
            </a:r>
            <a:r>
              <a:rPr lang="en-US" altLang="en-US" sz="2800" dirty="0" smtClean="0"/>
              <a:t>Lean and how it differs</a:t>
            </a:r>
            <a:endParaRPr lang="en-US" altLang="en-US" sz="2800" dirty="0"/>
          </a:p>
          <a:p>
            <a:pPr eaLnBrk="1" hangingPunct="1">
              <a:buFont typeface="Wingdings" pitchFamily="2" charset="2"/>
              <a:buChar char="v"/>
            </a:pPr>
            <a:r>
              <a:rPr lang="en-US" altLang="en-US" sz="2800" dirty="0"/>
              <a:t>The 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smtClean="0"/>
              <a:t>SQDC</a:t>
            </a:r>
            <a:endParaRPr lang="en-US" altLang="en-US" sz="2800" dirty="0"/>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1229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546F6BFD-C5C4-4B3A-905C-B4679C31A860}" type="slidenum">
              <a:rPr lang="en-US" altLang="en-US" b="1"/>
              <a:pPr algn="ctr" eaLnBrk="1" hangingPunct="1"/>
              <a:t>137</a:t>
            </a:fld>
            <a:endParaRPr lang="en-US" altLang="en-US" b="1"/>
          </a:p>
        </p:txBody>
      </p:sp>
    </p:spTree>
    <p:extLst>
      <p:ext uri="{BB962C8B-B14F-4D97-AF65-F5344CB8AC3E}">
        <p14:creationId xmlns:p14="http://schemas.microsoft.com/office/powerpoint/2010/main" val="4094507130"/>
      </p:ext>
    </p:extLst>
  </p:cSld>
  <p:clrMapOvr>
    <a:masterClrMapping/>
  </p:clrMapOvr>
  <p:transition>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9B40B5-03F4-458F-9220-8FBA545A0ADE}" type="slidenum">
              <a:rPr lang="en-US" smtClean="0"/>
              <a:pPr/>
              <a:t>138</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926" y="-33528"/>
            <a:ext cx="7693819" cy="1072989"/>
          </a:xfrm>
          <a:prstGeom prst="rect">
            <a:avLst/>
          </a:prstGeom>
        </p:spPr>
      </p:pic>
      <p:sp>
        <p:nvSpPr>
          <p:cNvPr id="8" name="Rectangle 28"/>
          <p:cNvSpPr>
            <a:spLocks noChangeArrowheads="1"/>
          </p:cNvSpPr>
          <p:nvPr/>
        </p:nvSpPr>
        <p:spPr bwMode="auto">
          <a:xfrm>
            <a:off x="0" y="1020763"/>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lvl="0">
              <a:lnSpc>
                <a:spcPct val="90000"/>
              </a:lnSpc>
              <a:spcBef>
                <a:spcPct val="20000"/>
              </a:spcBef>
            </a:pPr>
            <a:r>
              <a:rPr lang="en-US" altLang="en-US" sz="2800" kern="0" dirty="0" smtClean="0">
                <a:solidFill>
                  <a:srgbClr val="000000"/>
                </a:solidFill>
                <a:latin typeface="Arial"/>
                <a:ea typeface="+mn-ea"/>
              </a:rPr>
              <a:t>OUR THREE JOBS</a:t>
            </a:r>
          </a:p>
          <a:p>
            <a:pPr lvl="0">
              <a:lnSpc>
                <a:spcPct val="90000"/>
              </a:lnSpc>
              <a:spcBef>
                <a:spcPct val="20000"/>
              </a:spcBef>
            </a:pPr>
            <a:endParaRPr lang="en-US" altLang="en-US" sz="2800" kern="0" dirty="0" smtClean="0">
              <a:solidFill>
                <a:srgbClr val="000000"/>
              </a:solidFill>
              <a:latin typeface="Arial"/>
              <a:ea typeface="+mn-ea"/>
            </a:endParaRPr>
          </a:p>
        </p:txBody>
      </p:sp>
    </p:spTree>
    <p:extLst>
      <p:ext uri="{BB962C8B-B14F-4D97-AF65-F5344CB8AC3E}">
        <p14:creationId xmlns:p14="http://schemas.microsoft.com/office/powerpoint/2010/main" val="218259099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9B40B5-03F4-458F-9220-8FBA545A0ADE}" type="slidenum">
              <a:rPr lang="en-US" smtClean="0"/>
              <a:pPr/>
              <a:t>139</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926" y="-33528"/>
            <a:ext cx="7693819" cy="1072989"/>
          </a:xfrm>
          <a:prstGeom prst="rect">
            <a:avLst/>
          </a:prstGeom>
        </p:spPr>
      </p:pic>
      <p:sp>
        <p:nvSpPr>
          <p:cNvPr id="8" name="Rectangle 28"/>
          <p:cNvSpPr>
            <a:spLocks noChangeArrowheads="1"/>
          </p:cNvSpPr>
          <p:nvPr/>
        </p:nvSpPr>
        <p:spPr bwMode="auto">
          <a:xfrm>
            <a:off x="0" y="1020763"/>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lvl="0">
              <a:lnSpc>
                <a:spcPct val="90000"/>
              </a:lnSpc>
              <a:spcBef>
                <a:spcPct val="20000"/>
              </a:spcBef>
            </a:pPr>
            <a:r>
              <a:rPr lang="en-US" altLang="en-US" sz="2800" kern="0" dirty="0" smtClean="0">
                <a:solidFill>
                  <a:srgbClr val="000000"/>
                </a:solidFill>
                <a:latin typeface="Arial"/>
                <a:ea typeface="+mn-ea"/>
              </a:rPr>
              <a:t>OUR THREE JOBS</a:t>
            </a:r>
          </a:p>
          <a:p>
            <a:pPr lvl="0">
              <a:lnSpc>
                <a:spcPct val="90000"/>
              </a:lnSpc>
              <a:spcBef>
                <a:spcPct val="20000"/>
              </a:spcBef>
            </a:pPr>
            <a:endParaRPr lang="en-US" altLang="en-US" sz="2800" kern="0" dirty="0" smtClean="0">
              <a:solidFill>
                <a:srgbClr val="000000"/>
              </a:solidFill>
              <a:latin typeface="Arial"/>
              <a:ea typeface="+mn-ea"/>
            </a:endParaRPr>
          </a:p>
          <a:p>
            <a:pPr marL="168275" lvl="0" indent="-168275">
              <a:lnSpc>
                <a:spcPct val="90000"/>
              </a:lnSpc>
              <a:spcBef>
                <a:spcPct val="20000"/>
              </a:spcBef>
              <a:buFontTx/>
              <a:buChar char="•"/>
            </a:pPr>
            <a:r>
              <a:rPr lang="en-US" altLang="en-US" sz="2800" kern="0" dirty="0" smtClean="0">
                <a:solidFill>
                  <a:srgbClr val="000000"/>
                </a:solidFill>
                <a:latin typeface="Arial"/>
                <a:ea typeface="+mn-ea"/>
              </a:rPr>
              <a:t>The work</a:t>
            </a:r>
          </a:p>
          <a:p>
            <a:pPr marL="168275" lvl="0" indent="-168275">
              <a:lnSpc>
                <a:spcPct val="90000"/>
              </a:lnSpc>
              <a:spcBef>
                <a:spcPct val="20000"/>
              </a:spcBef>
              <a:buFontTx/>
              <a:buChar char="•"/>
            </a:pPr>
            <a:endParaRPr lang="en-US" altLang="en-US" sz="2800" kern="0" dirty="0" smtClean="0">
              <a:solidFill>
                <a:srgbClr val="000000"/>
              </a:solidFill>
              <a:latin typeface="Arial"/>
              <a:ea typeface="+mn-ea"/>
            </a:endParaRPr>
          </a:p>
          <a:p>
            <a:pPr marL="168275" lvl="0" indent="-168275">
              <a:lnSpc>
                <a:spcPct val="90000"/>
              </a:lnSpc>
              <a:spcBef>
                <a:spcPct val="20000"/>
              </a:spcBef>
              <a:buFontTx/>
              <a:buChar char="•"/>
            </a:pPr>
            <a:r>
              <a:rPr lang="en-US" altLang="en-US" sz="2800" kern="0" dirty="0" smtClean="0">
                <a:solidFill>
                  <a:srgbClr val="000000"/>
                </a:solidFill>
                <a:latin typeface="Arial"/>
                <a:ea typeface="+mn-ea"/>
              </a:rPr>
              <a:t>Problem solving</a:t>
            </a:r>
          </a:p>
          <a:p>
            <a:pPr marL="168275" lvl="0" indent="-168275">
              <a:lnSpc>
                <a:spcPct val="90000"/>
              </a:lnSpc>
              <a:spcBef>
                <a:spcPct val="20000"/>
              </a:spcBef>
              <a:buFontTx/>
              <a:buChar char="•"/>
            </a:pPr>
            <a:endParaRPr lang="en-US" altLang="en-US" sz="2800" kern="0" dirty="0" smtClean="0">
              <a:solidFill>
                <a:srgbClr val="000000"/>
              </a:solidFill>
              <a:latin typeface="Arial"/>
              <a:ea typeface="+mn-ea"/>
            </a:endParaRPr>
          </a:p>
          <a:p>
            <a:pPr marL="168275" lvl="0" indent="-168275">
              <a:lnSpc>
                <a:spcPct val="90000"/>
              </a:lnSpc>
              <a:spcBef>
                <a:spcPct val="20000"/>
              </a:spcBef>
              <a:buFontTx/>
              <a:buChar char="•"/>
            </a:pPr>
            <a:r>
              <a:rPr lang="en-US" altLang="en-US" sz="2800" kern="0" dirty="0" smtClean="0">
                <a:solidFill>
                  <a:srgbClr val="000000"/>
                </a:solidFill>
                <a:latin typeface="Arial"/>
                <a:ea typeface="+mn-ea"/>
              </a:rPr>
              <a:t>Improvement</a:t>
            </a:r>
            <a:endParaRPr lang="en-US" altLang="en-US" sz="2800" kern="0" dirty="0">
              <a:solidFill>
                <a:srgbClr val="000000"/>
              </a:solidFill>
              <a:latin typeface="Arial"/>
              <a:ea typeface="+mn-ea"/>
            </a:endParaRPr>
          </a:p>
        </p:txBody>
      </p:sp>
    </p:spTree>
    <p:extLst>
      <p:ext uri="{BB962C8B-B14F-4D97-AF65-F5344CB8AC3E}">
        <p14:creationId xmlns:p14="http://schemas.microsoft.com/office/powerpoint/2010/main" val="398022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2"/>
          <p:cNvSpPr txBox="1">
            <a:spLocks noChangeArrowheads="1"/>
          </p:cNvSpPr>
          <p:nvPr/>
        </p:nvSpPr>
        <p:spPr bwMode="auto">
          <a:xfrm>
            <a:off x="152400" y="801688"/>
            <a:ext cx="8991600"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lvl="1" algn="ctr" eaLnBrk="1" hangingPunct="1">
              <a:spcBef>
                <a:spcPct val="0"/>
              </a:spcBef>
              <a:buClr>
                <a:srgbClr val="546422"/>
              </a:buClr>
              <a:buSzPct val="73000"/>
              <a:buFont typeface="Wingdings" pitchFamily="2" charset="2"/>
              <a:buChar char="§"/>
            </a:pPr>
            <a:endParaRPr lang="en-US" altLang="en-US" b="1" dirty="0">
              <a:solidFill>
                <a:srgbClr val="000000"/>
              </a:solidFill>
              <a:latin typeface="Arial" pitchFamily="34" charset="0"/>
              <a:cs typeface="Arial" pitchFamily="34" charset="0"/>
            </a:endParaRPr>
          </a:p>
          <a:p>
            <a:pPr marL="0" lvl="1" eaLnBrk="1" hangingPunct="1">
              <a:spcBef>
                <a:spcPct val="0"/>
              </a:spcBef>
              <a:buClr>
                <a:srgbClr val="546422"/>
              </a:buClr>
              <a:buSzPct val="73000"/>
              <a:buNone/>
            </a:pPr>
            <a:r>
              <a:rPr lang="en-US" altLang="en-US" b="1" dirty="0">
                <a:solidFill>
                  <a:srgbClr val="000000"/>
                </a:solidFill>
                <a:latin typeface="Arial" pitchFamily="34" charset="0"/>
                <a:cs typeface="Arial" pitchFamily="34" charset="0"/>
              </a:rPr>
              <a:t/>
            </a:r>
            <a:br>
              <a:rPr lang="en-US" altLang="en-US" b="1" dirty="0">
                <a:solidFill>
                  <a:srgbClr val="000000"/>
                </a:solidFill>
                <a:latin typeface="Arial" pitchFamily="34" charset="0"/>
                <a:cs typeface="Arial" pitchFamily="34" charset="0"/>
              </a:rPr>
            </a:br>
            <a:endParaRPr lang="en-US" altLang="en-US" b="1" dirty="0">
              <a:solidFill>
                <a:srgbClr val="000000"/>
              </a:solidFill>
              <a:latin typeface="Arial" pitchFamily="34" charset="0"/>
              <a:cs typeface="Arial" pitchFamily="34" charset="0"/>
            </a:endParaRPr>
          </a:p>
          <a:p>
            <a:pPr marL="0" lvl="1" eaLnBrk="1" hangingPunct="1">
              <a:spcBef>
                <a:spcPct val="0"/>
              </a:spcBef>
              <a:buClr>
                <a:srgbClr val="546422"/>
              </a:buClr>
              <a:buSzPct val="73000"/>
              <a:buFont typeface="Wingdings" pitchFamily="2" charset="2"/>
              <a:buChar char="ü"/>
            </a:pPr>
            <a:r>
              <a:rPr lang="en-US" altLang="en-US" b="1" dirty="0">
                <a:solidFill>
                  <a:srgbClr val="000000"/>
                </a:solidFill>
                <a:latin typeface="Arial" pitchFamily="34" charset="0"/>
                <a:cs typeface="Arial" pitchFamily="34" charset="0"/>
              </a:rPr>
              <a:t>Please </a:t>
            </a:r>
            <a:r>
              <a:rPr lang="en-US" altLang="en-US" b="1" u="sng" dirty="0">
                <a:solidFill>
                  <a:srgbClr val="000000"/>
                </a:solidFill>
                <a:latin typeface="Arial" pitchFamily="34" charset="0"/>
                <a:cs typeface="Arial" pitchFamily="34" charset="0"/>
              </a:rPr>
              <a:t>complete the survey </a:t>
            </a:r>
            <a:r>
              <a:rPr lang="en-US" altLang="en-US" b="1" dirty="0">
                <a:solidFill>
                  <a:srgbClr val="000000"/>
                </a:solidFill>
                <a:latin typeface="Arial" pitchFamily="34" charset="0"/>
                <a:cs typeface="Arial" pitchFamily="34" charset="0"/>
              </a:rPr>
              <a:t>that will be emailed to you! If you complete the survey you may receive a Certificate of Attendance. </a:t>
            </a:r>
            <a:br>
              <a:rPr lang="en-US" altLang="en-US" b="1" dirty="0">
                <a:solidFill>
                  <a:srgbClr val="000000"/>
                </a:solidFill>
                <a:latin typeface="Arial" pitchFamily="34" charset="0"/>
                <a:cs typeface="Arial" pitchFamily="34" charset="0"/>
              </a:rPr>
            </a:br>
            <a:r>
              <a:rPr lang="en-US" altLang="en-US" b="1" dirty="0">
                <a:solidFill>
                  <a:srgbClr val="000000"/>
                </a:solidFill>
                <a:latin typeface="Arial" pitchFamily="34" charset="0"/>
                <a:cs typeface="Arial" pitchFamily="34" charset="0"/>
              </a:rPr>
              <a:t/>
            </a:r>
            <a:br>
              <a:rPr lang="en-US" altLang="en-US" b="1" dirty="0">
                <a:solidFill>
                  <a:srgbClr val="000000"/>
                </a:solidFill>
                <a:latin typeface="Arial" pitchFamily="34" charset="0"/>
                <a:cs typeface="Arial" pitchFamily="34" charset="0"/>
              </a:rPr>
            </a:br>
            <a:r>
              <a:rPr lang="en-US" altLang="en-US" b="1" dirty="0">
                <a:solidFill>
                  <a:srgbClr val="000000"/>
                </a:solidFill>
                <a:latin typeface="Arial" pitchFamily="34" charset="0"/>
                <a:cs typeface="Arial" pitchFamily="34" charset="0"/>
              </a:rPr>
              <a:t>THANK YOU Your support and feedback helps us to continually improve!</a:t>
            </a:r>
          </a:p>
        </p:txBody>
      </p:sp>
      <p:sp>
        <p:nvSpPr>
          <p:cNvPr id="17411" name="Slide Number Placeholder 1"/>
          <p:cNvSpPr>
            <a:spLocks noGrp="1"/>
          </p:cNvSpPr>
          <p:nvPr>
            <p:ph type="sldNum" sz="quarter" idx="12"/>
          </p:nvPr>
        </p:nvSpPr>
        <p:spPr bwMode="auto">
          <a:xfrm>
            <a:off x="7394575" y="6524625"/>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smtClean="0">
                <a:latin typeface="Times New Roman" pitchFamily="18" charset="0"/>
                <a:cs typeface="Times New Roman" pitchFamily="18" charset="0"/>
              </a:rPr>
              <a:t>12</a:t>
            </a:r>
          </a:p>
        </p:txBody>
      </p:sp>
      <p:pic>
        <p:nvPicPr>
          <p:cNvPr id="17412" name="Group 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9750" y="5553075"/>
            <a:ext cx="9842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22"/>
          <p:cNvCxnSpPr>
            <a:cxnSpLocks noChangeShapeType="1"/>
          </p:cNvCxnSpPr>
          <p:nvPr/>
        </p:nvCxnSpPr>
        <p:spPr bwMode="auto">
          <a:xfrm>
            <a:off x="-47625" y="603250"/>
            <a:ext cx="8248650" cy="22225"/>
          </a:xfrm>
          <a:prstGeom prst="line">
            <a:avLst/>
          </a:prstGeom>
          <a:noFill/>
          <a:ln w="38100">
            <a:solidFill>
              <a:schemeClr val="accent1"/>
            </a:solidFill>
            <a:round/>
            <a:headEnd/>
            <a:tailEnd/>
          </a:ln>
          <a:effectLst>
            <a:outerShdw blurRad="63500" dist="228601" dir="2700000" sy="89999" rotWithShape="0">
              <a:srgbClr val="000000">
                <a:alpha val="25499"/>
              </a:srgbClr>
            </a:outerShdw>
          </a:effectLst>
          <a:extLst>
            <a:ext uri="{909E8E84-426E-40DD-AFC4-6F175D3DCCD1}">
              <a14:hiddenFill xmlns:a14="http://schemas.microsoft.com/office/drawing/2010/main">
                <a:noFill/>
              </a14:hiddenFill>
            </a:ext>
          </a:extLst>
        </p:spPr>
      </p:cxnSp>
      <p:sp>
        <p:nvSpPr>
          <p:cNvPr id="8" name="TextBox 5"/>
          <p:cNvSpPr txBox="1">
            <a:spLocks noChangeArrowheads="1"/>
          </p:cNvSpPr>
          <p:nvPr/>
        </p:nvSpPr>
        <p:spPr bwMode="auto">
          <a:xfrm>
            <a:off x="159325" y="-131625"/>
            <a:ext cx="8915400" cy="769441"/>
          </a:xfrm>
          <a:prstGeom prst="rect">
            <a:avLst/>
          </a:prstGeom>
          <a:noFill/>
          <a:ln w="9525">
            <a:noFill/>
            <a:miter lim="800000"/>
            <a:headEnd/>
            <a:tailEnd/>
          </a:ln>
        </p:spPr>
        <p:txBody>
          <a:bodyPr>
            <a:spAutoFit/>
          </a:bodyPr>
          <a:lstStyle/>
          <a:p>
            <a:pPr>
              <a:defRPr/>
            </a:pPr>
            <a:r>
              <a:rPr lang="en-US" sz="4400" b="1" dirty="0">
                <a:ln w="18415" cmpd="sng">
                  <a:solidFill>
                    <a:srgbClr val="FFFFFF"/>
                  </a:solidFill>
                  <a:prstDash val="solid"/>
                </a:ln>
                <a:solidFill>
                  <a:srgbClr val="000000"/>
                </a:solidFill>
                <a:ea typeface="+mn-ea"/>
                <a:cs typeface="Arial" pitchFamily="34" charset="0"/>
              </a:rPr>
              <a:t>Reminders</a:t>
            </a:r>
          </a:p>
        </p:txBody>
      </p:sp>
    </p:spTree>
    <p:extLst>
      <p:ext uri="{BB962C8B-B14F-4D97-AF65-F5344CB8AC3E}">
        <p14:creationId xmlns:p14="http://schemas.microsoft.com/office/powerpoint/2010/main" val="239756589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graphicFrame>
        <p:nvGraphicFramePr>
          <p:cNvPr id="6" name="Content Placeholder 5"/>
          <p:cNvGraphicFramePr>
            <a:graphicFrameLocks noGrp="1"/>
          </p:cNvGraphicFramePr>
          <p:nvPr>
            <p:ph idx="1"/>
            <p:extLst/>
          </p:nvPr>
        </p:nvGraphicFramePr>
        <p:xfrm>
          <a:off x="526118" y="2039306"/>
          <a:ext cx="3531476" cy="3297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sosceles Triangle 4"/>
          <p:cNvSpPr/>
          <p:nvPr/>
        </p:nvSpPr>
        <p:spPr>
          <a:xfrm>
            <a:off x="840828" y="2911366"/>
            <a:ext cx="6160863" cy="2743200"/>
          </a:xfrm>
          <a:prstGeom prst="triangle">
            <a:avLst>
              <a:gd name="adj" fmla="val 9999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663300"/>
              </a:solidFill>
            </a:endParaRPr>
          </a:p>
        </p:txBody>
      </p:sp>
      <p:sp>
        <p:nvSpPr>
          <p:cNvPr id="7" name="Right Triangle 6"/>
          <p:cNvSpPr/>
          <p:nvPr/>
        </p:nvSpPr>
        <p:spPr>
          <a:xfrm rot="20155507">
            <a:off x="570315" y="4198648"/>
            <a:ext cx="1715719" cy="1138829"/>
          </a:xfrm>
          <a:prstGeom prst="rtTriangl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TextBox 7"/>
          <p:cNvSpPr txBox="1"/>
          <p:nvPr/>
        </p:nvSpPr>
        <p:spPr>
          <a:xfrm rot="20184195">
            <a:off x="679269" y="4996428"/>
            <a:ext cx="1371600" cy="369332"/>
          </a:xfrm>
          <a:prstGeom prst="rect">
            <a:avLst/>
          </a:prstGeom>
          <a:noFill/>
        </p:spPr>
        <p:txBody>
          <a:bodyPr wrap="square" rtlCol="0">
            <a:spAutoFit/>
          </a:bodyPr>
          <a:lstStyle/>
          <a:p>
            <a:pPr fontAlgn="auto">
              <a:spcBef>
                <a:spcPts val="0"/>
              </a:spcBef>
              <a:spcAft>
                <a:spcPts val="0"/>
              </a:spcAft>
            </a:pPr>
            <a:r>
              <a:rPr lang="en-US" b="1" dirty="0" smtClean="0">
                <a:solidFill>
                  <a:prstClr val="white"/>
                </a:solidFill>
                <a:latin typeface="Calibri" panose="020F0502020204030204"/>
              </a:rPr>
              <a:t>Standard</a:t>
            </a:r>
            <a:endParaRPr lang="en-US" b="1" dirty="0">
              <a:solidFill>
                <a:prstClr val="white"/>
              </a:solidFill>
              <a:latin typeface="Calibri" panose="020F0502020204030204"/>
            </a:endParaRPr>
          </a:p>
        </p:txBody>
      </p:sp>
      <p:cxnSp>
        <p:nvCxnSpPr>
          <p:cNvPr id="10" name="Straight Arrow Connector 9"/>
          <p:cNvCxnSpPr/>
          <p:nvPr/>
        </p:nvCxnSpPr>
        <p:spPr>
          <a:xfrm>
            <a:off x="840828" y="6048103"/>
            <a:ext cx="616086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92731" y="6163883"/>
            <a:ext cx="1267098"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panose="020F0502020204030204"/>
              </a:rPr>
              <a:t>Time</a:t>
            </a:r>
            <a:endParaRPr lang="en-US" dirty="0">
              <a:solidFill>
                <a:prstClr val="black"/>
              </a:solidFill>
              <a:latin typeface="Calibri" panose="020F0502020204030204"/>
            </a:endParaRPr>
          </a:p>
        </p:txBody>
      </p:sp>
      <p:cxnSp>
        <p:nvCxnSpPr>
          <p:cNvPr id="14" name="Straight Arrow Connector 13"/>
          <p:cNvCxnSpPr/>
          <p:nvPr/>
        </p:nvCxnSpPr>
        <p:spPr>
          <a:xfrm flipV="1">
            <a:off x="7419703" y="2911366"/>
            <a:ext cx="0" cy="2743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24205" y="3696789"/>
            <a:ext cx="154141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panose="020F0502020204030204"/>
              </a:rPr>
              <a:t>Improvement</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353636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8.33333E-7 -1.48148E-6 L 0.32136 -0.19074 " pathEditMode="relative" rAng="0" ptsTypes="AA">
                                      <p:cBhvr>
                                        <p:cTn id="6" dur="2000" fill="hold"/>
                                        <p:tgtEl>
                                          <p:spTgt spid="6"/>
                                        </p:tgtEl>
                                        <p:attrNameLst>
                                          <p:attrName>ppt_x</p:attrName>
                                          <p:attrName>ppt_y</p:attrName>
                                        </p:attrNameLst>
                                      </p:cBhvr>
                                      <p:rCtr x="16059" y="-9537"/>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3.61111E-6 1.11111E-6 L 0.31892 -0.19074 " pathEditMode="relative" rAng="0" ptsTypes="AA">
                                      <p:cBhvr>
                                        <p:cTn id="10" dur="2000" fill="hold"/>
                                        <p:tgtEl>
                                          <p:spTgt spid="7"/>
                                        </p:tgtEl>
                                        <p:attrNameLst>
                                          <p:attrName>ppt_x</p:attrName>
                                          <p:attrName>ppt_y</p:attrName>
                                        </p:attrNameLst>
                                      </p:cBhvr>
                                      <p:rCtr x="15937" y="-9537"/>
                                    </p:animMotion>
                                  </p:childTnLst>
                                </p:cTn>
                              </p:par>
                              <p:par>
                                <p:cTn id="11" presetID="56" presetClass="path" presetSubtype="0" accel="50000" decel="50000" fill="hold" grpId="0" nodeType="withEffect">
                                  <p:stCondLst>
                                    <p:cond delay="0"/>
                                  </p:stCondLst>
                                  <p:childTnLst>
                                    <p:animMotion origin="layout" path="M 4.44444E-6 -4.07407E-6 L 0.34132 -0.20625 " pathEditMode="relative" rAng="0" ptsTypes="AA">
                                      <p:cBhvr>
                                        <p:cTn id="12" dur="2000" fill="hold"/>
                                        <p:tgtEl>
                                          <p:spTgt spid="8"/>
                                        </p:tgtEl>
                                        <p:attrNameLst>
                                          <p:attrName>ppt_x</p:attrName>
                                          <p:attrName>ppt_y</p:attrName>
                                        </p:attrNameLst>
                                      </p:cBhvr>
                                      <p:rCtr x="17066" y="-10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Sustaining And Maintaining</a:t>
            </a:r>
          </a:p>
        </p:txBody>
      </p:sp>
      <p:sp>
        <p:nvSpPr>
          <p:cNvPr id="99331" name="Rectangle 28"/>
          <p:cNvSpPr>
            <a:spLocks noChangeArrowheads="1"/>
          </p:cNvSpPr>
          <p:nvPr/>
        </p:nvSpPr>
        <p:spPr bwMode="auto">
          <a:xfrm>
            <a:off x="236538" y="1179513"/>
            <a:ext cx="75199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None/>
            </a:pPr>
            <a:r>
              <a:rPr lang="en-US" altLang="en-US" sz="4000" u="sng"/>
              <a:t>Improving your process exercise</a:t>
            </a:r>
          </a:p>
          <a:p>
            <a:pPr eaLnBrk="1" hangingPunct="1">
              <a:buFont typeface="Wingdings" pitchFamily="2" charset="2"/>
              <a:buNone/>
            </a:pPr>
            <a:endParaRPr lang="en-US" altLang="en-US" sz="4000"/>
          </a:p>
          <a:p>
            <a:pPr eaLnBrk="1" hangingPunct="1">
              <a:buFont typeface="Wingdings" pitchFamily="2" charset="2"/>
              <a:buNone/>
            </a:pPr>
            <a:r>
              <a:rPr lang="en-US" altLang="en-US" sz="4000"/>
              <a:t>I need a Volunteer</a:t>
            </a:r>
          </a:p>
          <a:p>
            <a:pPr eaLnBrk="1" hangingPunct="1">
              <a:buFont typeface="Wingdings" pitchFamily="2" charset="2"/>
              <a:buNone/>
            </a:pPr>
            <a:endParaRPr lang="en-US" altLang="en-US" sz="4000"/>
          </a:p>
          <a:p>
            <a:pPr eaLnBrk="1" hangingPunct="1">
              <a:buFont typeface="Wingdings" pitchFamily="2" charset="2"/>
              <a:buNone/>
            </a:pPr>
            <a:r>
              <a:rPr lang="en-US" altLang="en-US" sz="4000"/>
              <a:t>I am going to improve your process!</a:t>
            </a:r>
          </a:p>
        </p:txBody>
      </p:sp>
      <p:sp>
        <p:nvSpPr>
          <p:cNvPr id="9933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3C6BA55-6C3C-4896-9AD5-F4C4AD135A53}" type="slidenum">
              <a:rPr lang="en-US" altLang="en-US" b="1"/>
              <a:pPr algn="ctr" eaLnBrk="1" hangingPunct="1"/>
              <a:t>141</a:t>
            </a:fld>
            <a:endParaRPr lang="en-US" altLang="en-US" b="1"/>
          </a:p>
        </p:txBody>
      </p:sp>
    </p:spTree>
    <p:extLst>
      <p:ext uri="{BB962C8B-B14F-4D97-AF65-F5344CB8AC3E}">
        <p14:creationId xmlns:p14="http://schemas.microsoft.com/office/powerpoint/2010/main" val="1267686079"/>
      </p:ext>
    </p:extLst>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Sustaining And Maintaining</a:t>
            </a:r>
          </a:p>
        </p:txBody>
      </p:sp>
      <p:grpSp>
        <p:nvGrpSpPr>
          <p:cNvPr id="100355" name="Group 30"/>
          <p:cNvGrpSpPr>
            <a:grpSpLocks/>
          </p:cNvGrpSpPr>
          <p:nvPr/>
        </p:nvGrpSpPr>
        <p:grpSpPr bwMode="auto">
          <a:xfrm>
            <a:off x="723900" y="1200150"/>
            <a:ext cx="7104063" cy="3509963"/>
            <a:chOff x="377825" y="1144588"/>
            <a:chExt cx="4687888" cy="2378075"/>
          </a:xfrm>
        </p:grpSpPr>
        <p:sp>
          <p:nvSpPr>
            <p:cNvPr id="33" name="Freeform 32"/>
            <p:cNvSpPr/>
            <p:nvPr/>
          </p:nvSpPr>
          <p:spPr>
            <a:xfrm>
              <a:off x="923611" y="1171477"/>
              <a:ext cx="3924207" cy="1657446"/>
            </a:xfrm>
            <a:custGeom>
              <a:avLst/>
              <a:gdLst>
                <a:gd name="connsiteX0" fmla="*/ 0 w 3924300"/>
                <a:gd name="connsiteY0" fmla="*/ 161925 h 1657350"/>
                <a:gd name="connsiteX1" fmla="*/ 895350 w 3924300"/>
                <a:gd name="connsiteY1" fmla="*/ 0 h 1657350"/>
                <a:gd name="connsiteX2" fmla="*/ 1781175 w 3924300"/>
                <a:gd name="connsiteY2" fmla="*/ 933450 h 1657350"/>
                <a:gd name="connsiteX3" fmla="*/ 2857500 w 3924300"/>
                <a:gd name="connsiteY3" fmla="*/ 1552575 h 1657350"/>
                <a:gd name="connsiteX4" fmla="*/ 3924300 w 3924300"/>
                <a:gd name="connsiteY4" fmla="*/ 1657350 h 165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4300" h="1657350">
                  <a:moveTo>
                    <a:pt x="0" y="161925"/>
                  </a:moveTo>
                  <a:lnTo>
                    <a:pt x="895350" y="0"/>
                  </a:lnTo>
                  <a:lnTo>
                    <a:pt x="1781175" y="933450"/>
                  </a:lnTo>
                  <a:lnTo>
                    <a:pt x="2857500" y="1552575"/>
                  </a:lnTo>
                  <a:lnTo>
                    <a:pt x="3924300" y="1657350"/>
                  </a:ln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latin typeface="Arial" pitchFamily="34" charset="0"/>
              </a:endParaRPr>
            </a:p>
          </p:txBody>
        </p:sp>
        <p:cxnSp>
          <p:nvCxnSpPr>
            <p:cNvPr id="7" name="Straight Connector 6"/>
            <p:cNvCxnSpPr/>
            <p:nvPr/>
          </p:nvCxnSpPr>
          <p:spPr>
            <a:xfrm>
              <a:off x="818853" y="1471560"/>
              <a:ext cx="0" cy="17133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09425" y="3175255"/>
              <a:ext cx="425628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0361" name="TextBox 12"/>
            <p:cNvSpPr txBox="1">
              <a:spLocks noChangeArrowheads="1"/>
            </p:cNvSpPr>
            <p:nvPr/>
          </p:nvSpPr>
          <p:spPr bwMode="auto">
            <a:xfrm>
              <a:off x="2008188" y="3152775"/>
              <a:ext cx="2500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t># of Occurrences</a:t>
              </a:r>
            </a:p>
          </p:txBody>
        </p:sp>
        <p:sp>
          <p:nvSpPr>
            <p:cNvPr id="100362" name="TextBox 13"/>
            <p:cNvSpPr txBox="1">
              <a:spLocks noChangeArrowheads="1"/>
            </p:cNvSpPr>
            <p:nvPr/>
          </p:nvSpPr>
          <p:spPr bwMode="auto">
            <a:xfrm rot="-5400000">
              <a:off x="-415131" y="2139156"/>
              <a:ext cx="195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t>Time to complete</a:t>
              </a:r>
            </a:p>
          </p:txBody>
        </p:sp>
        <p:grpSp>
          <p:nvGrpSpPr>
            <p:cNvPr id="100363" name="Group 31"/>
            <p:cNvGrpSpPr>
              <a:grpSpLocks/>
            </p:cNvGrpSpPr>
            <p:nvPr/>
          </p:nvGrpSpPr>
          <p:grpSpPr bwMode="auto">
            <a:xfrm>
              <a:off x="914400" y="1954213"/>
              <a:ext cx="3962400" cy="265112"/>
              <a:chOff x="914235" y="1754078"/>
              <a:chExt cx="3962565" cy="264483"/>
            </a:xfrm>
          </p:grpSpPr>
          <p:sp>
            <p:nvSpPr>
              <p:cNvPr id="12" name="Freeform 11"/>
              <p:cNvSpPr/>
              <p:nvPr/>
            </p:nvSpPr>
            <p:spPr>
              <a:xfrm>
                <a:off x="934970" y="1776886"/>
                <a:ext cx="3921228" cy="210311"/>
              </a:xfrm>
              <a:custGeom>
                <a:avLst/>
                <a:gdLst>
                  <a:gd name="connsiteX0" fmla="*/ 0 w 4487917"/>
                  <a:gd name="connsiteY0" fmla="*/ 430924 h 430924"/>
                  <a:gd name="connsiteX1" fmla="*/ 903890 w 4487917"/>
                  <a:gd name="connsiteY1" fmla="*/ 0 h 430924"/>
                  <a:gd name="connsiteX2" fmla="*/ 1996965 w 4487917"/>
                  <a:gd name="connsiteY2" fmla="*/ 430924 h 430924"/>
                  <a:gd name="connsiteX3" fmla="*/ 3331779 w 4487917"/>
                  <a:gd name="connsiteY3" fmla="*/ 73573 h 430924"/>
                  <a:gd name="connsiteX4" fmla="*/ 4487917 w 4487917"/>
                  <a:gd name="connsiteY4" fmla="*/ 388883 h 430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7917" h="430924">
                    <a:moveTo>
                      <a:pt x="0" y="430924"/>
                    </a:moveTo>
                    <a:lnTo>
                      <a:pt x="903890" y="0"/>
                    </a:lnTo>
                    <a:lnTo>
                      <a:pt x="1996965" y="430924"/>
                    </a:lnTo>
                    <a:lnTo>
                      <a:pt x="3331779" y="73573"/>
                    </a:lnTo>
                    <a:lnTo>
                      <a:pt x="4487917" y="388883"/>
                    </a:lnTo>
                  </a:path>
                </a:pathLst>
              </a:custGeom>
            </p:spPr>
            <p:style>
              <a:lnRef idx="2">
                <a:schemeClr val="accent5"/>
              </a:lnRef>
              <a:fillRef idx="0">
                <a:schemeClr val="accent5"/>
              </a:fillRef>
              <a:effectRef idx="1">
                <a:schemeClr val="accent5"/>
              </a:effectRef>
              <a:fontRef idx="minor">
                <a:schemeClr val="tx1"/>
              </a:fontRef>
            </p:style>
            <p:txBody>
              <a:bodyPr anchor="ctr"/>
              <a:lstStyle/>
              <a:p>
                <a:pPr algn="ctr">
                  <a:defRPr/>
                </a:pPr>
                <a:endParaRPr lang="en-US" dirty="0">
                  <a:latin typeface="Arial" pitchFamily="34" charset="0"/>
                </a:endParaRPr>
              </a:p>
            </p:txBody>
          </p:sp>
          <p:sp>
            <p:nvSpPr>
              <p:cNvPr id="21" name="Oval 20"/>
              <p:cNvSpPr/>
              <p:nvPr/>
            </p:nvSpPr>
            <p:spPr>
              <a:xfrm>
                <a:off x="4824769" y="1938911"/>
                <a:ext cx="52381" cy="5257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2" name="Oval 21"/>
              <p:cNvSpPr/>
              <p:nvPr/>
            </p:nvSpPr>
            <p:spPr>
              <a:xfrm>
                <a:off x="3811724" y="1785470"/>
                <a:ext cx="54476" cy="525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3" name="Oval 22"/>
              <p:cNvSpPr/>
              <p:nvPr/>
            </p:nvSpPr>
            <p:spPr>
              <a:xfrm>
                <a:off x="2649918" y="1961444"/>
                <a:ext cx="53428" cy="525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4" name="Oval 23"/>
              <p:cNvSpPr/>
              <p:nvPr/>
            </p:nvSpPr>
            <p:spPr>
              <a:xfrm>
                <a:off x="1695539" y="1754353"/>
                <a:ext cx="52381" cy="5257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5" name="Oval 24"/>
              <p:cNvSpPr/>
              <p:nvPr/>
            </p:nvSpPr>
            <p:spPr>
              <a:xfrm>
                <a:off x="914017" y="1965736"/>
                <a:ext cx="52381" cy="525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grpSp>
        <p:sp>
          <p:nvSpPr>
            <p:cNvPr id="26" name="Oval 25"/>
            <p:cNvSpPr/>
            <p:nvPr/>
          </p:nvSpPr>
          <p:spPr>
            <a:xfrm>
              <a:off x="895326" y="1308074"/>
              <a:ext cx="74378" cy="53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7" name="Oval 26"/>
            <p:cNvSpPr/>
            <p:nvPr/>
          </p:nvSpPr>
          <p:spPr>
            <a:xfrm>
              <a:off x="1788906" y="1144588"/>
              <a:ext cx="74377" cy="5270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8" name="Oval 27"/>
            <p:cNvSpPr/>
            <p:nvPr/>
          </p:nvSpPr>
          <p:spPr>
            <a:xfrm>
              <a:off x="2672009" y="2074952"/>
              <a:ext cx="74378" cy="537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29" name="Oval 28"/>
            <p:cNvSpPr/>
            <p:nvPr/>
          </p:nvSpPr>
          <p:spPr>
            <a:xfrm>
              <a:off x="3738438" y="2696629"/>
              <a:ext cx="74378" cy="5270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30" name="Oval 29"/>
            <p:cNvSpPr/>
            <p:nvPr/>
          </p:nvSpPr>
          <p:spPr>
            <a:xfrm>
              <a:off x="4804867" y="2803110"/>
              <a:ext cx="75425" cy="54854"/>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grpSp>
      <p:sp>
        <p:nvSpPr>
          <p:cNvPr id="100356" name="TextBox 33"/>
          <p:cNvSpPr txBox="1">
            <a:spLocks noChangeArrowheads="1"/>
          </p:cNvSpPr>
          <p:nvPr/>
        </p:nvSpPr>
        <p:spPr bwMode="auto">
          <a:xfrm>
            <a:off x="304800" y="4787900"/>
            <a:ext cx="82962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4400"/>
              <a:t>WHY DID THE PRODUCTIVITY TANK?</a:t>
            </a:r>
          </a:p>
        </p:txBody>
      </p:sp>
      <p:sp>
        <p:nvSpPr>
          <p:cNvPr id="10035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1C99BA71-EB65-4AC5-8D25-647F7FFEEF3B}" type="slidenum">
              <a:rPr lang="en-US" altLang="en-US" b="1"/>
              <a:pPr algn="ctr" eaLnBrk="1" hangingPunct="1"/>
              <a:t>142</a:t>
            </a:fld>
            <a:endParaRPr lang="en-US" altLang="en-US" b="1"/>
          </a:p>
        </p:txBody>
      </p:sp>
    </p:spTree>
    <p:extLst>
      <p:ext uri="{BB962C8B-B14F-4D97-AF65-F5344CB8AC3E}">
        <p14:creationId xmlns:p14="http://schemas.microsoft.com/office/powerpoint/2010/main" val="2311435968"/>
      </p:ext>
    </p:extLst>
  </p:cSld>
  <p:clrMapOvr>
    <a:masterClrMapping/>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Sustaining And Maintaining</a:t>
            </a:r>
          </a:p>
        </p:txBody>
      </p:sp>
      <p:sp>
        <p:nvSpPr>
          <p:cNvPr id="101379" name="Rectangle 28"/>
          <p:cNvSpPr>
            <a:spLocks noChangeArrowheads="1"/>
          </p:cNvSpPr>
          <p:nvPr/>
        </p:nvSpPr>
        <p:spPr bwMode="auto">
          <a:xfrm>
            <a:off x="236538" y="1217613"/>
            <a:ext cx="7519987"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None/>
            </a:pPr>
            <a:r>
              <a:rPr lang="en-US" altLang="en-US" sz="4000"/>
              <a:t>It always gets worse before it gets better. Period.</a:t>
            </a:r>
          </a:p>
          <a:p>
            <a:pPr eaLnBrk="1" hangingPunct="1">
              <a:buFont typeface="Wingdings" pitchFamily="2" charset="2"/>
              <a:buNone/>
            </a:pPr>
            <a:endParaRPr lang="en-US" altLang="en-US" sz="4000"/>
          </a:p>
          <a:p>
            <a:pPr eaLnBrk="1" hangingPunct="1">
              <a:buFont typeface="Wingdings" pitchFamily="2" charset="2"/>
              <a:buNone/>
            </a:pPr>
            <a:r>
              <a:rPr lang="en-US" altLang="en-US" sz="4400">
                <a:solidFill>
                  <a:srgbClr val="FF0000"/>
                </a:solidFill>
              </a:rPr>
              <a:t>Whatarewegonnadoaboutit!</a:t>
            </a:r>
          </a:p>
        </p:txBody>
      </p:sp>
      <p:sp>
        <p:nvSpPr>
          <p:cNvPr id="10138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977EC74-C476-41DB-A7A6-7435C6216FDF}" type="slidenum">
              <a:rPr lang="en-US" altLang="en-US" b="1"/>
              <a:pPr algn="ctr" eaLnBrk="1" hangingPunct="1"/>
              <a:t>143</a:t>
            </a:fld>
            <a:endParaRPr lang="en-US" altLang="en-US" b="1"/>
          </a:p>
        </p:txBody>
      </p:sp>
    </p:spTree>
    <p:extLst>
      <p:ext uri="{BB962C8B-B14F-4D97-AF65-F5344CB8AC3E}">
        <p14:creationId xmlns:p14="http://schemas.microsoft.com/office/powerpoint/2010/main" val="631096680"/>
      </p:ext>
    </p:extLst>
  </p:cSld>
  <p:clrMapOvr>
    <a:masterClrMapping/>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144</a:t>
            </a:fld>
            <a:endParaRPr lang="en-US" altLang="en-US" dirty="0"/>
          </a:p>
        </p:txBody>
      </p:sp>
      <p:pic>
        <p:nvPicPr>
          <p:cNvPr id="1026" name="Picture 2" descr="http://www.grfcpa.com/media/Audit-Checklist.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169517" y="1600200"/>
            <a:ext cx="680496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55046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Sustaining And Maintaining</a:t>
            </a:r>
          </a:p>
        </p:txBody>
      </p:sp>
      <p:sp>
        <p:nvSpPr>
          <p:cNvPr id="108546" name="Rectangle 2"/>
          <p:cNvSpPr>
            <a:spLocks noChangeArrowheads="1"/>
          </p:cNvSpPr>
          <p:nvPr/>
        </p:nvSpPr>
        <p:spPr bwMode="auto">
          <a:xfrm>
            <a:off x="223838" y="1270189"/>
            <a:ext cx="8153400" cy="4031873"/>
          </a:xfrm>
          <a:prstGeom prst="rect">
            <a:avLst/>
          </a:prstGeom>
          <a:noFill/>
          <a:ln w="9525">
            <a:noFill/>
            <a:miter lim="800000"/>
            <a:headEnd/>
            <a:tailEnd/>
          </a:ln>
          <a:effectLst>
            <a:prstShdw prst="shdw12">
              <a:schemeClr val="bg2">
                <a:alpha val="50000"/>
              </a:schemeClr>
            </a:prstShdw>
          </a:effectLst>
        </p:spPr>
        <p:txBody>
          <a:bodyPr anchor="ctr">
            <a:spAutoFit/>
          </a:bodyPr>
          <a:lstStyle/>
          <a:p>
            <a:pPr eaLnBrk="0" hangingPunct="0">
              <a:buFontTx/>
              <a:buChar char="•"/>
              <a:defRPr/>
            </a:pPr>
            <a:r>
              <a:rPr lang="en-US" sz="3200" dirty="0" smtClean="0">
                <a:solidFill>
                  <a:schemeClr val="accent1">
                    <a:lumMod val="75000"/>
                  </a:schemeClr>
                </a:solidFill>
                <a:ea typeface="ＭＳ Ｐゴシック" pitchFamily="34" charset="-128"/>
                <a:cs typeface="Arial" pitchFamily="34" charset="0"/>
              </a:rPr>
              <a:t>Audit for compliance and improvement</a:t>
            </a:r>
          </a:p>
          <a:p>
            <a:pPr eaLnBrk="0" hangingPunct="0">
              <a:buFontTx/>
              <a:buChar char="•"/>
              <a:defRPr/>
            </a:pPr>
            <a:r>
              <a:rPr lang="en-US" sz="3200" dirty="0" smtClean="0">
                <a:solidFill>
                  <a:schemeClr val="accent1">
                    <a:lumMod val="75000"/>
                  </a:schemeClr>
                </a:solidFill>
                <a:ea typeface="ＭＳ Ｐゴシック" pitchFamily="34" charset="-128"/>
                <a:cs typeface="Arial" pitchFamily="34" charset="0"/>
              </a:rPr>
              <a:t>Continuous </a:t>
            </a:r>
            <a:r>
              <a:rPr lang="en-US" sz="3200" dirty="0">
                <a:solidFill>
                  <a:schemeClr val="accent1">
                    <a:lumMod val="75000"/>
                  </a:schemeClr>
                </a:solidFill>
                <a:ea typeface="ＭＳ Ｐゴシック" pitchFamily="34" charset="-128"/>
                <a:cs typeface="Arial" pitchFamily="34" charset="0"/>
              </a:rPr>
              <a:t>education</a:t>
            </a:r>
          </a:p>
          <a:p>
            <a:pPr lvl="0" eaLnBrk="0" hangingPunct="0">
              <a:buFontTx/>
              <a:buChar char="•"/>
              <a:defRPr/>
            </a:pPr>
            <a:r>
              <a:rPr lang="en-US" sz="3200" dirty="0">
                <a:solidFill>
                  <a:srgbClr val="4F81BD">
                    <a:lumMod val="75000"/>
                  </a:srgbClr>
                </a:solidFill>
                <a:ea typeface="ＭＳ Ｐゴシック" pitchFamily="34" charset="-128"/>
                <a:cs typeface="Arial" pitchFamily="34" charset="0"/>
              </a:rPr>
              <a:t>Changing behaviors – find a way for success instead of failure</a:t>
            </a:r>
          </a:p>
          <a:p>
            <a:pPr eaLnBrk="0" hangingPunct="0">
              <a:buFontTx/>
              <a:buChar char="•"/>
              <a:defRPr/>
            </a:pPr>
            <a:r>
              <a:rPr lang="en-US" sz="3200" dirty="0" smtClean="0">
                <a:solidFill>
                  <a:schemeClr val="accent1">
                    <a:lumMod val="75000"/>
                  </a:schemeClr>
                </a:solidFill>
                <a:ea typeface="ＭＳ Ｐゴシック" pitchFamily="34" charset="-128"/>
                <a:cs typeface="Arial" pitchFamily="34" charset="0"/>
              </a:rPr>
              <a:t>Positive </a:t>
            </a:r>
            <a:r>
              <a:rPr lang="en-US" sz="3200" dirty="0">
                <a:solidFill>
                  <a:schemeClr val="accent1">
                    <a:lumMod val="75000"/>
                  </a:schemeClr>
                </a:solidFill>
                <a:ea typeface="ＭＳ Ｐゴシック" pitchFamily="34" charset="-128"/>
                <a:cs typeface="Arial" pitchFamily="34" charset="0"/>
              </a:rPr>
              <a:t>reinforcement</a:t>
            </a:r>
          </a:p>
          <a:p>
            <a:pPr eaLnBrk="0" hangingPunct="0">
              <a:buFontTx/>
              <a:buChar char="•"/>
              <a:defRPr/>
            </a:pPr>
            <a:r>
              <a:rPr lang="en-US" sz="3200" dirty="0" smtClean="0">
                <a:solidFill>
                  <a:schemeClr val="accent1">
                    <a:lumMod val="75000"/>
                  </a:schemeClr>
                </a:solidFill>
                <a:ea typeface="ＭＳ Ｐゴシック" pitchFamily="34" charset="-128"/>
                <a:cs typeface="Arial" pitchFamily="34" charset="0"/>
              </a:rPr>
              <a:t>Help each other</a:t>
            </a:r>
            <a:endParaRPr lang="en-US" sz="3200" dirty="0">
              <a:solidFill>
                <a:schemeClr val="accent1">
                  <a:lumMod val="75000"/>
                </a:schemeClr>
              </a:solidFill>
              <a:ea typeface="ＭＳ Ｐゴシック" pitchFamily="34" charset="-128"/>
              <a:cs typeface="Arial" pitchFamily="34" charset="0"/>
            </a:endParaRPr>
          </a:p>
          <a:p>
            <a:pPr eaLnBrk="0" hangingPunct="0">
              <a:buFontTx/>
              <a:buChar char="•"/>
              <a:defRPr/>
            </a:pPr>
            <a:r>
              <a:rPr lang="en-US" sz="3200" dirty="0">
                <a:solidFill>
                  <a:schemeClr val="accent1">
                    <a:lumMod val="75000"/>
                  </a:schemeClr>
                </a:solidFill>
                <a:ea typeface="ＭＳ Ｐゴシック" pitchFamily="34" charset="-128"/>
                <a:cs typeface="Arial" pitchFamily="34" charset="0"/>
              </a:rPr>
              <a:t>Coaching</a:t>
            </a:r>
          </a:p>
          <a:p>
            <a:pPr eaLnBrk="0" hangingPunct="0">
              <a:buFontTx/>
              <a:buChar char="•"/>
              <a:defRPr/>
            </a:pPr>
            <a:r>
              <a:rPr lang="en-US" sz="3200" dirty="0" smtClean="0">
                <a:solidFill>
                  <a:schemeClr val="accent1">
                    <a:lumMod val="75000"/>
                  </a:schemeClr>
                </a:solidFill>
                <a:ea typeface="ＭＳ Ｐゴシック" pitchFamily="34" charset="-128"/>
                <a:cs typeface="Arial" pitchFamily="34" charset="0"/>
              </a:rPr>
              <a:t>PDCA</a:t>
            </a:r>
            <a:r>
              <a:rPr lang="en-US" sz="3200" dirty="0">
                <a:solidFill>
                  <a:schemeClr val="accent1">
                    <a:lumMod val="75000"/>
                  </a:schemeClr>
                </a:solidFill>
                <a:ea typeface="ＭＳ Ｐゴシック" pitchFamily="34" charset="-128"/>
                <a:cs typeface="Arial" pitchFamily="34" charset="0"/>
              </a:rPr>
              <a:t>, PDCA, PDCA!</a:t>
            </a:r>
          </a:p>
        </p:txBody>
      </p:sp>
      <p:sp>
        <p:nvSpPr>
          <p:cNvPr id="103428"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8802152D-9DDE-4735-98DC-C252F102D547}" type="slidenum">
              <a:rPr lang="en-US" altLang="en-US" b="1"/>
              <a:pPr algn="ctr" eaLnBrk="1" hangingPunct="1"/>
              <a:t>145</a:t>
            </a:fld>
            <a:endParaRPr lang="en-US" altLang="en-US" b="1"/>
          </a:p>
        </p:txBody>
      </p:sp>
    </p:spTree>
    <p:extLst>
      <p:ext uri="{BB962C8B-B14F-4D97-AF65-F5344CB8AC3E}">
        <p14:creationId xmlns:p14="http://schemas.microsoft.com/office/powerpoint/2010/main" val="1609382765"/>
      </p:ext>
    </p:extLst>
  </p:cSld>
  <p:clrMapOvr>
    <a:masterClrMapping/>
  </p:clrMapOvr>
  <p:transition>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306" y="343753"/>
            <a:ext cx="9204867" cy="6429080"/>
          </a:xfrm>
          <a:prstGeom prst="rect">
            <a:avLst/>
          </a:prstGeom>
        </p:spPr>
      </p:pic>
    </p:spTree>
    <p:extLst>
      <p:ext uri="{BB962C8B-B14F-4D97-AF65-F5344CB8AC3E}">
        <p14:creationId xmlns:p14="http://schemas.microsoft.com/office/powerpoint/2010/main" val="18822750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Sustaining And Maintaining</a:t>
            </a:r>
          </a:p>
        </p:txBody>
      </p:sp>
      <p:sp>
        <p:nvSpPr>
          <p:cNvPr id="104452" name="Rectangle 28"/>
          <p:cNvSpPr>
            <a:spLocks noChangeArrowheads="1"/>
          </p:cNvSpPr>
          <p:nvPr/>
        </p:nvSpPr>
        <p:spPr bwMode="auto">
          <a:xfrm>
            <a:off x="236538" y="1179513"/>
            <a:ext cx="75199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None/>
            </a:pPr>
            <a:r>
              <a:rPr lang="en-US" altLang="en-US" sz="2800" dirty="0"/>
              <a:t>Sharing Our Experiences:</a:t>
            </a:r>
          </a:p>
          <a:p>
            <a:pPr eaLnBrk="1" hangingPunct="1">
              <a:buFont typeface="Wingdings" pitchFamily="2" charset="2"/>
              <a:buNone/>
            </a:pPr>
            <a:endParaRPr lang="en-US" altLang="en-US" sz="2800" dirty="0"/>
          </a:p>
          <a:p>
            <a:pPr eaLnBrk="1" hangingPunct="1">
              <a:buFont typeface="Wingdings" pitchFamily="2" charset="2"/>
              <a:buNone/>
            </a:pPr>
            <a:r>
              <a:rPr lang="en-US" altLang="en-US" sz="2800" dirty="0"/>
              <a:t>Give me examples of Learning Curve success stories, and failures!</a:t>
            </a:r>
          </a:p>
        </p:txBody>
      </p:sp>
      <p:sp>
        <p:nvSpPr>
          <p:cNvPr id="10445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E09DE16B-2521-44E0-931E-276FBBCD1C57}" type="slidenum">
              <a:rPr lang="en-US" altLang="en-US" b="1"/>
              <a:pPr algn="ctr" eaLnBrk="1" hangingPunct="1"/>
              <a:t>147</a:t>
            </a:fld>
            <a:endParaRPr lang="en-US" altLang="en-US" b="1"/>
          </a:p>
        </p:txBody>
      </p:sp>
    </p:spTree>
    <p:extLst>
      <p:ext uri="{BB962C8B-B14F-4D97-AF65-F5344CB8AC3E}">
        <p14:creationId xmlns:p14="http://schemas.microsoft.com/office/powerpoint/2010/main" val="1791830580"/>
      </p:ext>
    </p:extLst>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a:solidFill>
                  <a:prstClr val="black"/>
                </a:solidFill>
                <a:cs typeface="Arial" pitchFamily="34" charset="0"/>
              </a:rPr>
              <a:t>Books of Significance</a:t>
            </a:r>
          </a:p>
        </p:txBody>
      </p:sp>
      <p:pic>
        <p:nvPicPr>
          <p:cNvPr id="17411" name="Picture 2" descr="Product Detail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50" y="4381500"/>
            <a:ext cx="19208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http://g-ecx.images-amazon.com/images/G/01/ciu/9f/f8/43b3225b9da0cee0987e5110.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30988" y="496888"/>
            <a:ext cx="180022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http://ecx.images-amazon.com/images/I/51yY2s8CJ4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79863" y="4040188"/>
            <a:ext cx="193675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http://ecx.images-amazon.com/images/I/517eMAFaszL.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11650" y="1593850"/>
            <a:ext cx="142081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descr="http://ecx.images-amazon.com/images/I/91T81PCQt9L._SL1500_.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81200" y="993775"/>
            <a:ext cx="147161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descr="today%20and%20tomorrow.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65113" y="1333500"/>
            <a:ext cx="1544637"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4" descr="workplace%20management.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179638" y="3638550"/>
            <a:ext cx="1344612"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8" descr="http://ecx.images-amazon.com/images/I/31ckvvg1T9L.gi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515100" y="3500438"/>
            <a:ext cx="15160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68BFA17F-C039-4EB8-A641-52C3874105CB}" type="slidenum">
              <a:rPr lang="en-US" altLang="en-US" b="1">
                <a:solidFill>
                  <a:prstClr val="black"/>
                </a:solidFill>
              </a:rPr>
              <a:pPr algn="ctr" eaLnBrk="1" hangingPunct="1"/>
              <a:t>148</a:t>
            </a:fld>
            <a:endParaRPr lang="en-US" altLang="en-US" b="1">
              <a:solidFill>
                <a:prstClr val="black"/>
              </a:solidFill>
            </a:endParaRPr>
          </a:p>
        </p:txBody>
      </p:sp>
    </p:spTree>
    <p:extLst>
      <p:ext uri="{BB962C8B-B14F-4D97-AF65-F5344CB8AC3E}">
        <p14:creationId xmlns:p14="http://schemas.microsoft.com/office/powerpoint/2010/main" val="1750042286"/>
      </p:ext>
    </p:extLst>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125413" y="146114"/>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solidFill>
                  <a:prstClr val="black"/>
                </a:solidFill>
                <a:cs typeface="Arial" pitchFamily="34" charset="0"/>
              </a:rPr>
              <a:t>Bibliography</a:t>
            </a:r>
            <a:endParaRPr lang="en-US" altLang="en-US" sz="3900" b="1" dirty="0">
              <a:solidFill>
                <a:prstClr val="black"/>
              </a:solidFill>
              <a:cs typeface="Arial" pitchFamily="34" charset="0"/>
            </a:endParaRPr>
          </a:p>
        </p:txBody>
      </p:sp>
      <p:sp>
        <p:nvSpPr>
          <p:cNvPr id="1741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68BFA17F-C039-4EB8-A641-52C3874105CB}" type="slidenum">
              <a:rPr lang="en-US" altLang="en-US" b="1">
                <a:solidFill>
                  <a:prstClr val="black"/>
                </a:solidFill>
              </a:rPr>
              <a:pPr algn="ctr" eaLnBrk="1" hangingPunct="1"/>
              <a:t>149</a:t>
            </a:fld>
            <a:endParaRPr lang="en-US" altLang="en-US" b="1">
              <a:solidFill>
                <a:prstClr val="black"/>
              </a:solidFill>
            </a:endParaRPr>
          </a:p>
        </p:txBody>
      </p:sp>
      <p:pic>
        <p:nvPicPr>
          <p:cNvPr id="6146" name="Picture 2" descr="http://images.tandf.co.uk/common/jackets/amazon/978156327/97815632735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481" y="1030859"/>
            <a:ext cx="1148969" cy="16693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42288" y="1030859"/>
            <a:ext cx="4572000" cy="1200329"/>
          </a:xfrm>
          <a:prstGeom prst="rect">
            <a:avLst/>
          </a:prstGeom>
        </p:spPr>
        <p:txBody>
          <a:bodyPr>
            <a:spAutoFit/>
          </a:bodyPr>
          <a:lstStyle/>
          <a:p>
            <a:r>
              <a:rPr lang="en-US" b="1" dirty="0">
                <a:solidFill>
                  <a:srgbClr val="10147E"/>
                </a:solidFill>
                <a:latin typeface="OpenSans"/>
              </a:rPr>
              <a:t>The Kaizen Event Planner: Achieving Rapid Improvement in Office, Service, and Technical Environments</a:t>
            </a:r>
          </a:p>
          <a:p>
            <a:r>
              <a:rPr lang="en-US" dirty="0">
                <a:solidFill>
                  <a:srgbClr val="333333"/>
                </a:solidFill>
                <a:latin typeface="OpenSans"/>
              </a:rPr>
              <a:t>Karen Martin, Mike </a:t>
            </a:r>
            <a:r>
              <a:rPr lang="en-US" dirty="0" err="1">
                <a:solidFill>
                  <a:srgbClr val="333333"/>
                </a:solidFill>
                <a:latin typeface="OpenSans"/>
              </a:rPr>
              <a:t>Osterling</a:t>
            </a:r>
            <a:endParaRPr lang="en-US" b="0" i="0" dirty="0">
              <a:solidFill>
                <a:srgbClr val="333333"/>
              </a:solidFill>
              <a:effectLst/>
              <a:latin typeface="OpenSans"/>
            </a:endParaRPr>
          </a:p>
        </p:txBody>
      </p:sp>
      <p:sp>
        <p:nvSpPr>
          <p:cNvPr id="3" name="AutoShape 4" descr="data:image/webp;base64,UklGRkguAABXRUJQVlA4IDwuAACwxQCdASr+AFoBPrFGmkWmIyIV2gbYZAsE8jbibp1gH5aLjuqJX+p2f34vVf4v0veRexr4N9x4wQ0Pdlm//3frf2/vmy81j1C7116MfTUY/r6q/xnph8W/zf+D/Hb1R8m3rX96/cj++e2nnH669Sn5l+Fv2n+D9sP81/wfEX4//3/qEfl39E/1PAN7z5hHth9n/7n+M9Rv4//ef4T1l+vf/T9wL9U/+J9q/zr/uf2A83nyD9m/gC/nP9s/6n+B/z/7gfKR/7f7T0efV//v/1nwHfz/++dbz94PZ0/c5H34chUpIGAsKWSUTid4VCqWAC0yDkzj8CjQUubJQSPRAGUFV2OedusyvIm3J89fQhsEN5f3C4xFgy1r/2NpLc7HBqREYtoODP77TbCulo4YHanFoMsHc+JYz3vDZwL+G/Zujlc1vQMeYO7nc2u4eP+Y9DLN21dqWmdjSwsLr7jwRbTjShFjxYwqZi8L/7nWubw/XENXoYc8IJJ73Wcnj57ukcErVwpK8Z8dOzogsU8tRzdR16BeOwf4GL6Si6T8Njv3pDJkVv1FTBVlKicP7T/0gjBPig/t/wWY8BJEHNHanaUHuIjCowmpASubjq+2/T4qRFr6Bgf+Il90hEtPOfyU3VaYCxDyIBOlSG04AhRglYEcqIaac3lBtET1YC1+SnW0jp1CaiRoI9KUHHWL52lzKX2raLvanhvvlNmkmtCMhErMdVreIB3JwKycEweQ38NKQHv0ECc5I6qPc7ahVAid8WOWRbN1hh10ziRgm/u3UbVIjXzt/bGJvB8NLsxwItn4vn6Q/aaS+mPU1UchNOFFyJzsuQTz/bbxudOZw49762fn2JIrlPPzUNUCslDsls1CbvI165oosR9CN9K4wAsVHBOy8fS7TUesRT6V8OZ9nW7wusGg1kMO1v+vJpqBP6ATfOLzQto0YESu0qVyf8BoMoQxvTpcsZCE2bOQf7NfQwDkeYpGQtXatfa1+bKShIVU6L1Mt5kIVOKPKMs0WChJu5jEsvl3+6z9i8yg2UgBIhDM+6boQw/t8DdWuKHQt2hr2rI8x6PzfNTjBwlSJGRjCugT4U5n61+D2BZpNeN5PrKX7+gyclDCs+C+8S4eTp/pq/HYddAFSZhtFO/dbKjZjWpn+LSJ/IM9voEc0me4gBRyo8Zy8N+L7YrhGHVmVaEOrphqwGIbWBV9qBU2dg+el3voa1fFAwTQssWQWvDAlYycW3yysLdLLReB8X2cSXoszMFGLxy0qxLoabxVESFDo41yucN77vHERn5uhlAd7FQ9dykf1ffC8zgqVaNFgvSnxGHHXHnlGpgGDKqmZGmYZJsQSEUBQ/82O4zanVERGmcHL4yR78rnPn6wy1APoSMguF9LtZpN4GSBIJenorAYz+qK5YvbMditkjllQWeKpCg5ldVXEvBdhzfqlBNX6i0vSL+MRQ4b6rrfH9mDJfiU5qorBf5FuKpL6PIWwhGpTlMTxsKYNYI/PCKBYdRs3KssT8GNmNZgcEFe3puWv5hvhUKCsZyqtwiZf1LTe37T5R7dTlosq0uGcZDSMlE7+N1I0e1mSHXie4U6HwGwQmW3fh0Tra3PPXlpPsakitPjQ8E0rwPRhvr/tsb4cH4uHChLBkft8xtXoM+x2ACL2QM3fmQbmxSpMYCKRp/MrNpr6ZrBooawr8ZJQlrTOgUGElCXAokLlhZcET7uG5MxDKyCgtnIVs9Qvby2e8PpTmiAwOplpOWeKgfPHQ2WI6G4NyHjX691eNRgHH6N8OjGiAVex+wCMkPjwOS8/tSR2ItduW3uvvBtsW6NoFhQzXHfut2eUxvH1C024ZDZaDcb01LInH5GYGD2cZu1cKwXpSh0RX6k4zrllkrHaeBw5atmHP8lj2+c/2wqNQXEQxCsKSM+AKIDYX0EqmkO2kC9cvxQxlwzg0DS0H4qKIckWX4kyTBJ74EYVncwqIpIIcN/qtnRtkpngJ8inO1laUXEXx7N6zP9mDumlVgkV2Iav6I/gSKeKLIbYTrtKGVRa+81cH6rgwg+FWfXhd2wjj2kW5D7v91PA1E4kYqPbjKitYMzKrwTYcQrbWnO/sn0md6jEUtUv0QlNz6E2YAA/lLsSi0hW2crptAM2n3GoCmVy/WQWe3v/eFOPLDf5oWi5uR2/ZtapWG1cX9/6hcc6mZEaPS9yGm1GTAVKLOA+uNMk0P2Sz0X7ImRHNePVjgODWMsjmegIPivfHHO15VAqKeQqwyQs1WH/enrkiApmO6qcLUjTc9KAi1Ut+6fzi433AXyvmxffc+mGXtTlOL2yrJ83zndOWwbUvjrS1GvhEZy8p4bQ4gvXyY2Alp15hhDRe5Mhwae9wN1SKLBvVfm9SO93/maaN3HWco3CaN3Hf3QpGXkBoyYnUUDY/lcxlF9OIjMDFSOLVKUjR0iaYi6v3XIcBmkiYfb2RkLsuovoE//gXt9QVSL1giV5z6q64SVKpw6lH3Dz8iokRZ3HBpwqN2Awy+qpJx7oiUT5amdJy0LGEkHNxIbEKmTmXMYrd/PSOlZf319pO0h/WynPvGmHFYTU7JErEvzOAOSo/YKAmsTAMcsa7P4Wy/saeeaKJfq75xQjdCyowAir2nK20cwety2EcqeT5dZmsOsetT9wU3ByiM8Spbb972vIAbmgFjvYAsGcRgRruVwrf35J9bT7AkwUT9vN4rSDQf7103g4fvB9dxsIBqgEsUunxDa3/iZvX0bcaa+cSGQdXLKfSK20BvYoeUffiOW6PLMC/AZz9zdcBnt3cUDpDAVZwx2ZlHUbX9NjlL40jW0TLX9SxyF7fNV2N48afCeF7cOcv6AV433xCYnQt8KvC2ORGuMLMNXrzwv9DeVUu4FJLRfoc0MNahkIxbfsw3jk4+svERcbb+3dbzEnYb6spx3/hyxqdWzIvot1lVep+DUbPjNvKHE2O17MsGX65q43uy9X9XdMG67OP0SHS37P4ubN283yi9djmCzkqP7Xj3U1swOLCvDrILXxFfSA0rTWczqHj/oL0EzDEH4SYZOe7tswwMw7mK98CIVshshikmSf0dXLK5Jv+ZLSrlVZFVnBvkxfRrEHOMgoJGxDeNwamE4c+HMNKSvQ/ltE6MIVr1soIgHZ+mmk+26l3ljCdYzaB9a/LkbVZprhIkC82uxer5u9ENqxiRBWgKBg8olD8rd82XLIKNiT04xwr0PMBMmpy1pUoMuVmvBMRWxw9DZSDySNsVjQWQxrwvGbzDF3PrKgnzK10+1eIPLWQ7ObN5c/JMd5JMJWKBQSzVcK3zwakqHopBkvcjnKdPHHVIwehOMI5gqX8e1Zu4YpnInfChwhpHfre+1rGTp4b1ZijDOtwtTXqpWG296Zb8Fzgz87iA/DyZQfntOjNU50dh6yRHMJ1ctfkCJtCcdYIIkdnjMU+JveZGmVaXABPiWT6PrWZkeE0tHMQMJ2SO6WXRRkaO0Rv8Hwml6PFstyAFSnvvQeg1OW3eh4RAv0R6qFY8GfLDWe4qTn1QCnevM6L5o5xcXzA80/p8Gim+TXC9WW5JeAn7Kf12ctd4r3GfMAYbT+TusJ3W/mkf0YofUb4DznHBrnJ9vojE+RgenLtlgBtnO4xjyameItxbE1RIOANz3KZck220dRXEKycokMGzo09gKMxVIsxKEeq7bf+Tqd1JCyActXBTbS5okXgM9PrP3dgRRujKqyOp5urQfFQgjnxUoLTYGxz9+3Pe/ATWYaeRYlJty4Yq55T/gGcqjaREmKTTLHofzecLWLTGszVYxXnuerhjzSTTyC0olEhFYizXPoA3D5CzMIkSU3CPR2b9gifGexXzQh7z9YSxPJMr0ot/fCbOqA3GK9AeZgkYGu23BGGG9mR7qr7uszu5s6VRJqMbBVSaWHetgrmdfmHn1oaB6Jp6y/AuUKGQrHCQJAJp9y9mMxypRL75BnolWExjUrHiGFDzc8Lst0WJ1Ey0xAeZ/PnPyLqwQcjYTJil8EL+USHXcIoZT1N+p79f+LXFGSsb7m6tltd77AHJgY+rgi/Va4f7RlE2isCzi44Qb2FaCl+bzQBhylUWG7k3aIfq0CLqk/YWgYdGWhYE8wyvZxIrHVip691TbDfcvIjPY/ufzQ7WgHIdluYBiKCPWZnwqHdhwkcPubbprEbxC1L44j2PR/mP+ZbujJ+aJ1oHg7AqAQGJeBJJMJbEFqA5EZj5sDzlMHlVMjsesv4ktNVlq4r56k5ZcWE9qO/cA9KX/muX7t9gZrANDa9PwxLwQ2a4N0DA/a9HddQBY6YGEvXSESu+akvGPPasCOTvnvf3WQhogy1ghTgs5CsrGRrIJydFTt2CkkxZSFzpgoh4pwRuyFFdM3YpnMPqviPkycdd9xhYawezG5n2WMQ5HrPKmEZ4r/UVUCdurd33glzQvgFoOWtpPTscQtBvxQ2i2rvhOLF8zodtXfDf7YMMH4Dw7TAh74/2rBNV7bMaK7Mln6tP/bhbi5Sp9rwll34ZpTCmLcGjC5wQsp+lWts7GBojUguP9Bn/85bqIXk3r30RyWTVneX50Fx1jJtPYsDbi+IrviELbM3Do3lbG7iIfmFL+8knsLUdS9WIuFAEen54Pij2pklamSLR/qKFllXToAJM1Wvt4UecBR6YzV8hq52FtLgoKe7HsQnD1Wzd+hIZmLjQZmoq2LCEz/exZqEGa+e+thajyFtJ5kC+wV+/Go8T6Yph09AJJaFNPlUErFWO6vaN1pnWEFs2iaS502b8N1fmR3t60a+jWsht4SktWwYh82FhiONwMBVqC39FvKXbjZf+abPRJ5C9PpZMiD/Gw5aWK5TQxA89kY0/IDHIjwJXPLJDJNVYjkeC3NRwtZudtTNHEKPYGL3U9sNwntton4qeJswWmIhx5DvRMB9cqjFXkFUDj3qTxfoXoNf537BaDLTLLkF+dCzKae386k3cQTKpIq4qMODbFdfERj2zQDzTMIqKp1ys1xWWPtnJfkeoRRK5d63T+LDCOUrrJPNPbg1dfxY/quHksIqWpjbbQZpyF7h4MCYI0qYU5l5AoTnmYEhemA7ArWdL1ojnXohFNJwDYWGg/46mK3g2VVv7nm/vUwzqHnuBq8ukAlhwLzAvblhnoltn/IqaUkPN9Wh0gOMg0ehxInUba187r9JLWL2xcNiyQIN+vPm/ej8hNGZIjyGpoLu4toK290kkjQcJbLFdYbmRNH72OURjfLG8M9xF6U7ZSK1jmiWxHhVRBfYtgrRUZuWEcd4OohJH0gnH7x7UwtaurZpZgXPqJA5PAaHzOzP7zoB4SZ+EL6N4YHZ7Xr5hldA7K2njBjid1+Bv2H+mXR7pazK+TFDMiM88/D7ig/1AKJ5T9YooHMfk1D5wJ9oIVok5OrBgZgVViKLx+XOvMD4BWKVNFyRbKPnixW2/aXCyKVSTCmA8hJB+RHBwVlcNOL65kBB8t6I+jmZMPZXRQ7yNQJg1XMdnr6v+mhkv0GoncQrcPm4IMYfKJpynUOTlKIlWAY5y1CECQ2kOyx0yrEMLfih7gAb4WBSa9nd/ySO0yWvcS3YXwoXNq66erTVf4qnZLozBYOOwbzj6hDKLhg7NlM3ha3Vo0lkPcHqB9UjqAOt3qbMNs35138mfEPI61I1jEd0YWhiJE0zMfL/u0jJBnvk3ZXWIaun/OOdNQ0IkYV79gNKDjOSN2rG4Fdb8eORAV5WhUJ0v5ovF+118TwcuwRGCS/MpNfNf1xfevjc6lQJYx0wVSS886lF2w/63NUEv1MoN16kXKOyvRx7CnEt8yQClwgXs56UAD+HWvOEoej0lp81WxujArE/4biK9XDYaNwPgVzPWwPpg52+AuvTDLyDPKaf7MIyMwgu6LABc4THJIZIg/Od4OheK+onkZrLy3qjfdVoNt/uGq+8KlKP34svFvn1WyesAriMFK2jV7eZTgvMkkrJqfOCv3aLpHwa0MleoJi6PDpSjqeTCVw4/wUeEGzXqRvC8j/5K8NpjecQFJyNi0woKrxwK7CuJuoT4diSInacjB5m9J0F3Ena4fSQYWgaJaHk92i4MT6yqOBF17CRqK5jI4YnVhZzkGldDbrl+JcF+QCq5+tLtkDuvHTTCdQiMMcmHE5ypJ4sua9FCjMQPaP4ouymeGHevaOH4yRAIfQlp9xkgo6055AYAoDYJxPZPEsm7XndRHrXLbT6yB/pWZyqAdiDXKOXJZj7nOVzHddg3Ra5Bs0yFydqHvXWx/NtNz1RZoSnFIVqNuyB30hmtFgNohwa/cjESZml0VNugApR6Y21kEZLB84P/tV1NpSB3IcFTPPrhybC6em/qDy7L3DTL4LnGHisaZx1fqSaLWGFQ3iRl2FxouwivPz+2Poa5jjooxriC9S13OMBPj9U3x80sUcuSrPEXIRBbYRhr+6Nmc2IJhWE53vjX+5Sm/xcPvlhq+z0TDdrqKTQOFYDGzKnpJwg7WQ7sAb2WjK+N1eZz9yjm5YZWn/hAFdch0oTlbu0UoHN1rKAB1J3rGZtlq67aD20J4ef90gDPZsg4QHK+B3dDI8nygo0p09SbiT9wQhNwqEZosdQdhb92NJ5nbD/acOrpJjeo3wmLCiP4lzpE/+M2SIfjkYV9OVMiwdXSPMXPux8CEcEtVdqHtuDHwCyT9SLRyrMhG/gsSKyZXgjQiu2Yjs7kT1Yt5x+ZsfHAdvmvg1ftnFb56PYOkXJNsQx0QXU4eLBz5Vc1vK32G+UVkCHBIgsTfkEQ2knjtQmFCevrHaXNxCLxmMpHJ5NpmpJ3b8mShGjjtpvJ1h+bryjlL8BWqVkNZuo+F/gZ1AhlzLxbjziSpr3CWQBAkW83Juh9lwiu3B+8fuyoUYOJtGITe37yEIL5Lr0uBO/6vcB6LgtH6Xf91WcsPYJ5xx7y9O1wqtjCl91wIyHQD7D7VmBz0lLUHTmThFWE6GC2LImyajOVXdXs7LhJnm5u65BbCKj0mdcrzeea7ml81DKWb/8XH+E2a/pxSpbmRUuhRo/xZeQDc6FAqc6GBqff1gC78fMcphwn9uKqSvbdugH1KwTaK4q452nBW9+teBM9IFAWI/Ut84nQ84/bC1RlWHCwi+/DlQ5+gxU9KLbz44k1Vi1DGLJQSABv9P74Vv+f5SMJp4REM70+5MY+gaFzLLVul72tZ9haRrlYSra/vOVR+hQe7zG2riSjrC3Ku+9vxyy3Cd/D4/lop+YXSa8FEa8ALmK2O3poRZYzvehxlE5aKQrqUQzoBh+0nrPkcgisyi5Y07m70FLZ2aNCHL4cFa/MscWN7NQ5CxWJPR5lm4vTLUpUuAq5cFJXzpf3PTAZbxTl0nICdbu83F86ziqONrLXRm9sFE3t+1Bu0d6ruXKUDxZ4U9c8ovamtyYJllP5Ffqhge2/RLrLo5ktSSv+8iZYiiMQXX5tEfPZ18GdD+Mg0fBaAOfFoC2WJtQZ8QWPaEv6fp7gYFoSZDXpz/JPJFz3nehYsC/LnXN80pcwVSmz0hE/jqP8LkLjmzSu9Lu7ZXRWAJ+j2vsM7fEOnalb48u/SLD8jqnsdP8qrtWxNr1t0znXFJ/2kfgh7ZE2hUsjjJ+AfUEVruS78Cn0Nj6H6w9L4ipfxI4qeTGwuz0kDvPthh+tbDv7/4rbZtrS+wqAeXzRiGEuZCai0fClLSe0QxT2CFw9Mv2R3HfHEaflbnbL7V0WWAE6cBwwvr24ljtpEgI3x886/4LjAudQGix1R++jf+19Ergf6R/PMH+b0oRxvS1r53vZ15eZPk6h4NyKb1EygS9Fy0/26IHaaMGx4CiybkMFHteHiMWWhiKaKJ75OYzEC4YtKcrX6AcD1FUKl8Jd2DtEoSEkQicl0ZIpf8zwC7oczDyMusIu8aRzN9N62cmuKTbH847Sa0U9QZn+szUHArDbfE5M5mHkR1rIYQovyy9kP+x1ZWMntHJEaa9PwGt+ajUmrVLzeNtkyIwssn6LZxGs6OCWfc0z5NZsQ6/PImRdOkl4rW16F33fJNHdwwwW3N35q659lAq6glf3J/eWxDfAPZIUlOJP7vLVbnMd7mpJCNC90qaz1lYmK1Qi59Q0ZfSSujbOjoTp1yUh4ryYX9hGkc8KhRQk6mrqpnD6z4aa36GPPNf8kqu7/KQdLy3QMm7IcmhZimSQ4jWWP3PtmvbGuDX3VWokyfN3s4dAVpGTjmrEvgqNtkoy+Z9qB9ezKFWPJP3ATLfrnS0w0fZ0QoPdKrLyT8uMbfWBe3VB36IiuzqCTCZqkfbPcf0G1pWRn/hHVNckrsqx5R6rFu9cEwCRXJ26i8DCBRllFSkfBfF/A0fGohSN0BlQJFl02Lm9WYkC8eNYqjaHx+3aCnWDBKskEHt1JwOBQiJI2mqixD9/mKu9pPYTzl9KY0vKWEVXQFF8epc/M5uWJ50Ga/F/FDh8lM1ScqtXEzAghb3HYAGYARyHkrYXglGuMe/H8MgGu/MuM6fnP774iJTQYDtjAuoqcAxkXKQ3pOFfEKfEfUa9gWM95sLULjQuzoDfG7+cD5p8xZ2AR2so+iJTxBe4q6olgpDQUAOi/T1lBD+JdlmSlbwvqx6x5ViOSxn4jnRCoieZgQIGaULTIkuWv2PInIhRrENaEEGilLHGuHcr4hO/ldkKIhtLb+Ig0wxsehmx3KAQ09TPz9Je0ruxLt0didHzmWfW12Kvp385SuCO680ApN6unPzH1mDMumRBjwjjeV5h/8dOAG+0RszJfB3BvnTjfyzNCvojKCLNBU0xpHEMMjAi3iCfZvZjVPt36Q0xmFFiwkD3FOdmQCXHyH9CF8LXfzv2X1SoWJZm1802dG36jpVpiOzPABwDpSN5V3EpzsrnsrY7A7YSR0iv5fs6pbhXk1FqWs9wG8wv8pd8JAVyZ1q8OY8kZCk/YtrwwZE7qVQKg+hc+/7rkHSGYKh0LLh4dJfcZAgzKwe4ycYpa9MkQORl6KHvvWIvSY4MK/Ns6pBUPDGxrKUhN8IcCFPmFrF22fj4W3LU+Sea1b2HyUcoTB33k9ET5m7LsxEtA1+QQ8dRhRWl4FFj9ocr4WEXZRbtIKuksUceRxZxcAOEzzpSIiDHNDFKExFXEfA5+Ayg6TP22bLP8zJVsH7j3yvlvv1h7DnuS3xQDiuyHhb1O8Z09pANHPMJasySrfCfdww9BFILZonYNnE3sO3S+qa8FXaXAM6aYJzzksyYQp9nJkzG+HZ64qovLvM7Umk2hTOgmw9fkIuGKs42J4cTf1sUMGij94ZlL+sDP2fn1+JWRxULB5F5N8ZuahSFzMCp5bGrifd1Q1+OthnCtQZFwTQ8Jj97KD3zT6LiRbpyIfSipt6hIEUl4YP8xgHhNKtJcIcebYMS7Vr7DwujFxLzbfM5LehMnaZ6O3rLUm4bu/CqtAJdRgG7ZEsa7JMy6Rwmd92A/koRhvDXxh/giDp42PxUYW0xP5xDpNJ/Wjm3/zhKCsRC1Bp7SF47xUO5ic9IZOyR9yD1w77TZYnWEy+mMfEzLU8t3K3hYdNwb6Qy3DqZdJvLeJ0cO9G5qJLK2OF7+twqitvV0fzGJ9ck8KjnpEJ4ZeoD2Azbdl8wFZGoAwDIc3U3eeaLWWESFHCdfOuygHf2EKLmnmruif8ijqsJ3Z6UkE1uu3HWOKdzBJHxtNDRRnADMxEguiin90jV8pFwPCx3zZoaxS8jqip6uQvujnk4jSYhmMdAdu8xL6loFAGp8gH1xEeGIlTWtUNShaH6rE2J3RFkbz2cFB7kcfHrJO13vinHt1I6txtv6Vnx/aLVUvofOYW4Jy7W75EY6FQk8MAX2EzqjwhD1sR6wSywVAnNDkbZDn/j9F+rjW3cQxUClZ0SjdF5qbcxKy6JdnCZQksK8P8m/TNLnXYy+30X8Tyju6TFmcqXnBEHMMCmIFVWskeEOjTvbFj36YIMT/9RqTld4IKw/kF9C8jti3tLE6YwpEtEk4b8afvGIzDNSgQqGEwB1j61nbJ/QFHp/49hUAnHoRGGtlBPpbxLkJQSvQowq8tdmhc1rl/p3Ph66KZcaTz1V1peGnTzl2W+xRRNxHJILztYrNMXLaD4H5CLp8hvn2i8oSK1xrlh8GxeXVO4n6ezAiiEGP5bbIUpRrMm8xPO3HbXc9AUj53P0QLJtiniODCuwyiFMPsyPqcciIRkJtu75gea85ZYGpN/YikyRqoTRtL2/pzQ/gBIJUFCarj6O+Kcf1OQFiOepc2ANi9icT0YyeU6xZs+KnuI/Ia+RKdlQIoR8CuBUGknwBaPJNT2godiu5UkXtIHRg5IIzhgMjJKiD9dWvGaHXFDrTCwXvrC/6UGcw/Es8/diakF1TrSrJ7tCkupaqYaE6Nv7YdDkCjqbB3FRK82V4kW8lJCTPZWQTlX6kiTli7rvOePOSXvLxk3Cv5P+fRtNDSDhubwPxdBSkF5/Lo01d9/iwd0JaIAZwc6H/7m3pvgQMWnd79kPUV1qXJDCPKYzBbpuhh7HQI/MD160gUBbRWlkikzbhVDrTpyUR1yV8G/5vxYXQBZ5c7/mocyew2mPhzolcAp5G2LEtD/T8FoAFMxQOroRxW7TTE8Jfjy32bNYJJ2J2CWPIoomY+PQ/cfJ4mrmNu2ObG3IfeZQbX42d1ZLi0LRI61GafwF8NbiueaoTQwpqWhXyshsHF2hK6LY/cqeldx/iqa1yrXBwE9LXPQY4Es9hi3VY+gQbsQuo5kPgulAVfBwjgH02pNBCxEASqmDZeilzgjccxrZoJPI9Fa7UtwO1pKYtXXm4vQ5bhWKSe78ezWEbrtoOLMUuzUho8Y+10F+VObDi9OwdE8epswDqIJOts2d7Z+iYRFA3gQAJrueqt7TJKPzAfh0OEWYzgeBZ0llfYxNYJwTGo7zWLe+4+iThLgUHlqaPIWXCMSE7ple2GrBJJOHftszXwhRcbe6dbPLLO+p4voV/8H0sZHXpQScd8mAl68nGCE0jd5UJV4wiRj6GFAVUzZMTsLhmID2ThZg7xI26s2LnJLfdcaAAX4o4bp/zU1rtlFHUUmN8nBWJ0uLXnNxR0DXK9bVHc/BTPyMk7yueWVnAkJ1JUfkf6to6wRR6qVbK29UJuE0B82uGw0ySnhAdd+fJv7GlXpfcoThBKRGrbBmIWgwt3omkVYbx7uF0Vpclx5+NY57gzIsSQX+vNKg2KXHq5dzEjBfpGvv4ejx9ZaSXs3+07IOOmu01RwWDmTsqiso011nq5Jah5AY/r/75KA/Hz7XMPdJ0vk4FSMeYSJHRYGxLUOCpAHas77l/Qnvw02lb44rSQrjyfH2+GMiB+hEaYid7tGNL1aqSKrRzt5I6+oOmpt9RwqRVMIWC/Kr14PgjwewaNEegjkOv51JtOqgCSwRyW2kNQzzvjqblVH043HWukyU1tqpqhxrFTK4/ANxgMMIN6qB/Y0yAfzVHOD9NvmtLmo+lKolcQULNInDBXtuT8qGazUS1gYFQVMu+705xySKD1h37dX5Oo7BBf967NzBGTKqSWIFg/H4CQqN+Ae9hl1mj4e+aOrlbLQ5zO7HqPBK0wro/im+N3OCKN6JWnIrtMg+mVzLaNpwYWzshdVqMEev1dgYrlalqHwLZeTRaPSOItPK3ytKeRWj2k4+ZNtqANLePCc6SD6mJuLK+TFAI+PGDpS41ZmDILyovVBkPoc2fNy8sUaVxKoAJpKBXmCJy9vc811sb6F9EcvS27LZuWfsOxyuA0rcNYm+JiPadcOSHVd4hNtgBzYTnghz179K589i5TIEonuI6pzy1oBJ2f0sE/3GmC+xXbtgyqCAMuJccv+uIx+3r27fWOZLVPxNG8UbUziyyZCmZ0jJtfPUxW/ct2fsygNy42QKR9d2hPWqG6XfXUysd4/z0yx133XW9yN5Y3cBjKzR3gg8kivcltEsEGThpFhJdF9v4u6NjY1h+v44QDG4jS4DtPPBLZZQNf9PTKylhRS1EmdHb5xHc0E52ZZ75nNyts4FdXyO8txayVHqMQ4NQ+9cHP7TExxFXbaDMsUTAlv6iF5UWaPXak2ZuGE2OV6vOqjJrUrkP/a8qJ11sd7xfltAv2yoU2lU71gOSMv0ojbytwTScOXdnOHDuz8ljBpNg7rAnYvIq7T6qpEO6e80hsKcj8aKnWdg0mDwzIiysVcSWXdP1pvBrzAZIr2PCwctsxVXU7PLbndtMcg7kJmgz9Wpwiof7EY6ev3dRIEO1QZTUE6HgdHDADkSg8VOIzT0soKY3tjCaH+kApGSUZYNGDkipPzDXVPXFBjmr+68SHkI137sTuAc4scWo78KBuH6B0kgs6ampnyl0M+pDSzy4MHNH/xA8ZA0sGe/oIMkXhMPRXXHu2Oygl5gtAWTxZu7cd5agdRX5UDWlDfsRu/h6gwT2iKQw5bBT3HZVfM+XnpdCiXgst5ZEwCc3PMZDmRYkZ7tyvBgcg9DLkVkVqmU4n+yg0HwBoE2W1O68b4Vzd/mXYmp5t/wXXQdvk53rbQtloOZSgLGTihA8ZXSJqA3AUoMEPV2RK9dSHRFYuqaV8Ef+y5Q7EktMbmuW90b77bZesmHoBbYEurXgKuwrFM9xnuq8nDrnXh/Nb2uDU9p7yM/EEIJQdVqbpGxbNEOnXz2YOmDaeSPC4FxsIh9Z51Mxgin8SLwxNy5l9xYu5xP9H3/n4w7GQZY1PrfSgyJOhUxW06JoZteaaOS5AQkEciuZZggm27154UFZ5/DQnDcd3DuR+3GGO9frXmhnerJSM9ND408TKl2tZPp0ct/k7PWsurxcgqw6bZu41ZGjuZDhjp88sA/r9e0+vRz5GLR7vb64gJhbXxHlokRwWhL6oUcsH7yUFwTho/ifFyOjOMtpX/81PIXdjg9OIFoKMD+BlfZH/VXCU2C3/Ow2PJqr+KjN511xUsc+RSSRq/7IoXu7Mwc8Ht5CNQ+H3UT0sILl53tddzo1mOmFlQX6wDZ+BKF0iepmswqP42MDljhL+I2cDiG4cBd4mN5NoQw0R6+l8yNJ2BkHZ6YZ7mma0UVypxsN7RHFM6F9pCKkdNKiZTswDuleV11KRa9GZNI811rHUpgGGe/9AiyD3e9WI/QlSexWfI1/fb9wbnLaOve2AEjLhhtuaHESFiQ1Y3rDWhJKW06dGx9xlx7iQq67lte1tFaFAQuQFH4IspvghXLyQiCUdnYBn4p6UWFAlfgAAAAIaY9wmZAEhdhSV7ww4qFPd2COpxCWDyAHVAJ8lu0Tc3NvJLB0j9xT2Zs+vWy4UeufbGMOhwmLPD/H2Ym0jhNPE1C175pCZFr9mz+6vT6lQRmuTTK4+ahAFz4TnN+UpWn+DAJZd7a6uhzKP0Veo3GyJ28yuuLWfLXwG8JytXk/X2driIGJ221MiY9eSKyQ2Yd4mqlQ756/VSl3NlBoAoGuXRjkRNp0MnY897eVNpQZQCjWZiW/QAKS/1qBpIrm9GlC97VmWYLQ8/ZWEMDunVxZXtWgW6AQFNYNzkErpvgaSrOvWIu6fMvuhSULrR+k5W2B1VZNqAED0q8FfjMCsl36Pclsteqenmeqdffxesg/u8xVE0eYqV/xVXGeYrgMu1SNixzs801BDPb1uuC0OF5nX7bSdE4h5Eng4krRUBMqAB4XnVEnD02gs1TEVPDivwaPIwkCLhDtRjLBd/45cbzpCwXkaB9nPtSOXwD9FiVmFOGBIscrtBjvi+R+Qmc11ps5liwrM/4hLyMG8zC0uiiY4/yfLLk+wqHTcH+4cIUCYuW6t+sYC8pUHUWfgmtpiVhWwJuIjONHjGea3TmYAGjy5dKw5u3nbYT7VDY+lmPnQDwRWEthfRsh7U6+wDIs0zFMwRSGN2ev27itfSxmKg/vFHOKGCSYOZgBFVjHD2o1cfHXXqJVMOhuFL9yeP4pFr+B5W9RFSJX5n9Mxs3m0TkB1wG/t4IwXMtwAeS3zUcD50+rjbXhsJMItcWtrIOFtZGymkGMBy8YK7plzPFD/FyooytTvDwD+qBQVGteGrd2dTpZYCkDLbxQ4e4syURtguFoIpYNo41HZV6CNsIugzLNPjmmbgWca7kdkazV/ZsO/GakW0xiTd7ByZFa8rF1r+WddqBSg8TgXhk76MDsR2+gGdP2cqH2pWWidJ+0M/zFlvGmjzjsCCDT5dAp5hItEFN8u2KWTrs4k5wlPyfFDsZHXzaRsAZ3Gec8O7YqF1KKNN7vjMC8XeuKQ2czftdGP4mQwgnUqdOk6/n8teaCd7HVhx9j9p/zFJxZesIzBLTiVOk1BtEHjo6rBw7JtiRD7cSEeTNPT6/QYdMwCrh+I4uhyI+u7SPJQAIvfzVw9fcXL9+0Bqc+ZyIFd1hqWNheiogQfqyvBz82E+jZPcK7HRk8FjaeFozJE3dFvgdHql1cEKI/J62DbbdVwRH6ZBCWoIlkTzD62NW/XKp72RjrzNWDnER4RiyHEKM6E16zrkZ3nculA1SIWRx7mDdyqys83+MUZbirX6zUjfhtCEEpaS+XmwGm86KmYk0zjjCZCZ8UrPONGd+44zL6pPG6gNOfboL7q9vFd4tKMnTslIAkiI3h5D5a6R2xEDPQkDetPrCgT4Z2QdWxIfBcYaMarxJrctNOmNyFSOIVLNyn144b6KjLA+rCvfq8PoxC60Sw3mP/nYU6Yt/P+9zNgYbXH7PvZZDLGu3XSzX//yE3xSLByiRDCEoE7dKuUtbhILVJXFKWZHxyLrPx5hNcDscPOd7ulokwffGilb6m/9tDqeWrzVdYEKr1gMNVwrkt2ha03IYKhYzeGmSPeOUAo0I03gCDMjCKlcu824xLvNGVgtY6lcNiE27Je25jwn53g8qxw/JFjpWycLuAOmbjjXpgz3nnYZt2nMFe7Xoqcqr0sX2b3vh4nkPhEEBJXwn6gzlrSXLkSEbHzZ68W4fo4gK0r6vfM4fN4gDjIYrzo6+PSnpbPjbpmn8TopqPOOeN2mqIJPTTXUxI/vZNW7YU/Zw6VpbL2dSi87AY8t3B/kNdFw+QJm3jfczZTlQSEnxbKdouoDKUT0XQotn9pNNR4aOFMsdMVTorznR8YyiHm90MvynUX2aYvAgvkRHnz3Au4eT5HcCvpuKyZzsXKFRC7RZXK/MYSsq7S7amLwf8RAAXfoeRKdLLPQKqK6lXg5Fg2NNwlH0seRs/18D4o78MVEgypqeTZRa6Rmwct/Ro3OIUUGgcxrc/d0v38oXUj2QiTg3UP0xvx5JT0N7xB9IansqDNEnGxN+RWN1xvHTD13OgpkkHgY+FQ/+sGyBTrmc6l96ZGxAkG/eCluLwAe0IcW12L9tCMcIhFGPYbsJ8RRb8RvL/wuTmQFkndPQwfwt8t1Qdzo5IjvkI4VGvY6rSHSlEQO5aouifevYcmDl5a0qcT/5QUoJcsFevyQ3K3ehz1+5hGwnq59r0HlR02hvsu+7y0fex/+KFmzg8oKgVvuGcL2D56ZNvxIvqIGwsOBryJ3eXDXqjE2P/T4gpgL5ZGg45sGh7NURo8N3YNXj+OVxJ5KHD3XRcXECyQ+oqCitdhLgCZl2WEZvHR5k88ovvdTiOJzXkPKRkuHDAqYLipdI1mPYCT5CC5bgweVUkjYxi+kTg5uIAHIDaOdtPfil4/Qnr7phWDmK0HAMN14eRdUHdCClL5yGjUUexelrrXYZiVxbkyqTOrEMWWiYyaFcoAsBbXGMpPDfiN2rBw4V6yLS4P7AhJaH2O7ZGFsawh+Zs2bEqR8rkaLLsRR3HqlYSJetkc0REkKqULPm3IWd5JAA"/>
          <p:cNvSpPr>
            <a:spLocks noChangeAspect="1" noChangeArrowheads="1"/>
          </p:cNvSpPr>
          <p:nvPr/>
        </p:nvSpPr>
        <p:spPr bwMode="auto">
          <a:xfrm>
            <a:off x="-868554" y="2010593"/>
            <a:ext cx="2502281" cy="2502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webp;base64,UklGRkguAABXRUJQVlA4IDwuAACwxQCdASr+AFoBPrFGmkWmIyIV2gbYZAsE8jbibp1gH5aLjuqJX+p2f34vVf4v0veRexr4N9x4wQ0Pdlm//3frf2/vmy81j1C7116MfTUY/r6q/xnph8W/zf+D/Hb1R8m3rX96/cj++e2nnH669Sn5l+Fv2n+D9sP81/wfEX4//3/qEfl39E/1PAN7z5hHth9n/7n+M9Rv4//ef4T1l+vf/T9wL9U/+J9q/zr/uf2A83nyD9m/gC/nP9s/6n+B/z/7gfKR/7f7T0efV//v/1nwHfz/++dbz94PZ0/c5H34chUpIGAsKWSUTid4VCqWAC0yDkzj8CjQUubJQSPRAGUFV2OedusyvIm3J89fQhsEN5f3C4xFgy1r/2NpLc7HBqREYtoODP77TbCulo4YHanFoMsHc+JYz3vDZwL+G/Zujlc1vQMeYO7nc2u4eP+Y9DLN21dqWmdjSwsLr7jwRbTjShFjxYwqZi8L/7nWubw/XENXoYc8IJJ73Wcnj57ukcErVwpK8Z8dOzogsU8tRzdR16BeOwf4GL6Si6T8Njv3pDJkVv1FTBVlKicP7T/0gjBPig/t/wWY8BJEHNHanaUHuIjCowmpASubjq+2/T4qRFr6Bgf+Il90hEtPOfyU3VaYCxDyIBOlSG04AhRglYEcqIaac3lBtET1YC1+SnW0jp1CaiRoI9KUHHWL52lzKX2raLvanhvvlNmkmtCMhErMdVreIB3JwKycEweQ38NKQHv0ECc5I6qPc7ahVAid8WOWRbN1hh10ziRgm/u3UbVIjXzt/bGJvB8NLsxwItn4vn6Q/aaS+mPU1UchNOFFyJzsuQTz/bbxudOZw49762fn2JIrlPPzUNUCslDsls1CbvI165oosR9CN9K4wAsVHBOy8fS7TUesRT6V8OZ9nW7wusGg1kMO1v+vJpqBP6ATfOLzQto0YESu0qVyf8BoMoQxvTpcsZCE2bOQf7NfQwDkeYpGQtXatfa1+bKShIVU6L1Mt5kIVOKPKMs0WChJu5jEsvl3+6z9i8yg2UgBIhDM+6boQw/t8DdWuKHQt2hr2rI8x6PzfNTjBwlSJGRjCugT4U5n61+D2BZpNeN5PrKX7+gyclDCs+C+8S4eTp/pq/HYddAFSZhtFO/dbKjZjWpn+LSJ/IM9voEc0me4gBRyo8Zy8N+L7YrhGHVmVaEOrphqwGIbWBV9qBU2dg+el3voa1fFAwTQssWQWvDAlYycW3yysLdLLReB8X2cSXoszMFGLxy0qxLoabxVESFDo41yucN77vHERn5uhlAd7FQ9dykf1ffC8zgqVaNFgvSnxGHHXHnlGpgGDKqmZGmYZJsQSEUBQ/82O4zanVERGmcHL4yR78rnPn6wy1APoSMguF9LtZpN4GSBIJenorAYz+qK5YvbMditkjllQWeKpCg5ldVXEvBdhzfqlBNX6i0vSL+MRQ4b6rrfH9mDJfiU5qorBf5FuKpL6PIWwhGpTlMTxsKYNYI/PCKBYdRs3KssT8GNmNZgcEFe3puWv5hvhUKCsZyqtwiZf1LTe37T5R7dTlosq0uGcZDSMlE7+N1I0e1mSHXie4U6HwGwQmW3fh0Tra3PPXlpPsakitPjQ8E0rwPRhvr/tsb4cH4uHChLBkft8xtXoM+x2ACL2QM3fmQbmxSpMYCKRp/MrNpr6ZrBooawr8ZJQlrTOgUGElCXAokLlhZcET7uG5MxDKyCgtnIVs9Qvby2e8PpTmiAwOplpOWeKgfPHQ2WI6G4NyHjX691eNRgHH6N8OjGiAVex+wCMkPjwOS8/tSR2ItduW3uvvBtsW6NoFhQzXHfut2eUxvH1C024ZDZaDcb01LInH5GYGD2cZu1cKwXpSh0RX6k4zrllkrHaeBw5atmHP8lj2+c/2wqNQXEQxCsKSM+AKIDYX0EqmkO2kC9cvxQxlwzg0DS0H4qKIckWX4kyTBJ74EYVncwqIpIIcN/qtnRtkpngJ8inO1laUXEXx7N6zP9mDumlVgkV2Iav6I/gSKeKLIbYTrtKGVRa+81cH6rgwg+FWfXhd2wjj2kW5D7v91PA1E4kYqPbjKitYMzKrwTYcQrbWnO/sn0md6jEUtUv0QlNz6E2YAA/lLsSi0hW2crptAM2n3GoCmVy/WQWe3v/eFOPLDf5oWi5uR2/ZtapWG1cX9/6hcc6mZEaPS9yGm1GTAVKLOA+uNMk0P2Sz0X7ImRHNePVjgODWMsjmegIPivfHHO15VAqKeQqwyQs1WH/enrkiApmO6qcLUjTc9KAi1Ut+6fzi433AXyvmxffc+mGXtTlOL2yrJ83zndOWwbUvjrS1GvhEZy8p4bQ4gvXyY2Alp15hhDRe5Mhwae9wN1SKLBvVfm9SO93/maaN3HWco3CaN3Hf3QpGXkBoyYnUUDY/lcxlF9OIjMDFSOLVKUjR0iaYi6v3XIcBmkiYfb2RkLsuovoE//gXt9QVSL1giV5z6q64SVKpw6lH3Dz8iokRZ3HBpwqN2Awy+qpJx7oiUT5amdJy0LGEkHNxIbEKmTmXMYrd/PSOlZf319pO0h/WynPvGmHFYTU7JErEvzOAOSo/YKAmsTAMcsa7P4Wy/saeeaKJfq75xQjdCyowAir2nK20cwety2EcqeT5dZmsOsetT9wU3ByiM8Spbb972vIAbmgFjvYAsGcRgRruVwrf35J9bT7AkwUT9vN4rSDQf7103g4fvB9dxsIBqgEsUunxDa3/iZvX0bcaa+cSGQdXLKfSK20BvYoeUffiOW6PLMC/AZz9zdcBnt3cUDpDAVZwx2ZlHUbX9NjlL40jW0TLX9SxyF7fNV2N48afCeF7cOcv6AV433xCYnQt8KvC2ORGuMLMNXrzwv9DeVUu4FJLRfoc0MNahkIxbfsw3jk4+svERcbb+3dbzEnYb6spx3/hyxqdWzIvot1lVep+DUbPjNvKHE2O17MsGX65q43uy9X9XdMG67OP0SHS37P4ubN283yi9djmCzkqP7Xj3U1swOLCvDrILXxFfSA0rTWczqHj/oL0EzDEH4SYZOe7tswwMw7mK98CIVshshikmSf0dXLK5Jv+ZLSrlVZFVnBvkxfRrEHOMgoJGxDeNwamE4c+HMNKSvQ/ltE6MIVr1soIgHZ+mmk+26l3ljCdYzaB9a/LkbVZprhIkC82uxer5u9ENqxiRBWgKBg8olD8rd82XLIKNiT04xwr0PMBMmpy1pUoMuVmvBMRWxw9DZSDySNsVjQWQxrwvGbzDF3PrKgnzK10+1eIPLWQ7ObN5c/JMd5JMJWKBQSzVcK3zwakqHopBkvcjnKdPHHVIwehOMI5gqX8e1Zu4YpnInfChwhpHfre+1rGTp4b1ZijDOtwtTXqpWG296Zb8Fzgz87iA/DyZQfntOjNU50dh6yRHMJ1ctfkCJtCcdYIIkdnjMU+JveZGmVaXABPiWT6PrWZkeE0tHMQMJ2SO6WXRRkaO0Rv8Hwml6PFstyAFSnvvQeg1OW3eh4RAv0R6qFY8GfLDWe4qTn1QCnevM6L5o5xcXzA80/p8Gim+TXC9WW5JeAn7Kf12ctd4r3GfMAYbT+TusJ3W/mkf0YofUb4DznHBrnJ9vojE+RgenLtlgBtnO4xjyameItxbE1RIOANz3KZck220dRXEKycokMGzo09gKMxVIsxKEeq7bf+Tqd1JCyActXBTbS5okXgM9PrP3dgRRujKqyOp5urQfFQgjnxUoLTYGxz9+3Pe/ATWYaeRYlJty4Yq55T/gGcqjaREmKTTLHofzecLWLTGszVYxXnuerhjzSTTyC0olEhFYizXPoA3D5CzMIkSU3CPR2b9gifGexXzQh7z9YSxPJMr0ot/fCbOqA3GK9AeZgkYGu23BGGG9mR7qr7uszu5s6VRJqMbBVSaWHetgrmdfmHn1oaB6Jp6y/AuUKGQrHCQJAJp9y9mMxypRL75BnolWExjUrHiGFDzc8Lst0WJ1Ey0xAeZ/PnPyLqwQcjYTJil8EL+USHXcIoZT1N+p79f+LXFGSsb7m6tltd77AHJgY+rgi/Va4f7RlE2isCzi44Qb2FaCl+bzQBhylUWG7k3aIfq0CLqk/YWgYdGWhYE8wyvZxIrHVip691TbDfcvIjPY/ufzQ7WgHIdluYBiKCPWZnwqHdhwkcPubbprEbxC1L44j2PR/mP+ZbujJ+aJ1oHg7AqAQGJeBJJMJbEFqA5EZj5sDzlMHlVMjsesv4ktNVlq4r56k5ZcWE9qO/cA9KX/muX7t9gZrANDa9PwxLwQ2a4N0DA/a9HddQBY6YGEvXSESu+akvGPPasCOTvnvf3WQhogy1ghTgs5CsrGRrIJydFTt2CkkxZSFzpgoh4pwRuyFFdM3YpnMPqviPkycdd9xhYawezG5n2WMQ5HrPKmEZ4r/UVUCdurd33glzQvgFoOWtpPTscQtBvxQ2i2rvhOLF8zodtXfDf7YMMH4Dw7TAh74/2rBNV7bMaK7Mln6tP/bhbi5Sp9rwll34ZpTCmLcGjC5wQsp+lWts7GBojUguP9Bn/85bqIXk3r30RyWTVneX50Fx1jJtPYsDbi+IrviELbM3Do3lbG7iIfmFL+8knsLUdS9WIuFAEen54Pij2pklamSLR/qKFllXToAJM1Wvt4UecBR6YzV8hq52FtLgoKe7HsQnD1Wzd+hIZmLjQZmoq2LCEz/exZqEGa+e+thajyFtJ5kC+wV+/Go8T6Yph09AJJaFNPlUErFWO6vaN1pnWEFs2iaS502b8N1fmR3t60a+jWsht4SktWwYh82FhiONwMBVqC39FvKXbjZf+abPRJ5C9PpZMiD/Gw5aWK5TQxA89kY0/IDHIjwJXPLJDJNVYjkeC3NRwtZudtTNHEKPYGL3U9sNwntton4qeJswWmIhx5DvRMB9cqjFXkFUDj3qTxfoXoNf537BaDLTLLkF+dCzKae386k3cQTKpIq4qMODbFdfERj2zQDzTMIqKp1ys1xWWPtnJfkeoRRK5d63T+LDCOUrrJPNPbg1dfxY/quHksIqWpjbbQZpyF7h4MCYI0qYU5l5AoTnmYEhemA7ArWdL1ojnXohFNJwDYWGg/46mK3g2VVv7nm/vUwzqHnuBq8ukAlhwLzAvblhnoltn/IqaUkPN9Wh0gOMg0ehxInUba187r9JLWL2xcNiyQIN+vPm/ej8hNGZIjyGpoLu4toK290kkjQcJbLFdYbmRNH72OURjfLG8M9xF6U7ZSK1jmiWxHhVRBfYtgrRUZuWEcd4OohJH0gnH7x7UwtaurZpZgXPqJA5PAaHzOzP7zoB4SZ+EL6N4YHZ7Xr5hldA7K2njBjid1+Bv2H+mXR7pazK+TFDMiM88/D7ig/1AKJ5T9YooHMfk1D5wJ9oIVok5OrBgZgVViKLx+XOvMD4BWKVNFyRbKPnixW2/aXCyKVSTCmA8hJB+RHBwVlcNOL65kBB8t6I+jmZMPZXRQ7yNQJg1XMdnr6v+mhkv0GoncQrcPm4IMYfKJpynUOTlKIlWAY5y1CECQ2kOyx0yrEMLfih7gAb4WBSa9nd/ySO0yWvcS3YXwoXNq66erTVf4qnZLozBYOOwbzj6hDKLhg7NlM3ha3Vo0lkPcHqB9UjqAOt3qbMNs35138mfEPI61I1jEd0YWhiJE0zMfL/u0jJBnvk3ZXWIaun/OOdNQ0IkYV79gNKDjOSN2rG4Fdb8eORAV5WhUJ0v5ovF+118TwcuwRGCS/MpNfNf1xfevjc6lQJYx0wVSS886lF2w/63NUEv1MoN16kXKOyvRx7CnEt8yQClwgXs56UAD+HWvOEoej0lp81WxujArE/4biK9XDYaNwPgVzPWwPpg52+AuvTDLyDPKaf7MIyMwgu6LABc4THJIZIg/Od4OheK+onkZrLy3qjfdVoNt/uGq+8KlKP34svFvn1WyesAriMFK2jV7eZTgvMkkrJqfOCv3aLpHwa0MleoJi6PDpSjqeTCVw4/wUeEGzXqRvC8j/5K8NpjecQFJyNi0woKrxwK7CuJuoT4diSInacjB5m9J0F3Ena4fSQYWgaJaHk92i4MT6yqOBF17CRqK5jI4YnVhZzkGldDbrl+JcF+QCq5+tLtkDuvHTTCdQiMMcmHE5ypJ4sua9FCjMQPaP4ouymeGHevaOH4yRAIfQlp9xkgo6055AYAoDYJxPZPEsm7XndRHrXLbT6yB/pWZyqAdiDXKOXJZj7nOVzHddg3Ra5Bs0yFydqHvXWx/NtNz1RZoSnFIVqNuyB30hmtFgNohwa/cjESZml0VNugApR6Y21kEZLB84P/tV1NpSB3IcFTPPrhybC6em/qDy7L3DTL4LnGHisaZx1fqSaLWGFQ3iRl2FxouwivPz+2Poa5jjooxriC9S13OMBPj9U3x80sUcuSrPEXIRBbYRhr+6Nmc2IJhWE53vjX+5Sm/xcPvlhq+z0TDdrqKTQOFYDGzKnpJwg7WQ7sAb2WjK+N1eZz9yjm5YZWn/hAFdch0oTlbu0UoHN1rKAB1J3rGZtlq67aD20J4ef90gDPZsg4QHK+B3dDI8nygo0p09SbiT9wQhNwqEZosdQdhb92NJ5nbD/acOrpJjeo3wmLCiP4lzpE/+M2SIfjkYV9OVMiwdXSPMXPux8CEcEtVdqHtuDHwCyT9SLRyrMhG/gsSKyZXgjQiu2Yjs7kT1Yt5x+ZsfHAdvmvg1ftnFb56PYOkXJNsQx0QXU4eLBz5Vc1vK32G+UVkCHBIgsTfkEQ2knjtQmFCevrHaXNxCLxmMpHJ5NpmpJ3b8mShGjjtpvJ1h+bryjlL8BWqVkNZuo+F/gZ1AhlzLxbjziSpr3CWQBAkW83Juh9lwiu3B+8fuyoUYOJtGITe37yEIL5Lr0uBO/6vcB6LgtH6Xf91WcsPYJ5xx7y9O1wqtjCl91wIyHQD7D7VmBz0lLUHTmThFWE6GC2LImyajOVXdXs7LhJnm5u65BbCKj0mdcrzeea7ml81DKWb/8XH+E2a/pxSpbmRUuhRo/xZeQDc6FAqc6GBqff1gC78fMcphwn9uKqSvbdugH1KwTaK4q452nBW9+teBM9IFAWI/Ut84nQ84/bC1RlWHCwi+/DlQ5+gxU9KLbz44k1Vi1DGLJQSABv9P74Vv+f5SMJp4REM70+5MY+gaFzLLVul72tZ9haRrlYSra/vOVR+hQe7zG2riSjrC3Ku+9vxyy3Cd/D4/lop+YXSa8FEa8ALmK2O3poRZYzvehxlE5aKQrqUQzoBh+0nrPkcgisyi5Y07m70FLZ2aNCHL4cFa/MscWN7NQ5CxWJPR5lm4vTLUpUuAq5cFJXzpf3PTAZbxTl0nICdbu83F86ziqONrLXRm9sFE3t+1Bu0d6ruXKUDxZ4U9c8ovamtyYJllP5Ffqhge2/RLrLo5ktSSv+8iZYiiMQXX5tEfPZ18GdD+Mg0fBaAOfFoC2WJtQZ8QWPaEv6fp7gYFoSZDXpz/JPJFz3nehYsC/LnXN80pcwVSmz0hE/jqP8LkLjmzSu9Lu7ZXRWAJ+j2vsM7fEOnalb48u/SLD8jqnsdP8qrtWxNr1t0znXFJ/2kfgh7ZE2hUsjjJ+AfUEVruS78Cn0Nj6H6w9L4ipfxI4qeTGwuz0kDvPthh+tbDv7/4rbZtrS+wqAeXzRiGEuZCai0fClLSe0QxT2CFw9Mv2R3HfHEaflbnbL7V0WWAE6cBwwvr24ljtpEgI3x886/4LjAudQGix1R++jf+19Ergf6R/PMH+b0oRxvS1r53vZ15eZPk6h4NyKb1EygS9Fy0/26IHaaMGx4CiybkMFHteHiMWWhiKaKJ75OYzEC4YtKcrX6AcD1FUKl8Jd2DtEoSEkQicl0ZIpf8zwC7oczDyMusIu8aRzN9N62cmuKTbH847Sa0U9QZn+szUHArDbfE5M5mHkR1rIYQovyy9kP+x1ZWMntHJEaa9PwGt+ajUmrVLzeNtkyIwssn6LZxGs6OCWfc0z5NZsQ6/PImRdOkl4rW16F33fJNHdwwwW3N35q659lAq6glf3J/eWxDfAPZIUlOJP7vLVbnMd7mpJCNC90qaz1lYmK1Qi59Q0ZfSSujbOjoTp1yUh4ryYX9hGkc8KhRQk6mrqpnD6z4aa36GPPNf8kqu7/KQdLy3QMm7IcmhZimSQ4jWWP3PtmvbGuDX3VWokyfN3s4dAVpGTjmrEvgqNtkoy+Z9qB9ezKFWPJP3ATLfrnS0w0fZ0QoPdKrLyT8uMbfWBe3VB36IiuzqCTCZqkfbPcf0G1pWRn/hHVNckrsqx5R6rFu9cEwCRXJ26i8DCBRllFSkfBfF/A0fGohSN0BlQJFl02Lm9WYkC8eNYqjaHx+3aCnWDBKskEHt1JwOBQiJI2mqixD9/mKu9pPYTzl9KY0vKWEVXQFF8epc/M5uWJ50Ga/F/FDh8lM1ScqtXEzAghb3HYAGYARyHkrYXglGuMe/H8MgGu/MuM6fnP774iJTQYDtjAuoqcAxkXKQ3pOFfEKfEfUa9gWM95sLULjQuzoDfG7+cD5p8xZ2AR2so+iJTxBe4q6olgpDQUAOi/T1lBD+JdlmSlbwvqx6x5ViOSxn4jnRCoieZgQIGaULTIkuWv2PInIhRrENaEEGilLHGuHcr4hO/ldkKIhtLb+Ig0wxsehmx3KAQ09TPz9Je0ruxLt0didHzmWfW12Kvp385SuCO680ApN6unPzH1mDMumRBjwjjeV5h/8dOAG+0RszJfB3BvnTjfyzNCvojKCLNBU0xpHEMMjAi3iCfZvZjVPt36Q0xmFFiwkD3FOdmQCXHyH9CF8LXfzv2X1SoWJZm1802dG36jpVpiOzPABwDpSN5V3EpzsrnsrY7A7YSR0iv5fs6pbhXk1FqWs9wG8wv8pd8JAVyZ1q8OY8kZCk/YtrwwZE7qVQKg+hc+/7rkHSGYKh0LLh4dJfcZAgzKwe4ycYpa9MkQORl6KHvvWIvSY4MK/Ns6pBUPDGxrKUhN8IcCFPmFrF22fj4W3LU+Sea1b2HyUcoTB33k9ET5m7LsxEtA1+QQ8dRhRWl4FFj9ocr4WEXZRbtIKuksUceRxZxcAOEzzpSIiDHNDFKExFXEfA5+Ayg6TP22bLP8zJVsH7j3yvlvv1h7DnuS3xQDiuyHhb1O8Z09pANHPMJasySrfCfdww9BFILZonYNnE3sO3S+qa8FXaXAM6aYJzzksyYQp9nJkzG+HZ64qovLvM7Umk2hTOgmw9fkIuGKs42J4cTf1sUMGij94ZlL+sDP2fn1+JWRxULB5F5N8ZuahSFzMCp5bGrifd1Q1+OthnCtQZFwTQ8Jj97KD3zT6LiRbpyIfSipt6hIEUl4YP8xgHhNKtJcIcebYMS7Vr7DwujFxLzbfM5LehMnaZ6O3rLUm4bu/CqtAJdRgG7ZEsa7JMy6Rwmd92A/koRhvDXxh/giDp42PxUYW0xP5xDpNJ/Wjm3/zhKCsRC1Bp7SF47xUO5ic9IZOyR9yD1w77TZYnWEy+mMfEzLU8t3K3hYdNwb6Qy3DqZdJvLeJ0cO9G5qJLK2OF7+twqitvV0fzGJ9ck8KjnpEJ4ZeoD2Azbdl8wFZGoAwDIc3U3eeaLWWESFHCdfOuygHf2EKLmnmruif8ijqsJ3Z6UkE1uu3HWOKdzBJHxtNDRRnADMxEguiin90jV8pFwPCx3zZoaxS8jqip6uQvujnk4jSYhmMdAdu8xL6loFAGp8gH1xEeGIlTWtUNShaH6rE2J3RFkbz2cFB7kcfHrJO13vinHt1I6txtv6Vnx/aLVUvofOYW4Jy7W75EY6FQk8MAX2EzqjwhD1sR6wSywVAnNDkbZDn/j9F+rjW3cQxUClZ0SjdF5qbcxKy6JdnCZQksK8P8m/TNLnXYy+30X8Tyju6TFmcqXnBEHMMCmIFVWskeEOjTvbFj36YIMT/9RqTld4IKw/kF9C8jti3tLE6YwpEtEk4b8afvGIzDNSgQqGEwB1j61nbJ/QFHp/49hUAnHoRGGtlBPpbxLkJQSvQowq8tdmhc1rl/p3Ph66KZcaTz1V1peGnTzl2W+xRRNxHJILztYrNMXLaD4H5CLp8hvn2i8oSK1xrlh8GxeXVO4n6ezAiiEGP5bbIUpRrMm8xPO3HbXc9AUj53P0QLJtiniODCuwyiFMPsyPqcciIRkJtu75gea85ZYGpN/YikyRqoTRtL2/pzQ/gBIJUFCarj6O+Kcf1OQFiOepc2ANi9icT0YyeU6xZs+KnuI/Ia+RKdlQIoR8CuBUGknwBaPJNT2godiu5UkXtIHRg5IIzhgMjJKiD9dWvGaHXFDrTCwXvrC/6UGcw/Es8/diakF1TrSrJ7tCkupaqYaE6Nv7YdDkCjqbB3FRK82V4kW8lJCTPZWQTlX6kiTli7rvOePOSXvLxk3Cv5P+fRtNDSDhubwPxdBSkF5/Lo01d9/iwd0JaIAZwc6H/7m3pvgQMWnd79kPUV1qXJDCPKYzBbpuhh7HQI/MD160gUBbRWlkikzbhVDrTpyUR1yV8G/5vxYXQBZ5c7/mocyew2mPhzolcAp5G2LEtD/T8FoAFMxQOroRxW7TTE8Jfjy32bNYJJ2J2CWPIoomY+PQ/cfJ4mrmNu2ObG3IfeZQbX42d1ZLi0LRI61GafwF8NbiueaoTQwpqWhXyshsHF2hK6LY/cqeldx/iqa1yrXBwE9LXPQY4Es9hi3VY+gQbsQuo5kPgulAVfBwjgH02pNBCxEASqmDZeilzgjccxrZoJPI9Fa7UtwO1pKYtXXm4vQ5bhWKSe78ezWEbrtoOLMUuzUho8Y+10F+VObDi9OwdE8epswDqIJOts2d7Z+iYRFA3gQAJrueqt7TJKPzAfh0OEWYzgeBZ0llfYxNYJwTGo7zWLe+4+iThLgUHlqaPIWXCMSE7ple2GrBJJOHftszXwhRcbe6dbPLLO+p4voV/8H0sZHXpQScd8mAl68nGCE0jd5UJV4wiRj6GFAVUzZMTsLhmID2ThZg7xI26s2LnJLfdcaAAX4o4bp/zU1rtlFHUUmN8nBWJ0uLXnNxR0DXK9bVHc/BTPyMk7yueWVnAkJ1JUfkf6to6wRR6qVbK29UJuE0B82uGw0ySnhAdd+fJv7GlXpfcoThBKRGrbBmIWgwt3omkVYbx7uF0Vpclx5+NY57gzIsSQX+vNKg2KXHq5dzEjBfpGvv4ejx9ZaSXs3+07IOOmu01RwWDmTsqiso011nq5Jah5AY/r/75KA/Hz7XMPdJ0vk4FSMeYSJHRYGxLUOCpAHas77l/Qnvw02lb44rSQrjyfH2+GMiB+hEaYid7tGNL1aqSKrRzt5I6+oOmpt9RwqRVMIWC/Kr14PgjwewaNEegjkOv51JtOqgCSwRyW2kNQzzvjqblVH043HWukyU1tqpqhxrFTK4/ANxgMMIN6qB/Y0yAfzVHOD9NvmtLmo+lKolcQULNInDBXtuT8qGazUS1gYFQVMu+705xySKD1h37dX5Oo7BBf967NzBGTKqSWIFg/H4CQqN+Ae9hl1mj4e+aOrlbLQ5zO7HqPBK0wro/im+N3OCKN6JWnIrtMg+mVzLaNpwYWzshdVqMEev1dgYrlalqHwLZeTRaPSOItPK3ytKeRWj2k4+ZNtqANLePCc6SD6mJuLK+TFAI+PGDpS41ZmDILyovVBkPoc2fNy8sUaVxKoAJpKBXmCJy9vc811sb6F9EcvS27LZuWfsOxyuA0rcNYm+JiPadcOSHVd4hNtgBzYTnghz179K589i5TIEonuI6pzy1oBJ2f0sE/3GmC+xXbtgyqCAMuJccv+uIx+3r27fWOZLVPxNG8UbUziyyZCmZ0jJtfPUxW/ct2fsygNy42QKR9d2hPWqG6XfXUysd4/z0yx133XW9yN5Y3cBjKzR3gg8kivcltEsEGThpFhJdF9v4u6NjY1h+v44QDG4jS4DtPPBLZZQNf9PTKylhRS1EmdHb5xHc0E52ZZ75nNyts4FdXyO8txayVHqMQ4NQ+9cHP7TExxFXbaDMsUTAlv6iF5UWaPXak2ZuGE2OV6vOqjJrUrkP/a8qJ11sd7xfltAv2yoU2lU71gOSMv0ojbytwTScOXdnOHDuz8ljBpNg7rAnYvIq7T6qpEO6e80hsKcj8aKnWdg0mDwzIiysVcSWXdP1pvBrzAZIr2PCwctsxVXU7PLbndtMcg7kJmgz9Wpwiof7EY6ev3dRIEO1QZTUE6HgdHDADkSg8VOIzT0soKY3tjCaH+kApGSUZYNGDkipPzDXVPXFBjmr+68SHkI137sTuAc4scWo78KBuH6B0kgs6ampnyl0M+pDSzy4MHNH/xA8ZA0sGe/oIMkXhMPRXXHu2Oygl5gtAWTxZu7cd5agdRX5UDWlDfsRu/h6gwT2iKQw5bBT3HZVfM+XnpdCiXgst5ZEwCc3PMZDmRYkZ7tyvBgcg9DLkVkVqmU4n+yg0HwBoE2W1O68b4Vzd/mXYmp5t/wXXQdvk53rbQtloOZSgLGTihA8ZXSJqA3AUoMEPV2RK9dSHRFYuqaV8Ef+y5Q7EktMbmuW90b77bZesmHoBbYEurXgKuwrFM9xnuq8nDrnXh/Nb2uDU9p7yM/EEIJQdVqbpGxbNEOnXz2YOmDaeSPC4FxsIh9Z51Mxgin8SLwxNy5l9xYu5xP9H3/n4w7GQZY1PrfSgyJOhUxW06JoZteaaOS5AQkEciuZZggm27154UFZ5/DQnDcd3DuR+3GGO9frXmhnerJSM9ND408TKl2tZPp0ct/k7PWsurxcgqw6bZu41ZGjuZDhjp88sA/r9e0+vRz5GLR7vb64gJhbXxHlokRwWhL6oUcsH7yUFwTho/ifFyOjOMtpX/81PIXdjg9OIFoKMD+BlfZH/VXCU2C3/Ow2PJqr+KjN511xUsc+RSSRq/7IoXu7Mwc8Ht5CNQ+H3UT0sILl53tddzo1mOmFlQX6wDZ+BKF0iepmswqP42MDljhL+I2cDiG4cBd4mN5NoQw0R6+l8yNJ2BkHZ6YZ7mma0UVypxsN7RHFM6F9pCKkdNKiZTswDuleV11KRa9GZNI811rHUpgGGe/9AiyD3e9WI/QlSexWfI1/fb9wbnLaOve2AEjLhhtuaHESFiQ1Y3rDWhJKW06dGx9xlx7iQq67lte1tFaFAQuQFH4IspvghXLyQiCUdnYBn4p6UWFAlfgAAAAIaY9wmZAEhdhSV7ww4qFPd2COpxCWDyAHVAJ8lu0Tc3NvJLB0j9xT2Zs+vWy4UeufbGMOhwmLPD/H2Ym0jhNPE1C175pCZFr9mz+6vT6lQRmuTTK4+ahAFz4TnN+UpWn+DAJZd7a6uhzKP0Veo3GyJ28yuuLWfLXwG8JytXk/X2driIGJ221MiY9eSKyQ2Yd4mqlQ756/VSl3NlBoAoGuXRjkRNp0MnY897eVNpQZQCjWZiW/QAKS/1qBpIrm9GlC97VmWYLQ8/ZWEMDunVxZXtWgW6AQFNYNzkErpvgaSrOvWIu6fMvuhSULrR+k5W2B1VZNqAED0q8FfjMCsl36Pclsteqenmeqdffxesg/u8xVE0eYqV/xVXGeYrgMu1SNixzs801BDPb1uuC0OF5nX7bSdE4h5Eng4krRUBMqAB4XnVEnD02gs1TEVPDivwaPIwkCLhDtRjLBd/45cbzpCwXkaB9nPtSOXwD9FiVmFOGBIscrtBjvi+R+Qmc11ps5liwrM/4hLyMG8zC0uiiY4/yfLLk+wqHTcH+4cIUCYuW6t+sYC8pUHUWfgmtpiVhWwJuIjONHjGea3TmYAGjy5dKw5u3nbYT7VDY+lmPnQDwRWEthfRsh7U6+wDIs0zFMwRSGN2ev27itfSxmKg/vFHOKGCSYOZgBFVjHD2o1cfHXXqJVMOhuFL9yeP4pFr+B5W9RFSJX5n9Mxs3m0TkB1wG/t4IwXMtwAeS3zUcD50+rjbXhsJMItcWtrIOFtZGymkGMBy8YK7plzPFD/FyooytTvDwD+qBQVGteGrd2dTpZYCkDLbxQ4e4syURtguFoIpYNo41HZV6CNsIugzLNPjmmbgWca7kdkazV/ZsO/GakW0xiTd7ByZFa8rF1r+WddqBSg8TgXhk76MDsR2+gGdP2cqH2pWWidJ+0M/zFlvGmjzjsCCDT5dAp5hItEFN8u2KWTrs4k5wlPyfFDsZHXzaRsAZ3Gec8O7YqF1KKNN7vjMC8XeuKQ2czftdGP4mQwgnUqdOk6/n8teaCd7HVhx9j9p/zFJxZesIzBLTiVOk1BtEHjo6rBw7JtiRD7cSEeTNPT6/QYdMwCrh+I4uhyI+u7SPJQAIvfzVw9fcXL9+0Bqc+ZyIFd1hqWNheiogQfqyvBz82E+jZPcK7HRk8FjaeFozJE3dFvgdHql1cEKI/J62DbbdVwRH6ZBCWoIlkTzD62NW/XKp72RjrzNWDnER4RiyHEKM6E16zrkZ3nculA1SIWRx7mDdyqys83+MUZbirX6zUjfhtCEEpaS+XmwGm86KmYk0zjjCZCZ8UrPONGd+44zL6pPG6gNOfboL7q9vFd4tKMnTslIAkiI3h5D5a6R2xEDPQkDetPrCgT4Z2QdWxIfBcYaMarxJrctNOmNyFSOIVLNyn144b6KjLA+rCvfq8PoxC60Sw3mP/nYU6Yt/P+9zNgYbXH7PvZZDLGu3XSzX//yE3xSLByiRDCEoE7dKuUtbhILVJXFKWZHxyLrPx5hNcDscPOd7ulokwffGilb6m/9tDqeWrzVdYEKr1gMNVwrkt2ha03IYKhYzeGmSPeOUAo0I03gCDMjCKlcu824xLvNGVgtY6lcNiE27Je25jwn53g8qxw/JFjpWycLuAOmbjjXpgz3nnYZt2nMFe7Xoqcqr0sX2b3vh4nkPhEEBJXwn6gzlrSXLkSEbHzZ68W4fo4gK0r6vfM4fN4gDjIYrzo6+PSnpbPjbpmn8TopqPOOeN2mqIJPTTXUxI/vZNW7YU/Zw6VpbL2dSi87AY8t3B/kNdFw+QJm3jfczZTlQSEnxbKdouoDKUT0XQotn9pNNR4aOFMsdMVTorznR8YyiHm90MvynUX2aYvAgvkRHnz3Au4eT5HcCvpuKyZzsXKFRC7RZXK/MYSsq7S7amLwf8RAAXfoeRKdLLPQKqK6lXg5Fg2NNwlH0seRs/18D4o78MVEgypqeTZRa6Rmwct/Ro3OIUUGgcxrc/d0v38oXUj2QiTg3UP0xvx5JT0N7xB9IansqDNEnGxN+RWN1xvHTD13OgpkkHgY+FQ/+sGyBTrmc6l96ZGxAkG/eCluLwAe0IcW12L9tCMcIhFGPYbsJ8RRb8RvL/wuTmQFkndPQwfwt8t1Qdzo5IjvkI4VGvY6rSHSlEQO5aouifevYcmDl5a0qcT/5QUoJcsFevyQ3K3ehz1+5hGwnq59r0HlR02hvsu+7y0fex/+KFmzg8oKgVvuGcL2D56ZNvxIvqIGwsOBryJ3eXDXqjE2P/T4gpgL5ZGg45sGh7NURo8N3YNXj+OVxJ5KHD3XRcXECyQ+oqCitdhLgCZl2WEZvHR5k88ovvdTiOJzXkPKRkuHDAqYLipdI1mPYCT5CC5bgweVUkjYxi+kTg5uIAHIDaOdtPfil4/Qnr7phWDmK0HAMN14eRdUHdCClL5yGjUUexelrrXYZiVxbkyqTOrEMWWiYyaFcoAsBbXGMpPDfiN2rBw4V6yLS4P7AhJaH2O7ZGFsawh+Zs2bEqR8rkaLLsRR3HqlYSJetkc0REkKqULPm3IWd5JA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542288" y="2892808"/>
            <a:ext cx="4572000" cy="923330"/>
          </a:xfrm>
          <a:prstGeom prst="rect">
            <a:avLst/>
          </a:prstGeom>
        </p:spPr>
        <p:txBody>
          <a:bodyPr>
            <a:spAutoFit/>
          </a:bodyPr>
          <a:lstStyle/>
          <a:p>
            <a:r>
              <a:rPr lang="en-US" b="1" dirty="0">
                <a:solidFill>
                  <a:srgbClr val="111111"/>
                </a:solidFill>
              </a:rPr>
              <a:t>Lean Office Demystified </a:t>
            </a:r>
          </a:p>
          <a:p>
            <a:r>
              <a:rPr lang="en-US" dirty="0">
                <a:solidFill>
                  <a:srgbClr val="111111"/>
                </a:solidFill>
              </a:rPr>
              <a:t>by </a:t>
            </a:r>
            <a:r>
              <a:rPr lang="en-US" dirty="0">
                <a:solidFill>
                  <a:srgbClr val="0066C0"/>
                </a:solidFill>
                <a:hlinkClick r:id="rId4"/>
              </a:rPr>
              <a:t>Don Tapping</a:t>
            </a:r>
            <a:r>
              <a:rPr lang="en-US" dirty="0">
                <a:solidFill>
                  <a:srgbClr val="111111"/>
                </a:solidFill>
              </a:rPr>
              <a:t>  </a:t>
            </a:r>
            <a:r>
              <a:rPr lang="en-US" dirty="0">
                <a:solidFill>
                  <a:srgbClr val="555555"/>
                </a:solidFill>
              </a:rPr>
              <a:t>(Author), </a:t>
            </a:r>
            <a:r>
              <a:rPr lang="en-US" dirty="0">
                <a:solidFill>
                  <a:srgbClr val="0066C0"/>
                </a:solidFill>
                <a:hlinkClick r:id="rId5"/>
              </a:rPr>
              <a:t>Anne Dunn</a:t>
            </a:r>
            <a:r>
              <a:rPr lang="en-US" dirty="0">
                <a:solidFill>
                  <a:srgbClr val="111111"/>
                </a:solidFill>
              </a:rPr>
              <a:t> </a:t>
            </a:r>
            <a:r>
              <a:rPr lang="en-US" dirty="0">
                <a:solidFill>
                  <a:srgbClr val="555555"/>
                </a:solidFill>
              </a:rPr>
              <a:t>(Author)</a:t>
            </a:r>
            <a:endParaRPr lang="en-US" dirty="0">
              <a:solidFill>
                <a:srgbClr val="111111"/>
              </a:solidFill>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647" y="2892808"/>
            <a:ext cx="1150811" cy="1558297"/>
          </a:xfrm>
          <a:prstGeom prst="rect">
            <a:avLst/>
          </a:prstGeom>
        </p:spPr>
      </p:pic>
      <p:pic>
        <p:nvPicPr>
          <p:cNvPr id="6154" name="Picture 10" descr="Managing to Learn: Using the A3 management proces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3647" y="4588959"/>
            <a:ext cx="1428750" cy="15906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62397" y="4588959"/>
            <a:ext cx="4572000" cy="923330"/>
          </a:xfrm>
          <a:prstGeom prst="rect">
            <a:avLst/>
          </a:prstGeom>
        </p:spPr>
        <p:txBody>
          <a:bodyPr>
            <a:spAutoFit/>
          </a:bodyPr>
          <a:lstStyle/>
          <a:p>
            <a:r>
              <a:rPr lang="en-US" b="1" cap="all" dirty="0">
                <a:solidFill>
                  <a:srgbClr val="0053A0"/>
                </a:solidFill>
              </a:rPr>
              <a:t>MANAGING TO LEARN: USING THE A3 MANAGEMENT PROCESS</a:t>
            </a:r>
            <a:r>
              <a:rPr lang="en-US" dirty="0"/>
              <a:t/>
            </a:r>
            <a:br>
              <a:rPr lang="en-US" dirty="0"/>
            </a:br>
            <a:r>
              <a:rPr lang="en-US" dirty="0">
                <a:solidFill>
                  <a:srgbClr val="000000"/>
                </a:solidFill>
              </a:rPr>
              <a:t>by John Shook</a:t>
            </a:r>
            <a:endParaRPr lang="en-US" dirty="0"/>
          </a:p>
        </p:txBody>
      </p:sp>
    </p:spTree>
    <p:extLst>
      <p:ext uri="{BB962C8B-B14F-4D97-AF65-F5344CB8AC3E}">
        <p14:creationId xmlns:p14="http://schemas.microsoft.com/office/powerpoint/2010/main" val="1580499066"/>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2"/>
          </p:nvPr>
        </p:nvSpPr>
        <p:spPr bwMode="auto">
          <a:xfrm>
            <a:off x="7394575" y="6524625"/>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smtClean="0">
                <a:latin typeface="Times New Roman" pitchFamily="18" charset="0"/>
                <a:cs typeface="Times New Roman" pitchFamily="18" charset="0"/>
              </a:rPr>
              <a:t>14</a:t>
            </a:r>
          </a:p>
        </p:txBody>
      </p:sp>
      <p:pic>
        <p:nvPicPr>
          <p:cNvPr id="19459" name="Group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9750" y="5553075"/>
            <a:ext cx="9842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22"/>
          <p:cNvCxnSpPr>
            <a:cxnSpLocks noChangeShapeType="1"/>
          </p:cNvCxnSpPr>
          <p:nvPr/>
        </p:nvCxnSpPr>
        <p:spPr bwMode="auto">
          <a:xfrm>
            <a:off x="-47625" y="644525"/>
            <a:ext cx="8248650" cy="22225"/>
          </a:xfrm>
          <a:prstGeom prst="line">
            <a:avLst/>
          </a:prstGeom>
          <a:noFill/>
          <a:ln w="38100">
            <a:solidFill>
              <a:schemeClr val="accent1"/>
            </a:solidFill>
            <a:round/>
            <a:headEnd/>
            <a:tailEnd/>
          </a:ln>
          <a:effectLst>
            <a:outerShdw blurRad="63500" dist="228601" dir="2700000" sy="89999" rotWithShape="0">
              <a:srgbClr val="000000">
                <a:alpha val="25499"/>
              </a:srgbClr>
            </a:outerShdw>
          </a:effectLst>
          <a:extLst>
            <a:ext uri="{909E8E84-426E-40DD-AFC4-6F175D3DCCD1}">
              <a14:hiddenFill xmlns:a14="http://schemas.microsoft.com/office/drawing/2010/main">
                <a:noFill/>
              </a14:hiddenFill>
            </a:ext>
          </a:extLst>
        </p:spPr>
      </p:cxnSp>
      <p:sp>
        <p:nvSpPr>
          <p:cNvPr id="11" name="TextBox 5"/>
          <p:cNvSpPr txBox="1">
            <a:spLocks noChangeArrowheads="1"/>
          </p:cNvSpPr>
          <p:nvPr/>
        </p:nvSpPr>
        <p:spPr bwMode="auto">
          <a:xfrm>
            <a:off x="34630" y="-103915"/>
            <a:ext cx="8915400" cy="769441"/>
          </a:xfrm>
          <a:prstGeom prst="rect">
            <a:avLst/>
          </a:prstGeom>
          <a:noFill/>
          <a:ln w="9525">
            <a:noFill/>
            <a:miter lim="800000"/>
            <a:headEnd/>
            <a:tailEnd/>
          </a:ln>
        </p:spPr>
        <p:txBody>
          <a:bodyPr>
            <a:spAutoFit/>
          </a:bodyPr>
          <a:lstStyle/>
          <a:p>
            <a:pPr>
              <a:defRPr/>
            </a:pPr>
            <a:r>
              <a:rPr lang="en-US" sz="4400" b="1" dirty="0">
                <a:ln w="18415" cmpd="sng">
                  <a:solidFill>
                    <a:srgbClr val="FFFFFF"/>
                  </a:solidFill>
                  <a:prstDash val="solid"/>
                </a:ln>
                <a:solidFill>
                  <a:srgbClr val="000000"/>
                </a:solidFill>
                <a:ea typeface="+mn-ea"/>
                <a:cs typeface="Arial" pitchFamily="34" charset="0"/>
              </a:rPr>
              <a:t>Thank You To Today’s Sponsors!   </a:t>
            </a:r>
          </a:p>
        </p:txBody>
      </p:sp>
      <p:sp>
        <p:nvSpPr>
          <p:cNvPr id="19462" name="AutoShape 8" descr="https://encrypted-tbn3.gstatic.com/images?q=tbn:ANd9GcSRM5Hrl_FSaV5lxBuCQjQ5D8o5V8elxdkLaXac_itdYQtcvFtFc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1289" y="4064267"/>
            <a:ext cx="2386584" cy="101498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76700" y="4064267"/>
            <a:ext cx="3696671" cy="101498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19773" y="1485457"/>
            <a:ext cx="5913853" cy="1984253"/>
          </a:xfrm>
          <a:prstGeom prst="rect">
            <a:avLst/>
          </a:prstGeom>
        </p:spPr>
      </p:pic>
    </p:spTree>
    <p:extLst>
      <p:ext uri="{BB962C8B-B14F-4D97-AF65-F5344CB8AC3E}">
        <p14:creationId xmlns:p14="http://schemas.microsoft.com/office/powerpoint/2010/main" val="375156422"/>
      </p:ext>
    </p:extLst>
  </p:cSld>
  <p:clrMapOvr>
    <a:masterClrMapping/>
  </p:clrMapOvr>
  <p:transition spd="slow"/>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125413" y="146114"/>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solidFill>
                  <a:prstClr val="black"/>
                </a:solidFill>
                <a:cs typeface="Arial" pitchFamily="34" charset="0"/>
              </a:rPr>
              <a:t>Bibliography</a:t>
            </a:r>
            <a:endParaRPr lang="en-US" altLang="en-US" sz="3900" b="1" dirty="0">
              <a:solidFill>
                <a:prstClr val="black"/>
              </a:solidFill>
              <a:cs typeface="Arial" pitchFamily="34" charset="0"/>
            </a:endParaRPr>
          </a:p>
        </p:txBody>
      </p:sp>
      <p:sp>
        <p:nvSpPr>
          <p:cNvPr id="1741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68BFA17F-C039-4EB8-A641-52C3874105CB}" type="slidenum">
              <a:rPr lang="en-US" altLang="en-US" b="1">
                <a:solidFill>
                  <a:prstClr val="black"/>
                </a:solidFill>
              </a:rPr>
              <a:pPr algn="ctr" eaLnBrk="1" hangingPunct="1"/>
              <a:t>150</a:t>
            </a:fld>
            <a:endParaRPr lang="en-US" altLang="en-US" b="1">
              <a:solidFill>
                <a:prstClr val="black"/>
              </a:solidFill>
            </a:endParaRPr>
          </a:p>
        </p:txBody>
      </p:sp>
      <p:sp>
        <p:nvSpPr>
          <p:cNvPr id="3" name="AutoShape 4" descr="data:image/webp;base64,UklGRkguAABXRUJQVlA4IDwuAACwxQCdASr+AFoBPrFGmkWmIyIV2gbYZAsE8jbibp1gH5aLjuqJX+p2f34vVf4v0veRexr4N9x4wQ0Pdlm//3frf2/vmy81j1C7116MfTUY/r6q/xnph8W/zf+D/Hb1R8m3rX96/cj++e2nnH669Sn5l+Fv2n+D9sP81/wfEX4//3/qEfl39E/1PAN7z5hHth9n/7n+M9Rv4//ef4T1l+vf/T9wL9U/+J9q/zr/uf2A83nyD9m/gC/nP9s/6n+B/z/7gfKR/7f7T0efV//v/1nwHfz/++dbz94PZ0/c5H34chUpIGAsKWSUTid4VCqWAC0yDkzj8CjQUubJQSPRAGUFV2OedusyvIm3J89fQhsEN5f3C4xFgy1r/2NpLc7HBqREYtoODP77TbCulo4YHanFoMsHc+JYz3vDZwL+G/Zujlc1vQMeYO7nc2u4eP+Y9DLN21dqWmdjSwsLr7jwRbTjShFjxYwqZi8L/7nWubw/XENXoYc8IJJ73Wcnj57ukcErVwpK8Z8dOzogsU8tRzdR16BeOwf4GL6Si6T8Njv3pDJkVv1FTBVlKicP7T/0gjBPig/t/wWY8BJEHNHanaUHuIjCowmpASubjq+2/T4qRFr6Bgf+Il90hEtPOfyU3VaYCxDyIBOlSG04AhRglYEcqIaac3lBtET1YC1+SnW0jp1CaiRoI9KUHHWL52lzKX2raLvanhvvlNmkmtCMhErMdVreIB3JwKycEweQ38NKQHv0ECc5I6qPc7ahVAid8WOWRbN1hh10ziRgm/u3UbVIjXzt/bGJvB8NLsxwItn4vn6Q/aaS+mPU1UchNOFFyJzsuQTz/bbxudOZw49762fn2JIrlPPzUNUCslDsls1CbvI165oosR9CN9K4wAsVHBOy8fS7TUesRT6V8OZ9nW7wusGg1kMO1v+vJpqBP6ATfOLzQto0YESu0qVyf8BoMoQxvTpcsZCE2bOQf7NfQwDkeYpGQtXatfa1+bKShIVU6L1Mt5kIVOKPKMs0WChJu5jEsvl3+6z9i8yg2UgBIhDM+6boQw/t8DdWuKHQt2hr2rI8x6PzfNTjBwlSJGRjCugT4U5n61+D2BZpNeN5PrKX7+gyclDCs+C+8S4eTp/pq/HYddAFSZhtFO/dbKjZjWpn+LSJ/IM9voEc0me4gBRyo8Zy8N+L7YrhGHVmVaEOrphqwGIbWBV9qBU2dg+el3voa1fFAwTQssWQWvDAlYycW3yysLdLLReB8X2cSXoszMFGLxy0qxLoabxVESFDo41yucN77vHERn5uhlAd7FQ9dykf1ffC8zgqVaNFgvSnxGHHXHnlGpgGDKqmZGmYZJsQSEUBQ/82O4zanVERGmcHL4yR78rnPn6wy1APoSMguF9LtZpN4GSBIJenorAYz+qK5YvbMditkjllQWeKpCg5ldVXEvBdhzfqlBNX6i0vSL+MRQ4b6rrfH9mDJfiU5qorBf5FuKpL6PIWwhGpTlMTxsKYNYI/PCKBYdRs3KssT8GNmNZgcEFe3puWv5hvhUKCsZyqtwiZf1LTe37T5R7dTlosq0uGcZDSMlE7+N1I0e1mSHXie4U6HwGwQmW3fh0Tra3PPXlpPsakitPjQ8E0rwPRhvr/tsb4cH4uHChLBkft8xtXoM+x2ACL2QM3fmQbmxSpMYCKRp/MrNpr6ZrBooawr8ZJQlrTOgUGElCXAokLlhZcET7uG5MxDKyCgtnIVs9Qvby2e8PpTmiAwOplpOWeKgfPHQ2WI6G4NyHjX691eNRgHH6N8OjGiAVex+wCMkPjwOS8/tSR2ItduW3uvvBtsW6NoFhQzXHfut2eUxvH1C024ZDZaDcb01LInH5GYGD2cZu1cKwXpSh0RX6k4zrllkrHaeBw5atmHP8lj2+c/2wqNQXEQxCsKSM+AKIDYX0EqmkO2kC9cvxQxlwzg0DS0H4qKIckWX4kyTBJ74EYVncwqIpIIcN/qtnRtkpngJ8inO1laUXEXx7N6zP9mDumlVgkV2Iav6I/gSKeKLIbYTrtKGVRa+81cH6rgwg+FWfXhd2wjj2kW5D7v91PA1E4kYqPbjKitYMzKrwTYcQrbWnO/sn0md6jEUtUv0QlNz6E2YAA/lLsSi0hW2crptAM2n3GoCmVy/WQWe3v/eFOPLDf5oWi5uR2/ZtapWG1cX9/6hcc6mZEaPS9yGm1GTAVKLOA+uNMk0P2Sz0X7ImRHNePVjgODWMsjmegIPivfHHO15VAqKeQqwyQs1WH/enrkiApmO6qcLUjTc9KAi1Ut+6fzi433AXyvmxffc+mGXtTlOL2yrJ83zndOWwbUvjrS1GvhEZy8p4bQ4gvXyY2Alp15hhDRe5Mhwae9wN1SKLBvVfm9SO93/maaN3HWco3CaN3Hf3QpGXkBoyYnUUDY/lcxlF9OIjMDFSOLVKUjR0iaYi6v3XIcBmkiYfb2RkLsuovoE//gXt9QVSL1giV5z6q64SVKpw6lH3Dz8iokRZ3HBpwqN2Awy+qpJx7oiUT5amdJy0LGEkHNxIbEKmTmXMYrd/PSOlZf319pO0h/WynPvGmHFYTU7JErEvzOAOSo/YKAmsTAMcsa7P4Wy/saeeaKJfq75xQjdCyowAir2nK20cwety2EcqeT5dZmsOsetT9wU3ByiM8Spbb972vIAbmgFjvYAsGcRgRruVwrf35J9bT7AkwUT9vN4rSDQf7103g4fvB9dxsIBqgEsUunxDa3/iZvX0bcaa+cSGQdXLKfSK20BvYoeUffiOW6PLMC/AZz9zdcBnt3cUDpDAVZwx2ZlHUbX9NjlL40jW0TLX9SxyF7fNV2N48afCeF7cOcv6AV433xCYnQt8KvC2ORGuMLMNXrzwv9DeVUu4FJLRfoc0MNahkIxbfsw3jk4+svERcbb+3dbzEnYb6spx3/hyxqdWzIvot1lVep+DUbPjNvKHE2O17MsGX65q43uy9X9XdMG67OP0SHS37P4ubN283yi9djmCzkqP7Xj3U1swOLCvDrILXxFfSA0rTWczqHj/oL0EzDEH4SYZOe7tswwMw7mK98CIVshshikmSf0dXLK5Jv+ZLSrlVZFVnBvkxfRrEHOMgoJGxDeNwamE4c+HMNKSvQ/ltE6MIVr1soIgHZ+mmk+26l3ljCdYzaB9a/LkbVZprhIkC82uxer5u9ENqxiRBWgKBg8olD8rd82XLIKNiT04xwr0PMBMmpy1pUoMuVmvBMRWxw9DZSDySNsVjQWQxrwvGbzDF3PrKgnzK10+1eIPLWQ7ObN5c/JMd5JMJWKBQSzVcK3zwakqHopBkvcjnKdPHHVIwehOMI5gqX8e1Zu4YpnInfChwhpHfre+1rGTp4b1ZijDOtwtTXqpWG296Zb8Fzgz87iA/DyZQfntOjNU50dh6yRHMJ1ctfkCJtCcdYIIkdnjMU+JveZGmVaXABPiWT6PrWZkeE0tHMQMJ2SO6WXRRkaO0Rv8Hwml6PFstyAFSnvvQeg1OW3eh4RAv0R6qFY8GfLDWe4qTn1QCnevM6L5o5xcXzA80/p8Gim+TXC9WW5JeAn7Kf12ctd4r3GfMAYbT+TusJ3W/mkf0YofUb4DznHBrnJ9vojE+RgenLtlgBtnO4xjyameItxbE1RIOANz3KZck220dRXEKycokMGzo09gKMxVIsxKEeq7bf+Tqd1JCyActXBTbS5okXgM9PrP3dgRRujKqyOp5urQfFQgjnxUoLTYGxz9+3Pe/ATWYaeRYlJty4Yq55T/gGcqjaREmKTTLHofzecLWLTGszVYxXnuerhjzSTTyC0olEhFYizXPoA3D5CzMIkSU3CPR2b9gifGexXzQh7z9YSxPJMr0ot/fCbOqA3GK9AeZgkYGu23BGGG9mR7qr7uszu5s6VRJqMbBVSaWHetgrmdfmHn1oaB6Jp6y/AuUKGQrHCQJAJp9y9mMxypRL75BnolWExjUrHiGFDzc8Lst0WJ1Ey0xAeZ/PnPyLqwQcjYTJil8EL+USHXcIoZT1N+p79f+LXFGSsb7m6tltd77AHJgY+rgi/Va4f7RlE2isCzi44Qb2FaCl+bzQBhylUWG7k3aIfq0CLqk/YWgYdGWhYE8wyvZxIrHVip691TbDfcvIjPY/ufzQ7WgHIdluYBiKCPWZnwqHdhwkcPubbprEbxC1L44j2PR/mP+ZbujJ+aJ1oHg7AqAQGJeBJJMJbEFqA5EZj5sDzlMHlVMjsesv4ktNVlq4r56k5ZcWE9qO/cA9KX/muX7t9gZrANDa9PwxLwQ2a4N0DA/a9HddQBY6YGEvXSESu+akvGPPasCOTvnvf3WQhogy1ghTgs5CsrGRrIJydFTt2CkkxZSFzpgoh4pwRuyFFdM3YpnMPqviPkycdd9xhYawezG5n2WMQ5HrPKmEZ4r/UVUCdurd33glzQvgFoOWtpPTscQtBvxQ2i2rvhOLF8zodtXfDf7YMMH4Dw7TAh74/2rBNV7bMaK7Mln6tP/bhbi5Sp9rwll34ZpTCmLcGjC5wQsp+lWts7GBojUguP9Bn/85bqIXk3r30RyWTVneX50Fx1jJtPYsDbi+IrviELbM3Do3lbG7iIfmFL+8knsLUdS9WIuFAEen54Pij2pklamSLR/qKFllXToAJM1Wvt4UecBR6YzV8hq52FtLgoKe7HsQnD1Wzd+hIZmLjQZmoq2LCEz/exZqEGa+e+thajyFtJ5kC+wV+/Go8T6Yph09AJJaFNPlUErFWO6vaN1pnWEFs2iaS502b8N1fmR3t60a+jWsht4SktWwYh82FhiONwMBVqC39FvKXbjZf+abPRJ5C9PpZMiD/Gw5aWK5TQxA89kY0/IDHIjwJXPLJDJNVYjkeC3NRwtZudtTNHEKPYGL3U9sNwntton4qeJswWmIhx5DvRMB9cqjFXkFUDj3qTxfoXoNf537BaDLTLLkF+dCzKae386k3cQTKpIq4qMODbFdfERj2zQDzTMIqKp1ys1xWWPtnJfkeoRRK5d63T+LDCOUrrJPNPbg1dfxY/quHksIqWpjbbQZpyF7h4MCYI0qYU5l5AoTnmYEhemA7ArWdL1ojnXohFNJwDYWGg/46mK3g2VVv7nm/vUwzqHnuBq8ukAlhwLzAvblhnoltn/IqaUkPN9Wh0gOMg0ehxInUba187r9JLWL2xcNiyQIN+vPm/ej8hNGZIjyGpoLu4toK290kkjQcJbLFdYbmRNH72OURjfLG8M9xF6U7ZSK1jmiWxHhVRBfYtgrRUZuWEcd4OohJH0gnH7x7UwtaurZpZgXPqJA5PAaHzOzP7zoB4SZ+EL6N4YHZ7Xr5hldA7K2njBjid1+Bv2H+mXR7pazK+TFDMiM88/D7ig/1AKJ5T9YooHMfk1D5wJ9oIVok5OrBgZgVViKLx+XOvMD4BWKVNFyRbKPnixW2/aXCyKVSTCmA8hJB+RHBwVlcNOL65kBB8t6I+jmZMPZXRQ7yNQJg1XMdnr6v+mhkv0GoncQrcPm4IMYfKJpynUOTlKIlWAY5y1CECQ2kOyx0yrEMLfih7gAb4WBSa9nd/ySO0yWvcS3YXwoXNq66erTVf4qnZLozBYOOwbzj6hDKLhg7NlM3ha3Vo0lkPcHqB9UjqAOt3qbMNs35138mfEPI61I1jEd0YWhiJE0zMfL/u0jJBnvk3ZXWIaun/OOdNQ0IkYV79gNKDjOSN2rG4Fdb8eORAV5WhUJ0v5ovF+118TwcuwRGCS/MpNfNf1xfevjc6lQJYx0wVSS886lF2w/63NUEv1MoN16kXKOyvRx7CnEt8yQClwgXs56UAD+HWvOEoej0lp81WxujArE/4biK9XDYaNwPgVzPWwPpg52+AuvTDLyDPKaf7MIyMwgu6LABc4THJIZIg/Od4OheK+onkZrLy3qjfdVoNt/uGq+8KlKP34svFvn1WyesAriMFK2jV7eZTgvMkkrJqfOCv3aLpHwa0MleoJi6PDpSjqeTCVw4/wUeEGzXqRvC8j/5K8NpjecQFJyNi0woKrxwK7CuJuoT4diSInacjB5m9J0F3Ena4fSQYWgaJaHk92i4MT6yqOBF17CRqK5jI4YnVhZzkGldDbrl+JcF+QCq5+tLtkDuvHTTCdQiMMcmHE5ypJ4sua9FCjMQPaP4ouymeGHevaOH4yRAIfQlp9xkgo6055AYAoDYJxPZPEsm7XndRHrXLbT6yB/pWZyqAdiDXKOXJZj7nOVzHddg3Ra5Bs0yFydqHvXWx/NtNz1RZoSnFIVqNuyB30hmtFgNohwa/cjESZml0VNugApR6Y21kEZLB84P/tV1NpSB3IcFTPPrhybC6em/qDy7L3DTL4LnGHisaZx1fqSaLWGFQ3iRl2FxouwivPz+2Poa5jjooxriC9S13OMBPj9U3x80sUcuSrPEXIRBbYRhr+6Nmc2IJhWE53vjX+5Sm/xcPvlhq+z0TDdrqKTQOFYDGzKnpJwg7WQ7sAb2WjK+N1eZz9yjm5YZWn/hAFdch0oTlbu0UoHN1rKAB1J3rGZtlq67aD20J4ef90gDPZsg4QHK+B3dDI8nygo0p09SbiT9wQhNwqEZosdQdhb92NJ5nbD/acOrpJjeo3wmLCiP4lzpE/+M2SIfjkYV9OVMiwdXSPMXPux8CEcEtVdqHtuDHwCyT9SLRyrMhG/gsSKyZXgjQiu2Yjs7kT1Yt5x+ZsfHAdvmvg1ftnFb56PYOkXJNsQx0QXU4eLBz5Vc1vK32G+UVkCHBIgsTfkEQ2knjtQmFCevrHaXNxCLxmMpHJ5NpmpJ3b8mShGjjtpvJ1h+bryjlL8BWqVkNZuo+F/gZ1AhlzLxbjziSpr3CWQBAkW83Juh9lwiu3B+8fuyoUYOJtGITe37yEIL5Lr0uBO/6vcB6LgtH6Xf91WcsPYJ5xx7y9O1wqtjCl91wIyHQD7D7VmBz0lLUHTmThFWE6GC2LImyajOVXdXs7LhJnm5u65BbCKj0mdcrzeea7ml81DKWb/8XH+E2a/pxSpbmRUuhRo/xZeQDc6FAqc6GBqff1gC78fMcphwn9uKqSvbdugH1KwTaK4q452nBW9+teBM9IFAWI/Ut84nQ84/bC1RlWHCwi+/DlQ5+gxU9KLbz44k1Vi1DGLJQSABv9P74Vv+f5SMJp4REM70+5MY+gaFzLLVul72tZ9haRrlYSra/vOVR+hQe7zG2riSjrC3Ku+9vxyy3Cd/D4/lop+YXSa8FEa8ALmK2O3poRZYzvehxlE5aKQrqUQzoBh+0nrPkcgisyi5Y07m70FLZ2aNCHL4cFa/MscWN7NQ5CxWJPR5lm4vTLUpUuAq5cFJXzpf3PTAZbxTl0nICdbu83F86ziqONrLXRm9sFE3t+1Bu0d6ruXKUDxZ4U9c8ovamtyYJllP5Ffqhge2/RLrLo5ktSSv+8iZYiiMQXX5tEfPZ18GdD+Mg0fBaAOfFoC2WJtQZ8QWPaEv6fp7gYFoSZDXpz/JPJFz3nehYsC/LnXN80pcwVSmz0hE/jqP8LkLjmzSu9Lu7ZXRWAJ+j2vsM7fEOnalb48u/SLD8jqnsdP8qrtWxNr1t0znXFJ/2kfgh7ZE2hUsjjJ+AfUEVruS78Cn0Nj6H6w9L4ipfxI4qeTGwuz0kDvPthh+tbDv7/4rbZtrS+wqAeXzRiGEuZCai0fClLSe0QxT2CFw9Mv2R3HfHEaflbnbL7V0WWAE6cBwwvr24ljtpEgI3x886/4LjAudQGix1R++jf+19Ergf6R/PMH+b0oRxvS1r53vZ15eZPk6h4NyKb1EygS9Fy0/26IHaaMGx4CiybkMFHteHiMWWhiKaKJ75OYzEC4YtKcrX6AcD1FUKl8Jd2DtEoSEkQicl0ZIpf8zwC7oczDyMusIu8aRzN9N62cmuKTbH847Sa0U9QZn+szUHArDbfE5M5mHkR1rIYQovyy9kP+x1ZWMntHJEaa9PwGt+ajUmrVLzeNtkyIwssn6LZxGs6OCWfc0z5NZsQ6/PImRdOkl4rW16F33fJNHdwwwW3N35q659lAq6glf3J/eWxDfAPZIUlOJP7vLVbnMd7mpJCNC90qaz1lYmK1Qi59Q0ZfSSujbOjoTp1yUh4ryYX9hGkc8KhRQk6mrqpnD6z4aa36GPPNf8kqu7/KQdLy3QMm7IcmhZimSQ4jWWP3PtmvbGuDX3VWokyfN3s4dAVpGTjmrEvgqNtkoy+Z9qB9ezKFWPJP3ATLfrnS0w0fZ0QoPdKrLyT8uMbfWBe3VB36IiuzqCTCZqkfbPcf0G1pWRn/hHVNckrsqx5R6rFu9cEwCRXJ26i8DCBRllFSkfBfF/A0fGohSN0BlQJFl02Lm9WYkC8eNYqjaHx+3aCnWDBKskEHt1JwOBQiJI2mqixD9/mKu9pPYTzl9KY0vKWEVXQFF8epc/M5uWJ50Ga/F/FDh8lM1ScqtXEzAghb3HYAGYARyHkrYXglGuMe/H8MgGu/MuM6fnP774iJTQYDtjAuoqcAxkXKQ3pOFfEKfEfUa9gWM95sLULjQuzoDfG7+cD5p8xZ2AR2so+iJTxBe4q6olgpDQUAOi/T1lBD+JdlmSlbwvqx6x5ViOSxn4jnRCoieZgQIGaULTIkuWv2PInIhRrENaEEGilLHGuHcr4hO/ldkKIhtLb+Ig0wxsehmx3KAQ09TPz9Je0ruxLt0didHzmWfW12Kvp385SuCO680ApN6unPzH1mDMumRBjwjjeV5h/8dOAG+0RszJfB3BvnTjfyzNCvojKCLNBU0xpHEMMjAi3iCfZvZjVPt36Q0xmFFiwkD3FOdmQCXHyH9CF8LXfzv2X1SoWJZm1802dG36jpVpiOzPABwDpSN5V3EpzsrnsrY7A7YSR0iv5fs6pbhXk1FqWs9wG8wv8pd8JAVyZ1q8OY8kZCk/YtrwwZE7qVQKg+hc+/7rkHSGYKh0LLh4dJfcZAgzKwe4ycYpa9MkQORl6KHvvWIvSY4MK/Ns6pBUPDGxrKUhN8IcCFPmFrF22fj4W3LU+Sea1b2HyUcoTB33k9ET5m7LsxEtA1+QQ8dRhRWl4FFj9ocr4WEXZRbtIKuksUceRxZxcAOEzzpSIiDHNDFKExFXEfA5+Ayg6TP22bLP8zJVsH7j3yvlvv1h7DnuS3xQDiuyHhb1O8Z09pANHPMJasySrfCfdww9BFILZonYNnE3sO3S+qa8FXaXAM6aYJzzksyYQp9nJkzG+HZ64qovLvM7Umk2hTOgmw9fkIuGKs42J4cTf1sUMGij94ZlL+sDP2fn1+JWRxULB5F5N8ZuahSFzMCp5bGrifd1Q1+OthnCtQZFwTQ8Jj97KD3zT6LiRbpyIfSipt6hIEUl4YP8xgHhNKtJcIcebYMS7Vr7DwujFxLzbfM5LehMnaZ6O3rLUm4bu/CqtAJdRgG7ZEsa7JMy6Rwmd92A/koRhvDXxh/giDp42PxUYW0xP5xDpNJ/Wjm3/zhKCsRC1Bp7SF47xUO5ic9IZOyR9yD1w77TZYnWEy+mMfEzLU8t3K3hYdNwb6Qy3DqZdJvLeJ0cO9G5qJLK2OF7+twqitvV0fzGJ9ck8KjnpEJ4ZeoD2Azbdl8wFZGoAwDIc3U3eeaLWWESFHCdfOuygHf2EKLmnmruif8ijqsJ3Z6UkE1uu3HWOKdzBJHxtNDRRnADMxEguiin90jV8pFwPCx3zZoaxS8jqip6uQvujnk4jSYhmMdAdu8xL6loFAGp8gH1xEeGIlTWtUNShaH6rE2J3RFkbz2cFB7kcfHrJO13vinHt1I6txtv6Vnx/aLVUvofOYW4Jy7W75EY6FQk8MAX2EzqjwhD1sR6wSywVAnNDkbZDn/j9F+rjW3cQxUClZ0SjdF5qbcxKy6JdnCZQksK8P8m/TNLnXYy+30X8Tyju6TFmcqXnBEHMMCmIFVWskeEOjTvbFj36YIMT/9RqTld4IKw/kF9C8jti3tLE6YwpEtEk4b8afvGIzDNSgQqGEwB1j61nbJ/QFHp/49hUAnHoRGGtlBPpbxLkJQSvQowq8tdmhc1rl/p3Ph66KZcaTz1V1peGnTzl2W+xRRNxHJILztYrNMXLaD4H5CLp8hvn2i8oSK1xrlh8GxeXVO4n6ezAiiEGP5bbIUpRrMm8xPO3HbXc9AUj53P0QLJtiniODCuwyiFMPsyPqcciIRkJtu75gea85ZYGpN/YikyRqoTRtL2/pzQ/gBIJUFCarj6O+Kcf1OQFiOepc2ANi9icT0YyeU6xZs+KnuI/Ia+RKdlQIoR8CuBUGknwBaPJNT2godiu5UkXtIHRg5IIzhgMjJKiD9dWvGaHXFDrTCwXvrC/6UGcw/Es8/diakF1TrSrJ7tCkupaqYaE6Nv7YdDkCjqbB3FRK82V4kW8lJCTPZWQTlX6kiTli7rvOePOSXvLxk3Cv5P+fRtNDSDhubwPxdBSkF5/Lo01d9/iwd0JaIAZwc6H/7m3pvgQMWnd79kPUV1qXJDCPKYzBbpuhh7HQI/MD160gUBbRWlkikzbhVDrTpyUR1yV8G/5vxYXQBZ5c7/mocyew2mPhzolcAp5G2LEtD/T8FoAFMxQOroRxW7TTE8Jfjy32bNYJJ2J2CWPIoomY+PQ/cfJ4mrmNu2ObG3IfeZQbX42d1ZLi0LRI61GafwF8NbiueaoTQwpqWhXyshsHF2hK6LY/cqeldx/iqa1yrXBwE9LXPQY4Es9hi3VY+gQbsQuo5kPgulAVfBwjgH02pNBCxEASqmDZeilzgjccxrZoJPI9Fa7UtwO1pKYtXXm4vQ5bhWKSe78ezWEbrtoOLMUuzUho8Y+10F+VObDi9OwdE8epswDqIJOts2d7Z+iYRFA3gQAJrueqt7TJKPzAfh0OEWYzgeBZ0llfYxNYJwTGo7zWLe+4+iThLgUHlqaPIWXCMSE7ple2GrBJJOHftszXwhRcbe6dbPLLO+p4voV/8H0sZHXpQScd8mAl68nGCE0jd5UJV4wiRj6GFAVUzZMTsLhmID2ThZg7xI26s2LnJLfdcaAAX4o4bp/zU1rtlFHUUmN8nBWJ0uLXnNxR0DXK9bVHc/BTPyMk7yueWVnAkJ1JUfkf6to6wRR6qVbK29UJuE0B82uGw0ySnhAdd+fJv7GlXpfcoThBKRGrbBmIWgwt3omkVYbx7uF0Vpclx5+NY57gzIsSQX+vNKg2KXHq5dzEjBfpGvv4ejx9ZaSXs3+07IOOmu01RwWDmTsqiso011nq5Jah5AY/r/75KA/Hz7XMPdJ0vk4FSMeYSJHRYGxLUOCpAHas77l/Qnvw02lb44rSQrjyfH2+GMiB+hEaYid7tGNL1aqSKrRzt5I6+oOmpt9RwqRVMIWC/Kr14PgjwewaNEegjkOv51JtOqgCSwRyW2kNQzzvjqblVH043HWukyU1tqpqhxrFTK4/ANxgMMIN6qB/Y0yAfzVHOD9NvmtLmo+lKolcQULNInDBXtuT8qGazUS1gYFQVMu+705xySKD1h37dX5Oo7BBf967NzBGTKqSWIFg/H4CQqN+Ae9hl1mj4e+aOrlbLQ5zO7HqPBK0wro/im+N3OCKN6JWnIrtMg+mVzLaNpwYWzshdVqMEev1dgYrlalqHwLZeTRaPSOItPK3ytKeRWj2k4+ZNtqANLePCc6SD6mJuLK+TFAI+PGDpS41ZmDILyovVBkPoc2fNy8sUaVxKoAJpKBXmCJy9vc811sb6F9EcvS27LZuWfsOxyuA0rcNYm+JiPadcOSHVd4hNtgBzYTnghz179K589i5TIEonuI6pzy1oBJ2f0sE/3GmC+xXbtgyqCAMuJccv+uIx+3r27fWOZLVPxNG8UbUziyyZCmZ0jJtfPUxW/ct2fsygNy42QKR9d2hPWqG6XfXUysd4/z0yx133XW9yN5Y3cBjKzR3gg8kivcltEsEGThpFhJdF9v4u6NjY1h+v44QDG4jS4DtPPBLZZQNf9PTKylhRS1EmdHb5xHc0E52ZZ75nNyts4FdXyO8txayVHqMQ4NQ+9cHP7TExxFXbaDMsUTAlv6iF5UWaPXak2ZuGE2OV6vOqjJrUrkP/a8qJ11sd7xfltAv2yoU2lU71gOSMv0ojbytwTScOXdnOHDuz8ljBpNg7rAnYvIq7T6qpEO6e80hsKcj8aKnWdg0mDwzIiysVcSWXdP1pvBrzAZIr2PCwctsxVXU7PLbndtMcg7kJmgz9Wpwiof7EY6ev3dRIEO1QZTUE6HgdHDADkSg8VOIzT0soKY3tjCaH+kApGSUZYNGDkipPzDXVPXFBjmr+68SHkI137sTuAc4scWo78KBuH6B0kgs6ampnyl0M+pDSzy4MHNH/xA8ZA0sGe/oIMkXhMPRXXHu2Oygl5gtAWTxZu7cd5agdRX5UDWlDfsRu/h6gwT2iKQw5bBT3HZVfM+XnpdCiXgst5ZEwCc3PMZDmRYkZ7tyvBgcg9DLkVkVqmU4n+yg0HwBoE2W1O68b4Vzd/mXYmp5t/wXXQdvk53rbQtloOZSgLGTihA8ZXSJqA3AUoMEPV2RK9dSHRFYuqaV8Ef+y5Q7EktMbmuW90b77bZesmHoBbYEurXgKuwrFM9xnuq8nDrnXh/Nb2uDU9p7yM/EEIJQdVqbpGxbNEOnXz2YOmDaeSPC4FxsIh9Z51Mxgin8SLwxNy5l9xYu5xP9H3/n4w7GQZY1PrfSgyJOhUxW06JoZteaaOS5AQkEciuZZggm27154UFZ5/DQnDcd3DuR+3GGO9frXmhnerJSM9ND408TKl2tZPp0ct/k7PWsurxcgqw6bZu41ZGjuZDhjp88sA/r9e0+vRz5GLR7vb64gJhbXxHlokRwWhL6oUcsH7yUFwTho/ifFyOjOMtpX/81PIXdjg9OIFoKMD+BlfZH/VXCU2C3/Ow2PJqr+KjN511xUsc+RSSRq/7IoXu7Mwc8Ht5CNQ+H3UT0sILl53tddzo1mOmFlQX6wDZ+BKF0iepmswqP42MDljhL+I2cDiG4cBd4mN5NoQw0R6+l8yNJ2BkHZ6YZ7mma0UVypxsN7RHFM6F9pCKkdNKiZTswDuleV11KRa9GZNI811rHUpgGGe/9AiyD3e9WI/QlSexWfI1/fb9wbnLaOve2AEjLhhtuaHESFiQ1Y3rDWhJKW06dGx9xlx7iQq67lte1tFaFAQuQFH4IspvghXLyQiCUdnYBn4p6UWFAlfgAAAAIaY9wmZAEhdhSV7ww4qFPd2COpxCWDyAHVAJ8lu0Tc3NvJLB0j9xT2Zs+vWy4UeufbGMOhwmLPD/H2Ym0jhNPE1C175pCZFr9mz+6vT6lQRmuTTK4+ahAFz4TnN+UpWn+DAJZd7a6uhzKP0Veo3GyJ28yuuLWfLXwG8JytXk/X2driIGJ221MiY9eSKyQ2Yd4mqlQ756/VSl3NlBoAoGuXRjkRNp0MnY897eVNpQZQCjWZiW/QAKS/1qBpIrm9GlC97VmWYLQ8/ZWEMDunVxZXtWgW6AQFNYNzkErpvgaSrOvWIu6fMvuhSULrR+k5W2B1VZNqAED0q8FfjMCsl36Pclsteqenmeqdffxesg/u8xVE0eYqV/xVXGeYrgMu1SNixzs801BDPb1uuC0OF5nX7bSdE4h5Eng4krRUBMqAB4XnVEnD02gs1TEVPDivwaPIwkCLhDtRjLBd/45cbzpCwXkaB9nPtSOXwD9FiVmFOGBIscrtBjvi+R+Qmc11ps5liwrM/4hLyMG8zC0uiiY4/yfLLk+wqHTcH+4cIUCYuW6t+sYC8pUHUWfgmtpiVhWwJuIjONHjGea3TmYAGjy5dKw5u3nbYT7VDY+lmPnQDwRWEthfRsh7U6+wDIs0zFMwRSGN2ev27itfSxmKg/vFHOKGCSYOZgBFVjHD2o1cfHXXqJVMOhuFL9yeP4pFr+B5W9RFSJX5n9Mxs3m0TkB1wG/t4IwXMtwAeS3zUcD50+rjbXhsJMItcWtrIOFtZGymkGMBy8YK7plzPFD/FyooytTvDwD+qBQVGteGrd2dTpZYCkDLbxQ4e4syURtguFoIpYNo41HZV6CNsIugzLNPjmmbgWca7kdkazV/ZsO/GakW0xiTd7ByZFa8rF1r+WddqBSg8TgXhk76MDsR2+gGdP2cqH2pWWidJ+0M/zFlvGmjzjsCCDT5dAp5hItEFN8u2KWTrs4k5wlPyfFDsZHXzaRsAZ3Gec8O7YqF1KKNN7vjMC8XeuKQ2czftdGP4mQwgnUqdOk6/n8teaCd7HVhx9j9p/zFJxZesIzBLTiVOk1BtEHjo6rBw7JtiRD7cSEeTNPT6/QYdMwCrh+I4uhyI+u7SPJQAIvfzVw9fcXL9+0Bqc+ZyIFd1hqWNheiogQfqyvBz82E+jZPcK7HRk8FjaeFozJE3dFvgdHql1cEKI/J62DbbdVwRH6ZBCWoIlkTzD62NW/XKp72RjrzNWDnER4RiyHEKM6E16zrkZ3nculA1SIWRx7mDdyqys83+MUZbirX6zUjfhtCEEpaS+XmwGm86KmYk0zjjCZCZ8UrPONGd+44zL6pPG6gNOfboL7q9vFd4tKMnTslIAkiI3h5D5a6R2xEDPQkDetPrCgT4Z2QdWxIfBcYaMarxJrctNOmNyFSOIVLNyn144b6KjLA+rCvfq8PoxC60Sw3mP/nYU6Yt/P+9zNgYbXH7PvZZDLGu3XSzX//yE3xSLByiRDCEoE7dKuUtbhILVJXFKWZHxyLrPx5hNcDscPOd7ulokwffGilb6m/9tDqeWrzVdYEKr1gMNVwrkt2ha03IYKhYzeGmSPeOUAo0I03gCDMjCKlcu824xLvNGVgtY6lcNiE27Je25jwn53g8qxw/JFjpWycLuAOmbjjXpgz3nnYZt2nMFe7Xoqcqr0sX2b3vh4nkPhEEBJXwn6gzlrSXLkSEbHzZ68W4fo4gK0r6vfM4fN4gDjIYrzo6+PSnpbPjbpmn8TopqPOOeN2mqIJPTTXUxI/vZNW7YU/Zw6VpbL2dSi87AY8t3B/kNdFw+QJm3jfczZTlQSEnxbKdouoDKUT0XQotn9pNNR4aOFMsdMVTorznR8YyiHm90MvynUX2aYvAgvkRHnz3Au4eT5HcCvpuKyZzsXKFRC7RZXK/MYSsq7S7amLwf8RAAXfoeRKdLLPQKqK6lXg5Fg2NNwlH0seRs/18D4o78MVEgypqeTZRa6Rmwct/Ro3OIUUGgcxrc/d0v38oXUj2QiTg3UP0xvx5JT0N7xB9IansqDNEnGxN+RWN1xvHTD13OgpkkHgY+FQ/+sGyBTrmc6l96ZGxAkG/eCluLwAe0IcW12L9tCMcIhFGPYbsJ8RRb8RvL/wuTmQFkndPQwfwt8t1Qdzo5IjvkI4VGvY6rSHSlEQO5aouifevYcmDl5a0qcT/5QUoJcsFevyQ3K3ehz1+5hGwnq59r0HlR02hvsu+7y0fex/+KFmzg8oKgVvuGcL2D56ZNvxIvqIGwsOBryJ3eXDXqjE2P/T4gpgL5ZGg45sGh7NURo8N3YNXj+OVxJ5KHD3XRcXECyQ+oqCitdhLgCZl2WEZvHR5k88ovvdTiOJzXkPKRkuHDAqYLipdI1mPYCT5CC5bgweVUkjYxi+kTg5uIAHIDaOdtPfil4/Qnr7phWDmK0HAMN14eRdUHdCClL5yGjUUexelrrXYZiVxbkyqTOrEMWWiYyaFcoAsBbXGMpPDfiN2rBw4V6yLS4P7AhJaH2O7ZGFsawh+Zs2bEqR8rkaLLsRR3HqlYSJetkc0REkKqULPm3IWd5JAA"/>
          <p:cNvSpPr>
            <a:spLocks noChangeAspect="1" noChangeArrowheads="1"/>
          </p:cNvSpPr>
          <p:nvPr/>
        </p:nvSpPr>
        <p:spPr bwMode="auto">
          <a:xfrm>
            <a:off x="-868554" y="2010593"/>
            <a:ext cx="2502281" cy="25022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webp;base64,UklGRkguAABXRUJQVlA4IDwuAACwxQCdASr+AFoBPrFGmkWmIyIV2gbYZAsE8jbibp1gH5aLjuqJX+p2f34vVf4v0veRexr4N9x4wQ0Pdlm//3frf2/vmy81j1C7116MfTUY/r6q/xnph8W/zf+D/Hb1R8m3rX96/cj++e2nnH669Sn5l+Fv2n+D9sP81/wfEX4//3/qEfl39E/1PAN7z5hHth9n/7n+M9Rv4//ef4T1l+vf/T9wL9U/+J9q/zr/uf2A83nyD9m/gC/nP9s/6n+B/z/7gfKR/7f7T0efV//v/1nwHfz/++dbz94PZ0/c5H34chUpIGAsKWSUTid4VCqWAC0yDkzj8CjQUubJQSPRAGUFV2OedusyvIm3J89fQhsEN5f3C4xFgy1r/2NpLc7HBqREYtoODP77TbCulo4YHanFoMsHc+JYz3vDZwL+G/Zujlc1vQMeYO7nc2u4eP+Y9DLN21dqWmdjSwsLr7jwRbTjShFjxYwqZi8L/7nWubw/XENXoYc8IJJ73Wcnj57ukcErVwpK8Z8dOzogsU8tRzdR16BeOwf4GL6Si6T8Njv3pDJkVv1FTBVlKicP7T/0gjBPig/t/wWY8BJEHNHanaUHuIjCowmpASubjq+2/T4qRFr6Bgf+Il90hEtPOfyU3VaYCxDyIBOlSG04AhRglYEcqIaac3lBtET1YC1+SnW0jp1CaiRoI9KUHHWL52lzKX2raLvanhvvlNmkmtCMhErMdVreIB3JwKycEweQ38NKQHv0ECc5I6qPc7ahVAid8WOWRbN1hh10ziRgm/u3UbVIjXzt/bGJvB8NLsxwItn4vn6Q/aaS+mPU1UchNOFFyJzsuQTz/bbxudOZw49762fn2JIrlPPzUNUCslDsls1CbvI165oosR9CN9K4wAsVHBOy8fS7TUesRT6V8OZ9nW7wusGg1kMO1v+vJpqBP6ATfOLzQto0YESu0qVyf8BoMoQxvTpcsZCE2bOQf7NfQwDkeYpGQtXatfa1+bKShIVU6L1Mt5kIVOKPKMs0WChJu5jEsvl3+6z9i8yg2UgBIhDM+6boQw/t8DdWuKHQt2hr2rI8x6PzfNTjBwlSJGRjCugT4U5n61+D2BZpNeN5PrKX7+gyclDCs+C+8S4eTp/pq/HYddAFSZhtFO/dbKjZjWpn+LSJ/IM9voEc0me4gBRyo8Zy8N+L7YrhGHVmVaEOrphqwGIbWBV9qBU2dg+el3voa1fFAwTQssWQWvDAlYycW3yysLdLLReB8X2cSXoszMFGLxy0qxLoabxVESFDo41yucN77vHERn5uhlAd7FQ9dykf1ffC8zgqVaNFgvSnxGHHXHnlGpgGDKqmZGmYZJsQSEUBQ/82O4zanVERGmcHL4yR78rnPn6wy1APoSMguF9LtZpN4GSBIJenorAYz+qK5YvbMditkjllQWeKpCg5ldVXEvBdhzfqlBNX6i0vSL+MRQ4b6rrfH9mDJfiU5qorBf5FuKpL6PIWwhGpTlMTxsKYNYI/PCKBYdRs3KssT8GNmNZgcEFe3puWv5hvhUKCsZyqtwiZf1LTe37T5R7dTlosq0uGcZDSMlE7+N1I0e1mSHXie4U6HwGwQmW3fh0Tra3PPXlpPsakitPjQ8E0rwPRhvr/tsb4cH4uHChLBkft8xtXoM+x2ACL2QM3fmQbmxSpMYCKRp/MrNpr6ZrBooawr8ZJQlrTOgUGElCXAokLlhZcET7uG5MxDKyCgtnIVs9Qvby2e8PpTmiAwOplpOWeKgfPHQ2WI6G4NyHjX691eNRgHH6N8OjGiAVex+wCMkPjwOS8/tSR2ItduW3uvvBtsW6NoFhQzXHfut2eUxvH1C024ZDZaDcb01LInH5GYGD2cZu1cKwXpSh0RX6k4zrllkrHaeBw5atmHP8lj2+c/2wqNQXEQxCsKSM+AKIDYX0EqmkO2kC9cvxQxlwzg0DS0H4qKIckWX4kyTBJ74EYVncwqIpIIcN/qtnRtkpngJ8inO1laUXEXx7N6zP9mDumlVgkV2Iav6I/gSKeKLIbYTrtKGVRa+81cH6rgwg+FWfXhd2wjj2kW5D7v91PA1E4kYqPbjKitYMzKrwTYcQrbWnO/sn0md6jEUtUv0QlNz6E2YAA/lLsSi0hW2crptAM2n3GoCmVy/WQWe3v/eFOPLDf5oWi5uR2/ZtapWG1cX9/6hcc6mZEaPS9yGm1GTAVKLOA+uNMk0P2Sz0X7ImRHNePVjgODWMsjmegIPivfHHO15VAqKeQqwyQs1WH/enrkiApmO6qcLUjTc9KAi1Ut+6fzi433AXyvmxffc+mGXtTlOL2yrJ83zndOWwbUvjrS1GvhEZy8p4bQ4gvXyY2Alp15hhDRe5Mhwae9wN1SKLBvVfm9SO93/maaN3HWco3CaN3Hf3QpGXkBoyYnUUDY/lcxlF9OIjMDFSOLVKUjR0iaYi6v3XIcBmkiYfb2RkLsuovoE//gXt9QVSL1giV5z6q64SVKpw6lH3Dz8iokRZ3HBpwqN2Awy+qpJx7oiUT5amdJy0LGEkHNxIbEKmTmXMYrd/PSOlZf319pO0h/WynPvGmHFYTU7JErEvzOAOSo/YKAmsTAMcsa7P4Wy/saeeaKJfq75xQjdCyowAir2nK20cwety2EcqeT5dZmsOsetT9wU3ByiM8Spbb972vIAbmgFjvYAsGcRgRruVwrf35J9bT7AkwUT9vN4rSDQf7103g4fvB9dxsIBqgEsUunxDa3/iZvX0bcaa+cSGQdXLKfSK20BvYoeUffiOW6PLMC/AZz9zdcBnt3cUDpDAVZwx2ZlHUbX9NjlL40jW0TLX9SxyF7fNV2N48afCeF7cOcv6AV433xCYnQt8KvC2ORGuMLMNXrzwv9DeVUu4FJLRfoc0MNahkIxbfsw3jk4+svERcbb+3dbzEnYb6spx3/hyxqdWzIvot1lVep+DUbPjNvKHE2O17MsGX65q43uy9X9XdMG67OP0SHS37P4ubN283yi9djmCzkqP7Xj3U1swOLCvDrILXxFfSA0rTWczqHj/oL0EzDEH4SYZOe7tswwMw7mK98CIVshshikmSf0dXLK5Jv+ZLSrlVZFVnBvkxfRrEHOMgoJGxDeNwamE4c+HMNKSvQ/ltE6MIVr1soIgHZ+mmk+26l3ljCdYzaB9a/LkbVZprhIkC82uxer5u9ENqxiRBWgKBg8olD8rd82XLIKNiT04xwr0PMBMmpy1pUoMuVmvBMRWxw9DZSDySNsVjQWQxrwvGbzDF3PrKgnzK10+1eIPLWQ7ObN5c/JMd5JMJWKBQSzVcK3zwakqHopBkvcjnKdPHHVIwehOMI5gqX8e1Zu4YpnInfChwhpHfre+1rGTp4b1ZijDOtwtTXqpWG296Zb8Fzgz87iA/DyZQfntOjNU50dh6yRHMJ1ctfkCJtCcdYIIkdnjMU+JveZGmVaXABPiWT6PrWZkeE0tHMQMJ2SO6WXRRkaO0Rv8Hwml6PFstyAFSnvvQeg1OW3eh4RAv0R6qFY8GfLDWe4qTn1QCnevM6L5o5xcXzA80/p8Gim+TXC9WW5JeAn7Kf12ctd4r3GfMAYbT+TusJ3W/mkf0YofUb4DznHBrnJ9vojE+RgenLtlgBtnO4xjyameItxbE1RIOANz3KZck220dRXEKycokMGzo09gKMxVIsxKEeq7bf+Tqd1JCyActXBTbS5okXgM9PrP3dgRRujKqyOp5urQfFQgjnxUoLTYGxz9+3Pe/ATWYaeRYlJty4Yq55T/gGcqjaREmKTTLHofzecLWLTGszVYxXnuerhjzSTTyC0olEhFYizXPoA3D5CzMIkSU3CPR2b9gifGexXzQh7z9YSxPJMr0ot/fCbOqA3GK9AeZgkYGu23BGGG9mR7qr7uszu5s6VRJqMbBVSaWHetgrmdfmHn1oaB6Jp6y/AuUKGQrHCQJAJp9y9mMxypRL75BnolWExjUrHiGFDzc8Lst0WJ1Ey0xAeZ/PnPyLqwQcjYTJil8EL+USHXcIoZT1N+p79f+LXFGSsb7m6tltd77AHJgY+rgi/Va4f7RlE2isCzi44Qb2FaCl+bzQBhylUWG7k3aIfq0CLqk/YWgYdGWhYE8wyvZxIrHVip691TbDfcvIjPY/ufzQ7WgHIdluYBiKCPWZnwqHdhwkcPubbprEbxC1L44j2PR/mP+ZbujJ+aJ1oHg7AqAQGJeBJJMJbEFqA5EZj5sDzlMHlVMjsesv4ktNVlq4r56k5ZcWE9qO/cA9KX/muX7t9gZrANDa9PwxLwQ2a4N0DA/a9HddQBY6YGEvXSESu+akvGPPasCOTvnvf3WQhogy1ghTgs5CsrGRrIJydFTt2CkkxZSFzpgoh4pwRuyFFdM3YpnMPqviPkycdd9xhYawezG5n2WMQ5HrPKmEZ4r/UVUCdurd33glzQvgFoOWtpPTscQtBvxQ2i2rvhOLF8zodtXfDf7YMMH4Dw7TAh74/2rBNV7bMaK7Mln6tP/bhbi5Sp9rwll34ZpTCmLcGjC5wQsp+lWts7GBojUguP9Bn/85bqIXk3r30RyWTVneX50Fx1jJtPYsDbi+IrviELbM3Do3lbG7iIfmFL+8knsLUdS9WIuFAEen54Pij2pklamSLR/qKFllXToAJM1Wvt4UecBR6YzV8hq52FtLgoKe7HsQnD1Wzd+hIZmLjQZmoq2LCEz/exZqEGa+e+thajyFtJ5kC+wV+/Go8T6Yph09AJJaFNPlUErFWO6vaN1pnWEFs2iaS502b8N1fmR3t60a+jWsht4SktWwYh82FhiONwMBVqC39FvKXbjZf+abPRJ5C9PpZMiD/Gw5aWK5TQxA89kY0/IDHIjwJXPLJDJNVYjkeC3NRwtZudtTNHEKPYGL3U9sNwntton4qeJswWmIhx5DvRMB9cqjFXkFUDj3qTxfoXoNf537BaDLTLLkF+dCzKae386k3cQTKpIq4qMODbFdfERj2zQDzTMIqKp1ys1xWWPtnJfkeoRRK5d63T+LDCOUrrJPNPbg1dfxY/quHksIqWpjbbQZpyF7h4MCYI0qYU5l5AoTnmYEhemA7ArWdL1ojnXohFNJwDYWGg/46mK3g2VVv7nm/vUwzqHnuBq8ukAlhwLzAvblhnoltn/IqaUkPN9Wh0gOMg0ehxInUba187r9JLWL2xcNiyQIN+vPm/ej8hNGZIjyGpoLu4toK290kkjQcJbLFdYbmRNH72OURjfLG8M9xF6U7ZSK1jmiWxHhVRBfYtgrRUZuWEcd4OohJH0gnH7x7UwtaurZpZgXPqJA5PAaHzOzP7zoB4SZ+EL6N4YHZ7Xr5hldA7K2njBjid1+Bv2H+mXR7pazK+TFDMiM88/D7ig/1AKJ5T9YooHMfk1D5wJ9oIVok5OrBgZgVViKLx+XOvMD4BWKVNFyRbKPnixW2/aXCyKVSTCmA8hJB+RHBwVlcNOL65kBB8t6I+jmZMPZXRQ7yNQJg1XMdnr6v+mhkv0GoncQrcPm4IMYfKJpynUOTlKIlWAY5y1CECQ2kOyx0yrEMLfih7gAb4WBSa9nd/ySO0yWvcS3YXwoXNq66erTVf4qnZLozBYOOwbzj6hDKLhg7NlM3ha3Vo0lkPcHqB9UjqAOt3qbMNs35138mfEPI61I1jEd0YWhiJE0zMfL/u0jJBnvk3ZXWIaun/OOdNQ0IkYV79gNKDjOSN2rG4Fdb8eORAV5WhUJ0v5ovF+118TwcuwRGCS/MpNfNf1xfevjc6lQJYx0wVSS886lF2w/63NUEv1MoN16kXKOyvRx7CnEt8yQClwgXs56UAD+HWvOEoej0lp81WxujArE/4biK9XDYaNwPgVzPWwPpg52+AuvTDLyDPKaf7MIyMwgu6LABc4THJIZIg/Od4OheK+onkZrLy3qjfdVoNt/uGq+8KlKP34svFvn1WyesAriMFK2jV7eZTgvMkkrJqfOCv3aLpHwa0MleoJi6PDpSjqeTCVw4/wUeEGzXqRvC8j/5K8NpjecQFJyNi0woKrxwK7CuJuoT4diSInacjB5m9J0F3Ena4fSQYWgaJaHk92i4MT6yqOBF17CRqK5jI4YnVhZzkGldDbrl+JcF+QCq5+tLtkDuvHTTCdQiMMcmHE5ypJ4sua9FCjMQPaP4ouymeGHevaOH4yRAIfQlp9xkgo6055AYAoDYJxPZPEsm7XndRHrXLbT6yB/pWZyqAdiDXKOXJZj7nOVzHddg3Ra5Bs0yFydqHvXWx/NtNz1RZoSnFIVqNuyB30hmtFgNohwa/cjESZml0VNugApR6Y21kEZLB84P/tV1NpSB3IcFTPPrhybC6em/qDy7L3DTL4LnGHisaZx1fqSaLWGFQ3iRl2FxouwivPz+2Poa5jjooxriC9S13OMBPj9U3x80sUcuSrPEXIRBbYRhr+6Nmc2IJhWE53vjX+5Sm/xcPvlhq+z0TDdrqKTQOFYDGzKnpJwg7WQ7sAb2WjK+N1eZz9yjm5YZWn/hAFdch0oTlbu0UoHN1rKAB1J3rGZtlq67aD20J4ef90gDPZsg4QHK+B3dDI8nygo0p09SbiT9wQhNwqEZosdQdhb92NJ5nbD/acOrpJjeo3wmLCiP4lzpE/+M2SIfjkYV9OVMiwdXSPMXPux8CEcEtVdqHtuDHwCyT9SLRyrMhG/gsSKyZXgjQiu2Yjs7kT1Yt5x+ZsfHAdvmvg1ftnFb56PYOkXJNsQx0QXU4eLBz5Vc1vK32G+UVkCHBIgsTfkEQ2knjtQmFCevrHaXNxCLxmMpHJ5NpmpJ3b8mShGjjtpvJ1h+bryjlL8BWqVkNZuo+F/gZ1AhlzLxbjziSpr3CWQBAkW83Juh9lwiu3B+8fuyoUYOJtGITe37yEIL5Lr0uBO/6vcB6LgtH6Xf91WcsPYJ5xx7y9O1wqtjCl91wIyHQD7D7VmBz0lLUHTmThFWE6GC2LImyajOVXdXs7LhJnm5u65BbCKj0mdcrzeea7ml81DKWb/8XH+E2a/pxSpbmRUuhRo/xZeQDc6FAqc6GBqff1gC78fMcphwn9uKqSvbdugH1KwTaK4q452nBW9+teBM9IFAWI/Ut84nQ84/bC1RlWHCwi+/DlQ5+gxU9KLbz44k1Vi1DGLJQSABv9P74Vv+f5SMJp4REM70+5MY+gaFzLLVul72tZ9haRrlYSra/vOVR+hQe7zG2riSjrC3Ku+9vxyy3Cd/D4/lop+YXSa8FEa8ALmK2O3poRZYzvehxlE5aKQrqUQzoBh+0nrPkcgisyi5Y07m70FLZ2aNCHL4cFa/MscWN7NQ5CxWJPR5lm4vTLUpUuAq5cFJXzpf3PTAZbxTl0nICdbu83F86ziqONrLXRm9sFE3t+1Bu0d6ruXKUDxZ4U9c8ovamtyYJllP5Ffqhge2/RLrLo5ktSSv+8iZYiiMQXX5tEfPZ18GdD+Mg0fBaAOfFoC2WJtQZ8QWPaEv6fp7gYFoSZDXpz/JPJFz3nehYsC/LnXN80pcwVSmz0hE/jqP8LkLjmzSu9Lu7ZXRWAJ+j2vsM7fEOnalb48u/SLD8jqnsdP8qrtWxNr1t0znXFJ/2kfgh7ZE2hUsjjJ+AfUEVruS78Cn0Nj6H6w9L4ipfxI4qeTGwuz0kDvPthh+tbDv7/4rbZtrS+wqAeXzRiGEuZCai0fClLSe0QxT2CFw9Mv2R3HfHEaflbnbL7V0WWAE6cBwwvr24ljtpEgI3x886/4LjAudQGix1R++jf+19Ergf6R/PMH+b0oRxvS1r53vZ15eZPk6h4NyKb1EygS9Fy0/26IHaaMGx4CiybkMFHteHiMWWhiKaKJ75OYzEC4YtKcrX6AcD1FUKl8Jd2DtEoSEkQicl0ZIpf8zwC7oczDyMusIu8aRzN9N62cmuKTbH847Sa0U9QZn+szUHArDbfE5M5mHkR1rIYQovyy9kP+x1ZWMntHJEaa9PwGt+ajUmrVLzeNtkyIwssn6LZxGs6OCWfc0z5NZsQ6/PImRdOkl4rW16F33fJNHdwwwW3N35q659lAq6glf3J/eWxDfAPZIUlOJP7vLVbnMd7mpJCNC90qaz1lYmK1Qi59Q0ZfSSujbOjoTp1yUh4ryYX9hGkc8KhRQk6mrqpnD6z4aa36GPPNf8kqu7/KQdLy3QMm7IcmhZimSQ4jWWP3PtmvbGuDX3VWokyfN3s4dAVpGTjmrEvgqNtkoy+Z9qB9ezKFWPJP3ATLfrnS0w0fZ0QoPdKrLyT8uMbfWBe3VB36IiuzqCTCZqkfbPcf0G1pWRn/hHVNckrsqx5R6rFu9cEwCRXJ26i8DCBRllFSkfBfF/A0fGohSN0BlQJFl02Lm9WYkC8eNYqjaHx+3aCnWDBKskEHt1JwOBQiJI2mqixD9/mKu9pPYTzl9KY0vKWEVXQFF8epc/M5uWJ50Ga/F/FDh8lM1ScqtXEzAghb3HYAGYARyHkrYXglGuMe/H8MgGu/MuM6fnP774iJTQYDtjAuoqcAxkXKQ3pOFfEKfEfUa9gWM95sLULjQuzoDfG7+cD5p8xZ2AR2so+iJTxBe4q6olgpDQUAOi/T1lBD+JdlmSlbwvqx6x5ViOSxn4jnRCoieZgQIGaULTIkuWv2PInIhRrENaEEGilLHGuHcr4hO/ldkKIhtLb+Ig0wxsehmx3KAQ09TPz9Je0ruxLt0didHzmWfW12Kvp385SuCO680ApN6unPzH1mDMumRBjwjjeV5h/8dOAG+0RszJfB3BvnTjfyzNCvojKCLNBU0xpHEMMjAi3iCfZvZjVPt36Q0xmFFiwkD3FOdmQCXHyH9CF8LXfzv2X1SoWJZm1802dG36jpVpiOzPABwDpSN5V3EpzsrnsrY7A7YSR0iv5fs6pbhXk1FqWs9wG8wv8pd8JAVyZ1q8OY8kZCk/YtrwwZE7qVQKg+hc+/7rkHSGYKh0LLh4dJfcZAgzKwe4ycYpa9MkQORl6KHvvWIvSY4MK/Ns6pBUPDGxrKUhN8IcCFPmFrF22fj4W3LU+Sea1b2HyUcoTB33k9ET5m7LsxEtA1+QQ8dRhRWl4FFj9ocr4WEXZRbtIKuksUceRxZxcAOEzzpSIiDHNDFKExFXEfA5+Ayg6TP22bLP8zJVsH7j3yvlvv1h7DnuS3xQDiuyHhb1O8Z09pANHPMJasySrfCfdww9BFILZonYNnE3sO3S+qa8FXaXAM6aYJzzksyYQp9nJkzG+HZ64qovLvM7Umk2hTOgmw9fkIuGKs42J4cTf1sUMGij94ZlL+sDP2fn1+JWRxULB5F5N8ZuahSFzMCp5bGrifd1Q1+OthnCtQZFwTQ8Jj97KD3zT6LiRbpyIfSipt6hIEUl4YP8xgHhNKtJcIcebYMS7Vr7DwujFxLzbfM5LehMnaZ6O3rLUm4bu/CqtAJdRgG7ZEsa7JMy6Rwmd92A/koRhvDXxh/giDp42PxUYW0xP5xDpNJ/Wjm3/zhKCsRC1Bp7SF47xUO5ic9IZOyR9yD1w77TZYnWEy+mMfEzLU8t3K3hYdNwb6Qy3DqZdJvLeJ0cO9G5qJLK2OF7+twqitvV0fzGJ9ck8KjnpEJ4ZeoD2Azbdl8wFZGoAwDIc3U3eeaLWWESFHCdfOuygHf2EKLmnmruif8ijqsJ3Z6UkE1uu3HWOKdzBJHxtNDRRnADMxEguiin90jV8pFwPCx3zZoaxS8jqip6uQvujnk4jSYhmMdAdu8xL6loFAGp8gH1xEeGIlTWtUNShaH6rE2J3RFkbz2cFB7kcfHrJO13vinHt1I6txtv6Vnx/aLVUvofOYW4Jy7W75EY6FQk8MAX2EzqjwhD1sR6wSywVAnNDkbZDn/j9F+rjW3cQxUClZ0SjdF5qbcxKy6JdnCZQksK8P8m/TNLnXYy+30X8Tyju6TFmcqXnBEHMMCmIFVWskeEOjTvbFj36YIMT/9RqTld4IKw/kF9C8jti3tLE6YwpEtEk4b8afvGIzDNSgQqGEwB1j61nbJ/QFHp/49hUAnHoRGGtlBPpbxLkJQSvQowq8tdmhc1rl/p3Ph66KZcaTz1V1peGnTzl2W+xRRNxHJILztYrNMXLaD4H5CLp8hvn2i8oSK1xrlh8GxeXVO4n6ezAiiEGP5bbIUpRrMm8xPO3HbXc9AUj53P0QLJtiniODCuwyiFMPsyPqcciIRkJtu75gea85ZYGpN/YikyRqoTRtL2/pzQ/gBIJUFCarj6O+Kcf1OQFiOepc2ANi9icT0YyeU6xZs+KnuI/Ia+RKdlQIoR8CuBUGknwBaPJNT2godiu5UkXtIHRg5IIzhgMjJKiD9dWvGaHXFDrTCwXvrC/6UGcw/Es8/diakF1TrSrJ7tCkupaqYaE6Nv7YdDkCjqbB3FRK82V4kW8lJCTPZWQTlX6kiTli7rvOePOSXvLxk3Cv5P+fRtNDSDhubwPxdBSkF5/Lo01d9/iwd0JaIAZwc6H/7m3pvgQMWnd79kPUV1qXJDCPKYzBbpuhh7HQI/MD160gUBbRWlkikzbhVDrTpyUR1yV8G/5vxYXQBZ5c7/mocyew2mPhzolcAp5G2LEtD/T8FoAFMxQOroRxW7TTE8Jfjy32bNYJJ2J2CWPIoomY+PQ/cfJ4mrmNu2ObG3IfeZQbX42d1ZLi0LRI61GafwF8NbiueaoTQwpqWhXyshsHF2hK6LY/cqeldx/iqa1yrXBwE9LXPQY4Es9hi3VY+gQbsQuo5kPgulAVfBwjgH02pNBCxEASqmDZeilzgjccxrZoJPI9Fa7UtwO1pKYtXXm4vQ5bhWKSe78ezWEbrtoOLMUuzUho8Y+10F+VObDi9OwdE8epswDqIJOts2d7Z+iYRFA3gQAJrueqt7TJKPzAfh0OEWYzgeBZ0llfYxNYJwTGo7zWLe+4+iThLgUHlqaPIWXCMSE7ple2GrBJJOHftszXwhRcbe6dbPLLO+p4voV/8H0sZHXpQScd8mAl68nGCE0jd5UJV4wiRj6GFAVUzZMTsLhmID2ThZg7xI26s2LnJLfdcaAAX4o4bp/zU1rtlFHUUmN8nBWJ0uLXnNxR0DXK9bVHc/BTPyMk7yueWVnAkJ1JUfkf6to6wRR6qVbK29UJuE0B82uGw0ySnhAdd+fJv7GlXpfcoThBKRGrbBmIWgwt3omkVYbx7uF0Vpclx5+NY57gzIsSQX+vNKg2KXHq5dzEjBfpGvv4ejx9ZaSXs3+07IOOmu01RwWDmTsqiso011nq5Jah5AY/r/75KA/Hz7XMPdJ0vk4FSMeYSJHRYGxLUOCpAHas77l/Qnvw02lb44rSQrjyfH2+GMiB+hEaYid7tGNL1aqSKrRzt5I6+oOmpt9RwqRVMIWC/Kr14PgjwewaNEegjkOv51JtOqgCSwRyW2kNQzzvjqblVH043HWukyU1tqpqhxrFTK4/ANxgMMIN6qB/Y0yAfzVHOD9NvmtLmo+lKolcQULNInDBXtuT8qGazUS1gYFQVMu+705xySKD1h37dX5Oo7BBf967NzBGTKqSWIFg/H4CQqN+Ae9hl1mj4e+aOrlbLQ5zO7HqPBK0wro/im+N3OCKN6JWnIrtMg+mVzLaNpwYWzshdVqMEev1dgYrlalqHwLZeTRaPSOItPK3ytKeRWj2k4+ZNtqANLePCc6SD6mJuLK+TFAI+PGDpS41ZmDILyovVBkPoc2fNy8sUaVxKoAJpKBXmCJy9vc811sb6F9EcvS27LZuWfsOxyuA0rcNYm+JiPadcOSHVd4hNtgBzYTnghz179K589i5TIEonuI6pzy1oBJ2f0sE/3GmC+xXbtgyqCAMuJccv+uIx+3r27fWOZLVPxNG8UbUziyyZCmZ0jJtfPUxW/ct2fsygNy42QKR9d2hPWqG6XfXUysd4/z0yx133XW9yN5Y3cBjKzR3gg8kivcltEsEGThpFhJdF9v4u6NjY1h+v44QDG4jS4DtPPBLZZQNf9PTKylhRS1EmdHb5xHc0E52ZZ75nNyts4FdXyO8txayVHqMQ4NQ+9cHP7TExxFXbaDMsUTAlv6iF5UWaPXak2ZuGE2OV6vOqjJrUrkP/a8qJ11sd7xfltAv2yoU2lU71gOSMv0ojbytwTScOXdnOHDuz8ljBpNg7rAnYvIq7T6qpEO6e80hsKcj8aKnWdg0mDwzIiysVcSWXdP1pvBrzAZIr2PCwctsxVXU7PLbndtMcg7kJmgz9Wpwiof7EY6ev3dRIEO1QZTUE6HgdHDADkSg8VOIzT0soKY3tjCaH+kApGSUZYNGDkipPzDXVPXFBjmr+68SHkI137sTuAc4scWo78KBuH6B0kgs6ampnyl0M+pDSzy4MHNH/xA8ZA0sGe/oIMkXhMPRXXHu2Oygl5gtAWTxZu7cd5agdRX5UDWlDfsRu/h6gwT2iKQw5bBT3HZVfM+XnpdCiXgst5ZEwCc3PMZDmRYkZ7tyvBgcg9DLkVkVqmU4n+yg0HwBoE2W1O68b4Vzd/mXYmp5t/wXXQdvk53rbQtloOZSgLGTihA8ZXSJqA3AUoMEPV2RK9dSHRFYuqaV8Ef+y5Q7EktMbmuW90b77bZesmHoBbYEurXgKuwrFM9xnuq8nDrnXh/Nb2uDU9p7yM/EEIJQdVqbpGxbNEOnXz2YOmDaeSPC4FxsIh9Z51Mxgin8SLwxNy5l9xYu5xP9H3/n4w7GQZY1PrfSgyJOhUxW06JoZteaaOS5AQkEciuZZggm27154UFZ5/DQnDcd3DuR+3GGO9frXmhnerJSM9ND408TKl2tZPp0ct/k7PWsurxcgqw6bZu41ZGjuZDhjp88sA/r9e0+vRz5GLR7vb64gJhbXxHlokRwWhL6oUcsH7yUFwTho/ifFyOjOMtpX/81PIXdjg9OIFoKMD+BlfZH/VXCU2C3/Ow2PJqr+KjN511xUsc+RSSRq/7IoXu7Mwc8Ht5CNQ+H3UT0sILl53tddzo1mOmFlQX6wDZ+BKF0iepmswqP42MDljhL+I2cDiG4cBd4mN5NoQw0R6+l8yNJ2BkHZ6YZ7mma0UVypxsN7RHFM6F9pCKkdNKiZTswDuleV11KRa9GZNI811rHUpgGGe/9AiyD3e9WI/QlSexWfI1/fb9wbnLaOve2AEjLhhtuaHESFiQ1Y3rDWhJKW06dGx9xlx7iQq67lte1tFaFAQuQFH4IspvghXLyQiCUdnYBn4p6UWFAlfgAAAAIaY9wmZAEhdhSV7ww4qFPd2COpxCWDyAHVAJ8lu0Tc3NvJLB0j9xT2Zs+vWy4UeufbGMOhwmLPD/H2Ym0jhNPE1C175pCZFr9mz+6vT6lQRmuTTK4+ahAFz4TnN+UpWn+DAJZd7a6uhzKP0Veo3GyJ28yuuLWfLXwG8JytXk/X2driIGJ221MiY9eSKyQ2Yd4mqlQ756/VSl3NlBoAoGuXRjkRNp0MnY897eVNpQZQCjWZiW/QAKS/1qBpIrm9GlC97VmWYLQ8/ZWEMDunVxZXtWgW6AQFNYNzkErpvgaSrOvWIu6fMvuhSULrR+k5W2B1VZNqAED0q8FfjMCsl36Pclsteqenmeqdffxesg/u8xVE0eYqV/xVXGeYrgMu1SNixzs801BDPb1uuC0OF5nX7bSdE4h5Eng4krRUBMqAB4XnVEnD02gs1TEVPDivwaPIwkCLhDtRjLBd/45cbzpCwXkaB9nPtSOXwD9FiVmFOGBIscrtBjvi+R+Qmc11ps5liwrM/4hLyMG8zC0uiiY4/yfLLk+wqHTcH+4cIUCYuW6t+sYC8pUHUWfgmtpiVhWwJuIjONHjGea3TmYAGjy5dKw5u3nbYT7VDY+lmPnQDwRWEthfRsh7U6+wDIs0zFMwRSGN2ev27itfSxmKg/vFHOKGCSYOZgBFVjHD2o1cfHXXqJVMOhuFL9yeP4pFr+B5W9RFSJX5n9Mxs3m0TkB1wG/t4IwXMtwAeS3zUcD50+rjbXhsJMItcWtrIOFtZGymkGMBy8YK7plzPFD/FyooytTvDwD+qBQVGteGrd2dTpZYCkDLbxQ4e4syURtguFoIpYNo41HZV6CNsIugzLNPjmmbgWca7kdkazV/ZsO/GakW0xiTd7ByZFa8rF1r+WddqBSg8TgXhk76MDsR2+gGdP2cqH2pWWidJ+0M/zFlvGmjzjsCCDT5dAp5hItEFN8u2KWTrs4k5wlPyfFDsZHXzaRsAZ3Gec8O7YqF1KKNN7vjMC8XeuKQ2czftdGP4mQwgnUqdOk6/n8teaCd7HVhx9j9p/zFJxZesIzBLTiVOk1BtEHjo6rBw7JtiRD7cSEeTNPT6/QYdMwCrh+I4uhyI+u7SPJQAIvfzVw9fcXL9+0Bqc+ZyIFd1hqWNheiogQfqyvBz82E+jZPcK7HRk8FjaeFozJE3dFvgdHql1cEKI/J62DbbdVwRH6ZBCWoIlkTzD62NW/XKp72RjrzNWDnER4RiyHEKM6E16zrkZ3nculA1SIWRx7mDdyqys83+MUZbirX6zUjfhtCEEpaS+XmwGm86KmYk0zjjCZCZ8UrPONGd+44zL6pPG6gNOfboL7q9vFd4tKMnTslIAkiI3h5D5a6R2xEDPQkDetPrCgT4Z2QdWxIfBcYaMarxJrctNOmNyFSOIVLNyn144b6KjLA+rCvfq8PoxC60Sw3mP/nYU6Yt/P+9zNgYbXH7PvZZDLGu3XSzX//yE3xSLByiRDCEoE7dKuUtbhILVJXFKWZHxyLrPx5hNcDscPOd7ulokwffGilb6m/9tDqeWrzVdYEKr1gMNVwrkt2ha03IYKhYzeGmSPeOUAo0I03gCDMjCKlcu824xLvNGVgtY6lcNiE27Je25jwn53g8qxw/JFjpWycLuAOmbjjXpgz3nnYZt2nMFe7Xoqcqr0sX2b3vh4nkPhEEBJXwn6gzlrSXLkSEbHzZ68W4fo4gK0r6vfM4fN4gDjIYrzo6+PSnpbPjbpmn8TopqPOOeN2mqIJPTTXUxI/vZNW7YU/Zw6VpbL2dSi87AY8t3B/kNdFw+QJm3jfczZTlQSEnxbKdouoDKUT0XQotn9pNNR4aOFMsdMVTorznR8YyiHm90MvynUX2aYvAgvkRHnz3Au4eT5HcCvpuKyZzsXKFRC7RZXK/MYSsq7S7amLwf8RAAXfoeRKdLLPQKqK6lXg5Fg2NNwlH0seRs/18D4o78MVEgypqeTZRa6Rmwct/Ro3OIUUGgcxrc/d0v38oXUj2QiTg3UP0xvx5JT0N7xB9IansqDNEnGxN+RWN1xvHTD13OgpkkHgY+FQ/+sGyBTrmc6l96ZGxAkG/eCluLwAe0IcW12L9tCMcIhFGPYbsJ8RRb8RvL/wuTmQFkndPQwfwt8t1Qdzo5IjvkI4VGvY6rSHSlEQO5aouifevYcmDl5a0qcT/5QUoJcsFevyQ3K3ehz1+5hGwnq59r0HlR02hvsu+7y0fex/+KFmzg8oKgVvuGcL2D56ZNvxIvqIGwsOBryJ3eXDXqjE2P/T4gpgL5ZGg45sGh7NURo8N3YNXj+OVxJ5KHD3XRcXECyQ+oqCitdhLgCZl2WEZvHR5k88ovvdTiOJzXkPKRkuHDAqYLipdI1mPYCT5CC5bgweVUkjYxi+kTg5uIAHIDaOdtPfil4/Qnr7phWDmK0HAMN14eRdUHdCClL5yGjUUexelrrXYZiVxbkyqTOrEMWWiYyaFcoAsBbXGMpPDfiN2rBw4V6yLS4P7AhJaH2O7ZGFsawh+Zs2bEqR8rkaLLsRR3HqlYSJetkc0REkKqULPm3IWd5JA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Learning to Se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413" y="1091430"/>
            <a:ext cx="1428750" cy="1838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4163" y="1091430"/>
            <a:ext cx="4572000" cy="646331"/>
          </a:xfrm>
          <a:prstGeom prst="rect">
            <a:avLst/>
          </a:prstGeom>
        </p:spPr>
        <p:txBody>
          <a:bodyPr>
            <a:spAutoFit/>
          </a:bodyPr>
          <a:lstStyle/>
          <a:p>
            <a:r>
              <a:rPr lang="en-US" b="1" cap="all" dirty="0">
                <a:solidFill>
                  <a:srgbClr val="0053A0"/>
                </a:solidFill>
              </a:rPr>
              <a:t>LEARNING TO SEE</a:t>
            </a:r>
            <a:r>
              <a:rPr lang="en-US" dirty="0"/>
              <a:t/>
            </a:r>
            <a:br>
              <a:rPr lang="en-US" dirty="0"/>
            </a:br>
            <a:r>
              <a:rPr lang="en-US" dirty="0">
                <a:solidFill>
                  <a:srgbClr val="000000"/>
                </a:solidFill>
              </a:rPr>
              <a:t>by Mike </a:t>
            </a:r>
            <a:r>
              <a:rPr lang="en-US" dirty="0" err="1">
                <a:solidFill>
                  <a:srgbClr val="000000"/>
                </a:solidFill>
              </a:rPr>
              <a:t>Rother</a:t>
            </a:r>
            <a:r>
              <a:rPr lang="en-US" dirty="0">
                <a:solidFill>
                  <a:srgbClr val="000000"/>
                </a:solidFill>
              </a:rPr>
              <a:t> and John Shook</a:t>
            </a:r>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947" y="3084132"/>
            <a:ext cx="1088629" cy="173717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207" y="4916461"/>
            <a:ext cx="1056910" cy="1497039"/>
          </a:xfrm>
          <a:prstGeom prst="rect">
            <a:avLst/>
          </a:prstGeom>
        </p:spPr>
      </p:pic>
      <p:sp>
        <p:nvSpPr>
          <p:cNvPr id="10" name="Rectangle 9"/>
          <p:cNvSpPr/>
          <p:nvPr/>
        </p:nvSpPr>
        <p:spPr>
          <a:xfrm>
            <a:off x="1554163" y="3092816"/>
            <a:ext cx="4572000" cy="646331"/>
          </a:xfrm>
          <a:prstGeom prst="rect">
            <a:avLst/>
          </a:prstGeom>
        </p:spPr>
        <p:txBody>
          <a:bodyPr>
            <a:spAutoFit/>
          </a:bodyPr>
          <a:lstStyle/>
          <a:p>
            <a:r>
              <a:rPr lang="en-US" b="1" cap="all" dirty="0" smtClean="0">
                <a:solidFill>
                  <a:srgbClr val="0053A0"/>
                </a:solidFill>
              </a:rPr>
              <a:t>2 Second lean</a:t>
            </a:r>
          </a:p>
          <a:p>
            <a:r>
              <a:rPr lang="en-US" dirty="0" smtClean="0">
                <a:solidFill>
                  <a:srgbClr val="000000"/>
                </a:solidFill>
              </a:rPr>
              <a:t>by Paul Akers</a:t>
            </a:r>
            <a:endParaRPr lang="en-US" dirty="0"/>
          </a:p>
        </p:txBody>
      </p:sp>
      <p:sp>
        <p:nvSpPr>
          <p:cNvPr id="11" name="Rectangle 10"/>
          <p:cNvSpPr/>
          <p:nvPr/>
        </p:nvSpPr>
        <p:spPr>
          <a:xfrm>
            <a:off x="1633727" y="4916461"/>
            <a:ext cx="4572000" cy="646331"/>
          </a:xfrm>
          <a:prstGeom prst="rect">
            <a:avLst/>
          </a:prstGeom>
        </p:spPr>
        <p:txBody>
          <a:bodyPr>
            <a:spAutoFit/>
          </a:bodyPr>
          <a:lstStyle/>
          <a:p>
            <a:r>
              <a:rPr lang="en-US" b="1" cap="all" dirty="0" err="1" smtClean="0">
                <a:solidFill>
                  <a:srgbClr val="0053A0"/>
                </a:solidFill>
              </a:rPr>
              <a:t>LEAn</a:t>
            </a:r>
            <a:r>
              <a:rPr lang="en-US" b="1" cap="all" dirty="0" smtClean="0">
                <a:solidFill>
                  <a:srgbClr val="0053A0"/>
                </a:solidFill>
              </a:rPr>
              <a:t> production simplified</a:t>
            </a:r>
            <a:r>
              <a:rPr lang="en-US" dirty="0"/>
              <a:t/>
            </a:r>
            <a:br>
              <a:rPr lang="en-US" dirty="0"/>
            </a:br>
            <a:r>
              <a:rPr lang="en-US" dirty="0">
                <a:solidFill>
                  <a:srgbClr val="000000"/>
                </a:solidFill>
              </a:rPr>
              <a:t>by </a:t>
            </a:r>
            <a:r>
              <a:rPr lang="en-US" dirty="0" smtClean="0">
                <a:solidFill>
                  <a:srgbClr val="000000"/>
                </a:solidFill>
              </a:rPr>
              <a:t>Pascal Dennis</a:t>
            </a:r>
            <a:endParaRPr lang="en-US" dirty="0"/>
          </a:p>
        </p:txBody>
      </p:sp>
    </p:spTree>
    <p:extLst>
      <p:ext uri="{BB962C8B-B14F-4D97-AF65-F5344CB8AC3E}">
        <p14:creationId xmlns:p14="http://schemas.microsoft.com/office/powerpoint/2010/main" val="3344958988"/>
      </p:ext>
    </p:extLst>
  </p:cSld>
  <p:clrMapOvr>
    <a:masterClrMapping/>
  </p:clrMapOvr>
  <p:transition>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151</a:t>
            </a:fld>
            <a:endParaRPr lang="en-US" alt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135" y="1092200"/>
            <a:ext cx="881866" cy="145684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134" y="2989580"/>
            <a:ext cx="911013" cy="1366520"/>
          </a:xfrm>
          <a:prstGeom prst="rect">
            <a:avLst/>
          </a:prstGeom>
        </p:spPr>
      </p:pic>
      <p:sp>
        <p:nvSpPr>
          <p:cNvPr id="6" name="Rectangle 5"/>
          <p:cNvSpPr/>
          <p:nvPr/>
        </p:nvSpPr>
        <p:spPr>
          <a:xfrm>
            <a:off x="1274762" y="1092200"/>
            <a:ext cx="7869238" cy="646331"/>
          </a:xfrm>
          <a:prstGeom prst="rect">
            <a:avLst/>
          </a:prstGeom>
        </p:spPr>
        <p:txBody>
          <a:bodyPr wrap="square">
            <a:spAutoFit/>
          </a:bodyPr>
          <a:lstStyle/>
          <a:p>
            <a:r>
              <a:rPr lang="en-US" b="1" cap="all" dirty="0" smtClean="0">
                <a:solidFill>
                  <a:srgbClr val="0053A0"/>
                </a:solidFill>
              </a:rPr>
              <a:t>Everything I learned about lean I learned in first grade </a:t>
            </a:r>
            <a:r>
              <a:rPr lang="en-US" dirty="0"/>
              <a:t/>
            </a:r>
            <a:br>
              <a:rPr lang="en-US" dirty="0"/>
            </a:br>
            <a:r>
              <a:rPr lang="en-US" dirty="0">
                <a:solidFill>
                  <a:srgbClr val="000000"/>
                </a:solidFill>
              </a:rPr>
              <a:t>by </a:t>
            </a:r>
            <a:r>
              <a:rPr lang="en-US" dirty="0" smtClean="0">
                <a:solidFill>
                  <a:srgbClr val="000000"/>
                </a:solidFill>
              </a:rPr>
              <a:t>Robert O </a:t>
            </a:r>
            <a:r>
              <a:rPr lang="en-US" dirty="0" err="1" smtClean="0">
                <a:solidFill>
                  <a:srgbClr val="000000"/>
                </a:solidFill>
              </a:rPr>
              <a:t>Martichenko</a:t>
            </a:r>
            <a:endParaRPr lang="en-US" dirty="0"/>
          </a:p>
        </p:txBody>
      </p:sp>
      <p:sp>
        <p:nvSpPr>
          <p:cNvPr id="7" name="Rectangle 6"/>
          <p:cNvSpPr/>
          <p:nvPr/>
        </p:nvSpPr>
        <p:spPr>
          <a:xfrm>
            <a:off x="1274762" y="2967121"/>
            <a:ext cx="4572000" cy="646331"/>
          </a:xfrm>
          <a:prstGeom prst="rect">
            <a:avLst/>
          </a:prstGeom>
        </p:spPr>
        <p:txBody>
          <a:bodyPr>
            <a:spAutoFit/>
          </a:bodyPr>
          <a:lstStyle/>
          <a:p>
            <a:r>
              <a:rPr lang="en-US" b="1" cap="all" dirty="0" smtClean="0">
                <a:solidFill>
                  <a:srgbClr val="0053A0"/>
                </a:solidFill>
              </a:rPr>
              <a:t>Toyota kata</a:t>
            </a:r>
            <a:r>
              <a:rPr lang="en-US" dirty="0"/>
              <a:t/>
            </a:r>
            <a:br>
              <a:rPr lang="en-US" dirty="0"/>
            </a:br>
            <a:r>
              <a:rPr lang="en-US" dirty="0">
                <a:solidFill>
                  <a:srgbClr val="000000"/>
                </a:solidFill>
              </a:rPr>
              <a:t>by Mike </a:t>
            </a:r>
            <a:r>
              <a:rPr lang="en-US" dirty="0" err="1" smtClean="0">
                <a:solidFill>
                  <a:srgbClr val="000000"/>
                </a:solidFill>
              </a:rPr>
              <a:t>Rother</a:t>
            </a:r>
            <a:endParaRPr lang="en-US" dirty="0"/>
          </a:p>
        </p:txBody>
      </p:sp>
      <p:sp>
        <p:nvSpPr>
          <p:cNvPr id="8" name="TextBox 1"/>
          <p:cNvSpPr txBox="1">
            <a:spLocks noChangeArrowheads="1"/>
          </p:cNvSpPr>
          <p:nvPr/>
        </p:nvSpPr>
        <p:spPr bwMode="auto">
          <a:xfrm>
            <a:off x="125413" y="146114"/>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solidFill>
                  <a:prstClr val="black"/>
                </a:solidFill>
                <a:cs typeface="Arial" pitchFamily="34" charset="0"/>
              </a:rPr>
              <a:t>Bibliography</a:t>
            </a:r>
            <a:endParaRPr lang="en-US" altLang="en-US" sz="3900" b="1" dirty="0">
              <a:solidFill>
                <a:prstClr val="black"/>
              </a:solidFill>
              <a:cs typeface="Arial" pitchFamily="34" charset="0"/>
            </a:endParaRPr>
          </a:p>
        </p:txBody>
      </p:sp>
    </p:spTree>
    <p:extLst>
      <p:ext uri="{BB962C8B-B14F-4D97-AF65-F5344CB8AC3E}">
        <p14:creationId xmlns:p14="http://schemas.microsoft.com/office/powerpoint/2010/main" val="3868981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5242580"/>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2291"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2292"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a:t>
            </a:r>
            <a:r>
              <a:rPr lang="en-US" altLang="en-US" sz="2800" dirty="0" smtClean="0"/>
              <a:t>MLC </a:t>
            </a:r>
            <a:r>
              <a:rPr lang="en-US" altLang="en-US" sz="2800" dirty="0"/>
              <a:t>Overview</a:t>
            </a:r>
          </a:p>
          <a:p>
            <a:pPr eaLnBrk="1" hangingPunct="1">
              <a:buFont typeface="Wingdings" pitchFamily="2" charset="2"/>
              <a:buChar char="v"/>
            </a:pPr>
            <a:r>
              <a:rPr lang="en-US" altLang="en-US" sz="2800" dirty="0" smtClean="0"/>
              <a:t>Introductions</a:t>
            </a:r>
            <a:endParaRPr lang="en-US" altLang="en-US" sz="2800" dirty="0"/>
          </a:p>
          <a:p>
            <a:pPr eaLnBrk="1" hangingPunct="1">
              <a:buFont typeface="Wingdings" pitchFamily="2" charset="2"/>
              <a:buChar char="v"/>
            </a:pPr>
            <a:r>
              <a:rPr lang="en-US" altLang="en-US" sz="2800" dirty="0" smtClean="0"/>
              <a:t>The </a:t>
            </a:r>
            <a:r>
              <a:rPr lang="en-US" altLang="en-US" sz="2800" dirty="0"/>
              <a:t>History Of Lean</a:t>
            </a:r>
          </a:p>
          <a:p>
            <a:pPr eaLnBrk="1" hangingPunct="1">
              <a:buFont typeface="Wingdings" pitchFamily="2" charset="2"/>
              <a:buChar char="v"/>
            </a:pPr>
            <a:r>
              <a:rPr lang="en-US" altLang="en-US" sz="2800" dirty="0"/>
              <a:t>What Is </a:t>
            </a:r>
            <a:r>
              <a:rPr lang="en-US" altLang="en-US" sz="2800" dirty="0" smtClean="0"/>
              <a:t>Lean and how it differs</a:t>
            </a:r>
            <a:endParaRPr lang="en-US" altLang="en-US" sz="2800" dirty="0"/>
          </a:p>
          <a:p>
            <a:pPr eaLnBrk="1" hangingPunct="1">
              <a:buFont typeface="Wingdings" pitchFamily="2" charset="2"/>
              <a:buChar char="v"/>
            </a:pPr>
            <a:r>
              <a:rPr lang="en-US" altLang="en-US" sz="2800" dirty="0"/>
              <a:t>The 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smtClean="0"/>
              <a:t>SQDC</a:t>
            </a:r>
            <a:endParaRPr lang="en-US" altLang="en-US" sz="2800" dirty="0"/>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1229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546F6BFD-C5C4-4B3A-905C-B4679C31A860}" type="slidenum">
              <a:rPr lang="en-US" altLang="en-US" b="1"/>
              <a:pPr algn="ctr" eaLnBrk="1" hangingPunct="1"/>
              <a:t>152</a:t>
            </a:fld>
            <a:endParaRPr lang="en-US" altLang="en-US" b="1"/>
          </a:p>
        </p:txBody>
      </p:sp>
    </p:spTree>
    <p:extLst>
      <p:ext uri="{BB962C8B-B14F-4D97-AF65-F5344CB8AC3E}">
        <p14:creationId xmlns:p14="http://schemas.microsoft.com/office/powerpoint/2010/main" val="4094507130"/>
      </p:ext>
    </p:extLst>
  </p:cSld>
  <p:clrMapOvr>
    <a:masterClrMapping/>
  </p:clrMapOvr>
  <p:transition>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ltLang="en-US"/>
          </a:p>
        </p:txBody>
      </p:sp>
      <p:sp>
        <p:nvSpPr>
          <p:cNvPr id="3" name="Slide Number Placeholder 2"/>
          <p:cNvSpPr>
            <a:spLocks noGrp="1"/>
          </p:cNvSpPr>
          <p:nvPr>
            <p:ph type="sldNum" sz="quarter" idx="12"/>
          </p:nvPr>
        </p:nvSpPr>
        <p:spPr/>
        <p:txBody>
          <a:bodyPr/>
          <a:lstStyle/>
          <a:p>
            <a:fld id="{1B7D1307-5F6A-4D18-93F2-5676C20B0A43}" type="slidenum">
              <a:rPr lang="en-US" altLang="en-US" smtClean="0"/>
              <a:pPr/>
              <a:t>153</a:t>
            </a:fld>
            <a:endParaRPr lang="en-US" altLang="en-US"/>
          </a:p>
        </p:txBody>
      </p:sp>
      <p:sp>
        <p:nvSpPr>
          <p:cNvPr id="4" name="TextBox 1"/>
          <p:cNvSpPr txBox="1">
            <a:spLocks noChangeArrowheads="1"/>
          </p:cNvSpPr>
          <p:nvPr/>
        </p:nvSpPr>
        <p:spPr bwMode="auto">
          <a:xfrm>
            <a:off x="125413" y="109538"/>
            <a:ext cx="7478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So, What Are You Going to Different Tomorrow</a:t>
            </a:r>
            <a:endParaRPr lang="en-US" altLang="en-US" sz="4000" b="1" dirty="0">
              <a:cs typeface="Arial" pitchFamily="34"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25599"/>
            <a:ext cx="7284313" cy="4843293"/>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900" y="2159001"/>
            <a:ext cx="4279900" cy="3225800"/>
          </a:xfrm>
          <a:prstGeom prst="rect">
            <a:avLst/>
          </a:prstGeom>
        </p:spPr>
      </p:pic>
      <p:sp>
        <p:nvSpPr>
          <p:cNvPr id="6" name="Rectangle 5"/>
          <p:cNvSpPr/>
          <p:nvPr/>
        </p:nvSpPr>
        <p:spPr>
          <a:xfrm>
            <a:off x="429454" y="1612898"/>
            <a:ext cx="5376792" cy="523220"/>
          </a:xfrm>
          <a:prstGeom prst="rect">
            <a:avLst/>
          </a:prstGeom>
          <a:noFill/>
        </p:spPr>
        <p:txBody>
          <a:bodyPr wrap="none" lIns="91440" tIns="45720" rIns="91440" bIns="45720">
            <a:spAutoFit/>
          </a:bodyPr>
          <a:lstStyle/>
          <a:p>
            <a:pPr algn="ctr"/>
            <a:r>
              <a:rPr lang="en-US" sz="2800" b="1" cap="none" spc="0" dirty="0" smtClean="0">
                <a:ln w="10541" cmpd="sng">
                  <a:solidFill>
                    <a:srgbClr val="7D7D7D">
                      <a:tint val="100000"/>
                      <a:shade val="100000"/>
                      <a:satMod val="110000"/>
                    </a:srgbClr>
                  </a:solidFill>
                  <a:prstDash val="solid"/>
                </a:ln>
                <a:solidFill>
                  <a:schemeClr val="bg2">
                    <a:lumMod val="90000"/>
                  </a:schemeClr>
                </a:solidFill>
                <a:effectLst/>
              </a:rPr>
              <a:t>The world won’t get any better</a:t>
            </a:r>
            <a:endParaRPr lang="en-US" sz="2800" b="1" cap="none" spc="0" dirty="0">
              <a:ln w="10541" cmpd="sng">
                <a:solidFill>
                  <a:srgbClr val="7D7D7D">
                    <a:tint val="100000"/>
                    <a:shade val="100000"/>
                    <a:satMod val="110000"/>
                  </a:srgbClr>
                </a:solidFill>
                <a:prstDash val="solid"/>
              </a:ln>
              <a:solidFill>
                <a:schemeClr val="bg2">
                  <a:lumMod val="90000"/>
                </a:schemeClr>
              </a:solidFill>
              <a:effectLst/>
            </a:endParaRPr>
          </a:p>
        </p:txBody>
      </p:sp>
      <p:sp>
        <p:nvSpPr>
          <p:cNvPr id="9" name="Rectangle 8"/>
          <p:cNvSpPr/>
          <p:nvPr/>
        </p:nvSpPr>
        <p:spPr>
          <a:xfrm>
            <a:off x="467554" y="5384801"/>
            <a:ext cx="5936240" cy="523220"/>
          </a:xfrm>
          <a:prstGeom prst="rect">
            <a:avLst/>
          </a:prstGeom>
        </p:spPr>
        <p:txBody>
          <a:bodyPr wrap="none">
            <a:spAutoFit/>
          </a:bodyPr>
          <a:lstStyle/>
          <a:p>
            <a:r>
              <a:rPr lang="en-US" sz="2800" b="1" dirty="0">
                <a:ln w="10541" cmpd="sng">
                  <a:solidFill>
                    <a:srgbClr val="7D7D7D">
                      <a:tint val="100000"/>
                      <a:shade val="100000"/>
                      <a:satMod val="110000"/>
                    </a:srgbClr>
                  </a:solidFill>
                  <a:prstDash val="solid"/>
                </a:ln>
                <a:solidFill>
                  <a:schemeClr val="bg2">
                    <a:lumMod val="90000"/>
                  </a:schemeClr>
                </a:solidFill>
              </a:rPr>
              <a:t>if all you do is sit there and watch</a:t>
            </a:r>
            <a:endParaRPr lang="en-US" sz="2800" dirty="0">
              <a:solidFill>
                <a:schemeClr val="bg2">
                  <a:lumMod val="90000"/>
                </a:schemeClr>
              </a:solidFill>
            </a:endParaRPr>
          </a:p>
        </p:txBody>
      </p:sp>
    </p:spTree>
    <p:extLst>
      <p:ext uri="{BB962C8B-B14F-4D97-AF65-F5344CB8AC3E}">
        <p14:creationId xmlns:p14="http://schemas.microsoft.com/office/powerpoint/2010/main" val="29886358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92500"/>
          </a:bodyPr>
          <a:lstStyle/>
          <a:p>
            <a:r>
              <a:rPr lang="en-US" dirty="0"/>
              <a:t>Your ideas? </a:t>
            </a:r>
          </a:p>
          <a:p>
            <a:r>
              <a:rPr lang="en-US" dirty="0" smtClean="0"/>
              <a:t>Start with personal reflection (Do you believe?)</a:t>
            </a:r>
          </a:p>
          <a:p>
            <a:r>
              <a:rPr lang="en-US" dirty="0" smtClean="0"/>
              <a:t>Organization assessment (large organization start with what you control).</a:t>
            </a:r>
          </a:p>
          <a:p>
            <a:r>
              <a:rPr lang="en-US" dirty="0" smtClean="0"/>
              <a:t>Value Stream / Process Mapping (other discovery tools).</a:t>
            </a:r>
          </a:p>
          <a:p>
            <a:r>
              <a:rPr lang="en-US" dirty="0" smtClean="0"/>
              <a:t>Pick an area and start PDCA cycle</a:t>
            </a:r>
          </a:p>
          <a:p>
            <a:r>
              <a:rPr lang="en-US" dirty="0" smtClean="0"/>
              <a:t>Don’t wait! Get your Learn on!</a:t>
            </a:r>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154</a:t>
            </a:fld>
            <a:endParaRPr lang="en-US" altLang="en-US"/>
          </a:p>
        </p:txBody>
      </p:sp>
      <p:sp>
        <p:nvSpPr>
          <p:cNvPr id="6" name="TextBox 1"/>
          <p:cNvSpPr txBox="1">
            <a:spLocks noChangeArrowheads="1"/>
          </p:cNvSpPr>
          <p:nvPr/>
        </p:nvSpPr>
        <p:spPr bwMode="auto">
          <a:xfrm>
            <a:off x="125413" y="109538"/>
            <a:ext cx="7478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So, What Are You Going to Different Tomorrow</a:t>
            </a:r>
            <a:endParaRPr lang="en-US" altLang="en-US" sz="4000" b="1" dirty="0">
              <a:cs typeface="Arial" pitchFamily="34" charset="0"/>
            </a:endParaRPr>
          </a:p>
        </p:txBody>
      </p:sp>
    </p:spTree>
    <p:extLst>
      <p:ext uri="{BB962C8B-B14F-4D97-AF65-F5344CB8AC3E}">
        <p14:creationId xmlns:p14="http://schemas.microsoft.com/office/powerpoint/2010/main" val="28494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364582" y="1119982"/>
            <a:ext cx="4950618" cy="4950618"/>
          </a:xfrm>
        </p:spPr>
      </p:pic>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155</a:t>
            </a:fld>
            <a:endParaRPr lang="en-US" altLang="en-US"/>
          </a:p>
        </p:txBody>
      </p:sp>
    </p:spTree>
    <p:extLst>
      <p:ext uri="{BB962C8B-B14F-4D97-AF65-F5344CB8AC3E}">
        <p14:creationId xmlns:p14="http://schemas.microsoft.com/office/powerpoint/2010/main" val="321467642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26330EE7-8464-4D8C-98E9-9117BE3EA242}" type="slidenum">
              <a:rPr lang="en-US" altLang="en-US" b="1"/>
              <a:pPr algn="ctr" eaLnBrk="1" hangingPunct="1"/>
              <a:t>156</a:t>
            </a:fld>
            <a:endParaRPr lang="en-US" altLang="en-US" b="1"/>
          </a:p>
        </p:txBody>
      </p:sp>
      <p:sp>
        <p:nvSpPr>
          <p:cNvPr id="108547" name="TextBox 1"/>
          <p:cNvSpPr txBox="1">
            <a:spLocks noChangeArrowheads="1"/>
          </p:cNvSpPr>
          <p:nvPr/>
        </p:nvSpPr>
        <p:spPr bwMode="auto">
          <a:xfrm>
            <a:off x="-7938" y="109538"/>
            <a:ext cx="834072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a:cs typeface="Arial" pitchFamily="34" charset="0"/>
              </a:rPr>
              <a:t>Reflection </a:t>
            </a:r>
          </a:p>
        </p:txBody>
      </p:sp>
      <p:graphicFrame>
        <p:nvGraphicFramePr>
          <p:cNvPr id="2" name="Table 1"/>
          <p:cNvGraphicFramePr>
            <a:graphicFrameLocks noGrp="1"/>
          </p:cNvGraphicFramePr>
          <p:nvPr/>
        </p:nvGraphicFramePr>
        <p:xfrm>
          <a:off x="1455738" y="2222500"/>
          <a:ext cx="6096000" cy="2600325"/>
        </p:xfrm>
        <a:graphic>
          <a:graphicData uri="http://schemas.openxmlformats.org/drawingml/2006/table">
            <a:tbl>
              <a:tblPr/>
              <a:tblGrid>
                <a:gridCol w="3048000"/>
                <a:gridCol w="3048000"/>
              </a:tblGrid>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Trebuchet MS" pitchFamily="34" charset="0"/>
                          <a:ea typeface="MS PGothic" pitchFamily="34" charset="-128"/>
                        </a:rPr>
                        <a:t>What went well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Trebuchet MS" pitchFamily="34" charset="0"/>
                          <a:ea typeface="MS PGothic" pitchFamily="34" charset="-128"/>
                        </a:rPr>
                        <a:t>What should we change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600"/>
                        </a:spcBef>
                        <a:buClr>
                          <a:schemeClr val="tx2"/>
                        </a:buClr>
                        <a:buSzPct val="73000"/>
                        <a:buFont typeface="Wingdings 2" pitchFamily="18" charset="2"/>
                        <a:defRPr sz="2200">
                          <a:solidFill>
                            <a:schemeClr val="tx1"/>
                          </a:solidFill>
                          <a:latin typeface="Trebuchet MS" pitchFamily="34" charset="0"/>
                          <a:ea typeface="MS PGothic" pitchFamily="34" charset="-128"/>
                        </a:defRPr>
                      </a:lvl1pPr>
                      <a:lvl2pPr marL="742950" indent="-285750" eaLnBrk="0" hangingPunct="0">
                        <a:spcBef>
                          <a:spcPts val="500"/>
                        </a:spcBef>
                        <a:buClr>
                          <a:srgbClr val="E36C09"/>
                        </a:buClr>
                        <a:buSzPct val="80000"/>
                        <a:buFont typeface="Wingdings 2" pitchFamily="18" charset="2"/>
                        <a:defRPr sz="2100">
                          <a:solidFill>
                            <a:srgbClr val="6C6C6C"/>
                          </a:solidFill>
                          <a:latin typeface="Trebuchet MS" pitchFamily="34" charset="0"/>
                          <a:ea typeface="MS PGothic" pitchFamily="34" charset="-128"/>
                        </a:defRPr>
                      </a:lvl2pPr>
                      <a:lvl3pPr marL="1143000" indent="-228600" eaLnBrk="0" hangingPunct="0">
                        <a:spcBef>
                          <a:spcPts val="400"/>
                        </a:spcBef>
                        <a:buClr>
                          <a:srgbClr val="E36C09"/>
                        </a:buClr>
                        <a:buSzPct val="60000"/>
                        <a:buFont typeface="Wingdings" pitchFamily="2" charset="2"/>
                        <a:defRPr>
                          <a:solidFill>
                            <a:schemeClr val="tx1"/>
                          </a:solidFill>
                          <a:latin typeface="Trebuchet MS" pitchFamily="34" charset="0"/>
                          <a:ea typeface="MS PGothic" pitchFamily="34" charset="-128"/>
                        </a:defRPr>
                      </a:lvl3pPr>
                      <a:lvl4pPr marL="1600200" indent="-228600" eaLnBrk="0" hangingPunct="0">
                        <a:spcBef>
                          <a:spcPct val="20000"/>
                        </a:spcBef>
                        <a:buClr>
                          <a:srgbClr val="E36C09"/>
                        </a:buClr>
                        <a:buSzPct val="80000"/>
                        <a:buFont typeface="Wingdings 2" pitchFamily="18" charset="2"/>
                        <a:defRPr>
                          <a:solidFill>
                            <a:srgbClr val="6C6C6C"/>
                          </a:solidFill>
                          <a:latin typeface="Trebuchet MS" pitchFamily="34" charset="0"/>
                          <a:ea typeface="MS PGothic" pitchFamily="34" charset="-128"/>
                        </a:defRPr>
                      </a:lvl4pPr>
                      <a:lvl5pPr marL="2057400" indent="-228600" eaLnBrk="0" hangingPunct="0">
                        <a:spcBef>
                          <a:spcPts val="400"/>
                        </a:spcBef>
                        <a:buClr>
                          <a:srgbClr val="E36C09"/>
                        </a:buClr>
                        <a:buSzPct val="70000"/>
                        <a:buFont typeface="Wingdings" pitchFamily="2" charset="2"/>
                        <a:defRPr>
                          <a:solidFill>
                            <a:schemeClr val="tx1"/>
                          </a:solidFill>
                          <a:latin typeface="Trebuchet MS" pitchFamily="34" charset="0"/>
                          <a:ea typeface="MS PGothic" pitchFamily="34" charset="-128"/>
                        </a:defRPr>
                      </a:lvl5pPr>
                      <a:lvl6pPr marL="25146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6pPr>
                      <a:lvl7pPr marL="29718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7pPr>
                      <a:lvl8pPr marL="34290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8pPr>
                      <a:lvl9pPr marL="3886200" indent="-228600" eaLnBrk="0" fontAlgn="base" hangingPunct="0">
                        <a:spcBef>
                          <a:spcPts val="400"/>
                        </a:spcBef>
                        <a:spcAft>
                          <a:spcPct val="0"/>
                        </a:spcAft>
                        <a:buClr>
                          <a:srgbClr val="E36C09"/>
                        </a:buClr>
                        <a:buSzPct val="70000"/>
                        <a:buFont typeface="Wingdings" pitchFamily="2" charset="2"/>
                        <a:defRPr>
                          <a:solidFill>
                            <a:schemeClr val="tx1"/>
                          </a:solidFill>
                          <a:latin typeface="Trebuchet MS"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Trebuchet MS" pitchFamily="34" charset="0"/>
                        <a:ea typeface="MS PGothic" pitchFamily="34" charset="-128"/>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08574" name="TextBox 2"/>
          <p:cNvSpPr txBox="1">
            <a:spLocks noChangeArrowheads="1"/>
          </p:cNvSpPr>
          <p:nvPr/>
        </p:nvSpPr>
        <p:spPr bwMode="auto">
          <a:xfrm>
            <a:off x="-88900" y="1223963"/>
            <a:ext cx="9232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000" dirty="0"/>
              <a:t>Everyone stand up and come to the front of the room and let’s discuss the training…</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5576" y="1817688"/>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2291"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2292" name="TextBox 8"/>
          <p:cNvSpPr txBox="1">
            <a:spLocks noChangeArrowheads="1"/>
          </p:cNvSpPr>
          <p:nvPr/>
        </p:nvSpPr>
        <p:spPr bwMode="auto">
          <a:xfrm>
            <a:off x="250826" y="1333499"/>
            <a:ext cx="8010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a:t>
            </a:r>
            <a:r>
              <a:rPr lang="en-US" altLang="en-US" sz="2800" dirty="0" smtClean="0"/>
              <a:t>MLC </a:t>
            </a:r>
            <a:r>
              <a:rPr lang="en-US" altLang="en-US" sz="2800" dirty="0"/>
              <a:t>Overview</a:t>
            </a:r>
          </a:p>
          <a:p>
            <a:pPr eaLnBrk="1" hangingPunct="1">
              <a:buFont typeface="Wingdings" pitchFamily="2" charset="2"/>
              <a:buChar char="v"/>
            </a:pPr>
            <a:r>
              <a:rPr lang="en-US" altLang="en-US" sz="2800" dirty="0" smtClean="0"/>
              <a:t>Introductions</a:t>
            </a:r>
            <a:endParaRPr lang="en-US" altLang="en-US" sz="2800" dirty="0"/>
          </a:p>
          <a:p>
            <a:pPr eaLnBrk="1" hangingPunct="1">
              <a:buFont typeface="Wingdings" pitchFamily="2" charset="2"/>
              <a:buChar char="v"/>
            </a:pPr>
            <a:r>
              <a:rPr lang="en-US" altLang="en-US" sz="2800" dirty="0" smtClean="0"/>
              <a:t>The </a:t>
            </a:r>
            <a:r>
              <a:rPr lang="en-US" altLang="en-US" sz="2800" dirty="0"/>
              <a:t>History Of Lean</a:t>
            </a:r>
          </a:p>
          <a:p>
            <a:pPr eaLnBrk="1" hangingPunct="1">
              <a:buFont typeface="Wingdings" pitchFamily="2" charset="2"/>
              <a:buChar char="v"/>
            </a:pPr>
            <a:r>
              <a:rPr lang="en-US" altLang="en-US" sz="2800" dirty="0"/>
              <a:t>What Is </a:t>
            </a:r>
            <a:r>
              <a:rPr lang="en-US" altLang="en-US" sz="2800" dirty="0" smtClean="0"/>
              <a:t>Lean and how it differs</a:t>
            </a:r>
            <a:endParaRPr lang="en-US" altLang="en-US" sz="2800" dirty="0"/>
          </a:p>
          <a:p>
            <a:pPr eaLnBrk="1" hangingPunct="1">
              <a:buFont typeface="Wingdings" pitchFamily="2" charset="2"/>
              <a:buChar char="v"/>
            </a:pPr>
            <a:r>
              <a:rPr lang="en-US" altLang="en-US" sz="2800" dirty="0"/>
              <a:t>The 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smtClean="0"/>
              <a:t>SQDC</a:t>
            </a:r>
            <a:endParaRPr lang="en-US" altLang="en-US" sz="2800" dirty="0"/>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1229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546F6BFD-C5C4-4B3A-905C-B4679C31A860}" type="slidenum">
              <a:rPr lang="en-US" altLang="en-US" b="1"/>
              <a:pPr algn="ctr" eaLnBrk="1" hangingPunct="1"/>
              <a:t>16</a:t>
            </a:fld>
            <a:endParaRPr lang="en-US" altLang="en-US" b="1"/>
          </a:p>
        </p:txBody>
      </p:sp>
    </p:spTree>
    <p:extLst>
      <p:ext uri="{BB962C8B-B14F-4D97-AF65-F5344CB8AC3E}">
        <p14:creationId xmlns:p14="http://schemas.microsoft.com/office/powerpoint/2010/main" val="4094507130"/>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Introductions</a:t>
            </a:r>
          </a:p>
        </p:txBody>
      </p:sp>
      <p:sp>
        <p:nvSpPr>
          <p:cNvPr id="13315" name="Rectangle 3"/>
          <p:cNvSpPr txBox="1">
            <a:spLocks noChangeArrowheads="1"/>
          </p:cNvSpPr>
          <p:nvPr/>
        </p:nvSpPr>
        <p:spPr bwMode="auto">
          <a:xfrm>
            <a:off x="1109663" y="1724025"/>
            <a:ext cx="70104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Clr>
                <a:schemeClr val="tx1"/>
              </a:buClr>
              <a:buFont typeface="Wingdings" pitchFamily="2" charset="2"/>
              <a:buChar char="v"/>
            </a:pPr>
            <a:r>
              <a:rPr lang="en-US" altLang="en-US" sz="2800" dirty="0">
                <a:cs typeface="Arial" pitchFamily="34" charset="0"/>
              </a:rPr>
              <a:t>Name</a:t>
            </a:r>
          </a:p>
          <a:p>
            <a:pPr>
              <a:spcBef>
                <a:spcPct val="20000"/>
              </a:spcBef>
              <a:buClr>
                <a:schemeClr val="tx1"/>
              </a:buClr>
              <a:buFont typeface="Wingdings" pitchFamily="2" charset="2"/>
              <a:buChar char="v"/>
            </a:pPr>
            <a:r>
              <a:rPr lang="en-US" altLang="en-US" sz="2800" dirty="0" smtClean="0">
                <a:cs typeface="Arial" pitchFamily="34" charset="0"/>
              </a:rPr>
              <a:t>Title/Job/Time on the job</a:t>
            </a:r>
            <a:endParaRPr lang="en-US" altLang="en-US" sz="2800" dirty="0">
              <a:cs typeface="Arial" pitchFamily="34" charset="0"/>
            </a:endParaRPr>
          </a:p>
          <a:p>
            <a:pPr>
              <a:spcBef>
                <a:spcPct val="20000"/>
              </a:spcBef>
              <a:buClr>
                <a:schemeClr val="tx1"/>
              </a:buClr>
              <a:buFont typeface="Wingdings" pitchFamily="2" charset="2"/>
              <a:buChar char="v"/>
            </a:pPr>
            <a:r>
              <a:rPr lang="en-US" altLang="en-US" sz="2800" dirty="0">
                <a:cs typeface="Arial" pitchFamily="34" charset="0"/>
              </a:rPr>
              <a:t>Knowledge or/Experience in Lean?</a:t>
            </a:r>
          </a:p>
          <a:p>
            <a:pPr>
              <a:spcBef>
                <a:spcPct val="20000"/>
              </a:spcBef>
              <a:buClr>
                <a:schemeClr val="tx1"/>
              </a:buClr>
              <a:buFont typeface="Wingdings" pitchFamily="2" charset="2"/>
              <a:buChar char="v"/>
            </a:pPr>
            <a:r>
              <a:rPr lang="en-US" altLang="en-US" sz="2800" dirty="0">
                <a:cs typeface="Arial" pitchFamily="34" charset="0"/>
              </a:rPr>
              <a:t>Expectations for the class</a:t>
            </a:r>
          </a:p>
        </p:txBody>
      </p:sp>
      <p:sp>
        <p:nvSpPr>
          <p:cNvPr id="13316"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4670A023-0A22-47E6-A674-B6FFD81E4EC5}" type="slidenum">
              <a:rPr lang="en-US" altLang="en-US" b="1"/>
              <a:pPr algn="ctr" eaLnBrk="1" hangingPunct="1"/>
              <a:t>17</a:t>
            </a:fld>
            <a:endParaRPr lang="en-US" altLang="en-US" b="1"/>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2197100"/>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5363"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5364"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Introductions</a:t>
            </a:r>
          </a:p>
          <a:p>
            <a:pPr eaLnBrk="1" hangingPunct="1">
              <a:buFont typeface="Wingdings" pitchFamily="2" charset="2"/>
              <a:buChar char="v"/>
            </a:pPr>
            <a:r>
              <a:rPr lang="en-US" altLang="en-US" sz="2800" dirty="0"/>
              <a:t>MLC Overview</a:t>
            </a:r>
          </a:p>
          <a:p>
            <a:pPr eaLnBrk="1" hangingPunct="1">
              <a:buFont typeface="Wingdings" pitchFamily="2" charset="2"/>
              <a:buChar char="v"/>
            </a:pPr>
            <a:r>
              <a:rPr lang="en-US" altLang="en-US" sz="2800" dirty="0"/>
              <a:t>The History Of Lean</a:t>
            </a:r>
          </a:p>
          <a:p>
            <a:pPr eaLnBrk="1" hangingPunct="1">
              <a:buFont typeface="Wingdings" pitchFamily="2" charset="2"/>
              <a:buChar char="v"/>
            </a:pPr>
            <a:r>
              <a:rPr lang="en-US" altLang="en-US" sz="2800" dirty="0"/>
              <a:t>What Is Lean and how it differs</a:t>
            </a:r>
          </a:p>
          <a:p>
            <a:pPr eaLnBrk="1" hangingPunct="1">
              <a:buFont typeface="Wingdings" pitchFamily="2" charset="2"/>
              <a:buChar char="v"/>
            </a:pPr>
            <a:r>
              <a:rPr lang="en-US" altLang="en-US" sz="2800" dirty="0" smtClean="0"/>
              <a:t>The </a:t>
            </a:r>
            <a:r>
              <a:rPr lang="en-US" altLang="en-US" sz="2800" dirty="0"/>
              <a:t>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a:t>Error Proofing</a:t>
            </a:r>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1536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DC72BCFF-7D0C-43BE-A646-E80D2B01E40A}" type="slidenum">
              <a:rPr lang="en-US" altLang="en-US" b="1"/>
              <a:pPr algn="ctr" eaLnBrk="1" hangingPunct="1"/>
              <a:t>18</a:t>
            </a:fld>
            <a:endParaRPr lang="en-US" altLang="en-US" b="1"/>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Chapter 1 Lean Production Simplified</a:t>
            </a:r>
          </a:p>
          <a:p>
            <a:r>
              <a:rPr lang="en-US" dirty="0" smtClean="0"/>
              <a:t>Introduction Lean Thinking</a:t>
            </a:r>
            <a:endParaRPr lang="en-US" dirty="0"/>
          </a:p>
        </p:txBody>
      </p:sp>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19</a:t>
            </a:fld>
            <a:endParaRPr lang="en-US" altLang="en-US"/>
          </a:p>
        </p:txBody>
      </p:sp>
      <p:sp>
        <p:nvSpPr>
          <p:cNvPr id="4" name="TextBox 1"/>
          <p:cNvSpPr txBox="1">
            <a:spLocks noChangeArrowheads="1"/>
          </p:cNvSpPr>
          <p:nvPr/>
        </p:nvSpPr>
        <p:spPr bwMode="auto">
          <a:xfrm>
            <a:off x="125413" y="109538"/>
            <a:ext cx="901858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Bronze Body of Knowledge Materials</a:t>
            </a:r>
            <a:endParaRPr lang="en-US" altLang="en-US" sz="3900" b="1" dirty="0">
              <a:cs typeface="Arial" pitchFamily="34" charset="0"/>
            </a:endParaRPr>
          </a:p>
        </p:txBody>
      </p:sp>
    </p:spTree>
    <p:extLst>
      <p:ext uri="{BB962C8B-B14F-4D97-AF65-F5344CB8AC3E}">
        <p14:creationId xmlns:p14="http://schemas.microsoft.com/office/powerpoint/2010/main" val="2885744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66800"/>
            <a:ext cx="7467600" cy="4800600"/>
          </a:xfrm>
        </p:spPr>
        <p:txBody>
          <a:bodyPr>
            <a:normAutofit fontScale="85000" lnSpcReduction="20000"/>
          </a:bodyPr>
          <a:lstStyle/>
          <a:p>
            <a:pPr marL="0" indent="0">
              <a:buNone/>
            </a:pPr>
            <a:r>
              <a:rPr lang="en-US" sz="4000" dirty="0" smtClean="0"/>
              <a:t>Welcome!</a:t>
            </a:r>
          </a:p>
          <a:p>
            <a:pPr marL="0" indent="0">
              <a:buNone/>
            </a:pPr>
            <a:endParaRPr lang="en-US" sz="4000" dirty="0" smtClean="0"/>
          </a:p>
          <a:p>
            <a:pPr marL="0" indent="0">
              <a:buNone/>
            </a:pPr>
            <a:r>
              <a:rPr lang="en-US" sz="4000" b="1" dirty="0" smtClean="0">
                <a:solidFill>
                  <a:srgbClr val="C00000"/>
                </a:solidFill>
              </a:rPr>
              <a:t>Fire exits</a:t>
            </a:r>
          </a:p>
          <a:p>
            <a:r>
              <a:rPr lang="en-US" sz="4000" dirty="0" smtClean="0"/>
              <a:t>In case of fire, please walk to the nearest exit. </a:t>
            </a:r>
          </a:p>
          <a:p>
            <a:pPr marL="0" indent="0">
              <a:buNone/>
            </a:pPr>
            <a:endParaRPr lang="en-US" sz="1200" dirty="0"/>
          </a:p>
          <a:p>
            <a:pPr marL="0" indent="0">
              <a:buNone/>
            </a:pPr>
            <a:r>
              <a:rPr lang="en-US" sz="4000" b="1" dirty="0" smtClean="0">
                <a:solidFill>
                  <a:srgbClr val="C00000"/>
                </a:solidFill>
              </a:rPr>
              <a:t>Unsafe act or condition</a:t>
            </a:r>
          </a:p>
          <a:p>
            <a:r>
              <a:rPr lang="en-US" sz="4000" dirty="0" smtClean="0"/>
              <a:t>If you see an unsafe act or condition, please notify the instructor</a:t>
            </a:r>
          </a:p>
          <a:p>
            <a:pPr marL="0" indent="0">
              <a:buNone/>
            </a:pPr>
            <a:endParaRPr lang="en-US" sz="4000" dirty="0"/>
          </a:p>
        </p:txBody>
      </p:sp>
      <p:sp>
        <p:nvSpPr>
          <p:cNvPr id="2" name="TextBox 1"/>
          <p:cNvSpPr txBox="1"/>
          <p:nvPr/>
        </p:nvSpPr>
        <p:spPr>
          <a:xfrm>
            <a:off x="0" y="114300"/>
            <a:ext cx="9004300" cy="861774"/>
          </a:xfrm>
          <a:prstGeom prst="rect">
            <a:avLst/>
          </a:prstGeom>
          <a:noFill/>
        </p:spPr>
        <p:txBody>
          <a:bodyPr wrap="square" rtlCol="0">
            <a:spAutoFit/>
          </a:bodyPr>
          <a:lstStyle/>
          <a:p>
            <a:r>
              <a:rPr lang="en-US" sz="3200" dirty="0"/>
              <a:t>SAFETY MESSAGE</a:t>
            </a:r>
          </a:p>
          <a:p>
            <a:endParaRPr lang="en-US" dirty="0"/>
          </a:p>
        </p:txBody>
      </p:sp>
    </p:spTree>
    <p:extLst>
      <p:ext uri="{BB962C8B-B14F-4D97-AF65-F5344CB8AC3E}">
        <p14:creationId xmlns:p14="http://schemas.microsoft.com/office/powerpoint/2010/main" val="94003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History of Lean</a:t>
            </a:r>
            <a:endParaRPr lang="en-US" altLang="en-US" sz="3900" b="1" dirty="0">
              <a:cs typeface="Arial" pitchFamily="34" charset="0"/>
            </a:endParaRPr>
          </a:p>
        </p:txBody>
      </p:sp>
      <p:sp>
        <p:nvSpPr>
          <p:cNvPr id="2048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49CC4A3-A6A6-4F80-B1F3-D607B76EA37F}" type="slidenum">
              <a:rPr lang="en-US" altLang="en-US" b="1"/>
              <a:pPr algn="ctr" eaLnBrk="1" hangingPunct="1"/>
              <a:t>20</a:t>
            </a:fld>
            <a:endParaRPr lang="en-US" altLang="en-US" b="1"/>
          </a:p>
        </p:txBody>
      </p:sp>
      <p:sp>
        <p:nvSpPr>
          <p:cNvPr id="7" name="Rectangle 3"/>
          <p:cNvSpPr txBox="1">
            <a:spLocks noChangeArrowheads="1"/>
          </p:cNvSpPr>
          <p:nvPr/>
        </p:nvSpPr>
        <p:spPr>
          <a:xfrm>
            <a:off x="135468" y="990590"/>
            <a:ext cx="4072465" cy="1216025"/>
          </a:xfrm>
          <a:prstGeom prst="rect">
            <a:avLst/>
          </a:prstGeom>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800" dirty="0" smtClean="0">
                <a:solidFill>
                  <a:schemeClr val="tx2"/>
                </a:solidFill>
              </a:rPr>
              <a:t>116 years ago you want to buy a car. What is the production system?</a:t>
            </a:r>
          </a:p>
          <a:p>
            <a:pPr eaLnBrk="1" hangingPunct="1"/>
            <a:endParaRPr lang="en-US" altLang="en-US" sz="2800" dirty="0" smtClean="0">
              <a:solidFill>
                <a:schemeClr val="tx2"/>
              </a:solidFill>
            </a:endParaRPr>
          </a:p>
          <a:p>
            <a:pPr eaLnBrk="1" hangingPunct="1"/>
            <a:endParaRPr lang="en-US" altLang="en-US" sz="2800" dirty="0">
              <a:solidFill>
                <a:schemeClr val="tx2"/>
              </a:solidFill>
            </a:endParaRPr>
          </a:p>
          <a:p>
            <a:pPr eaLnBrk="1" hangingPunct="1"/>
            <a:endParaRPr lang="en-US" altLang="en-US" sz="2800" dirty="0" smtClean="0">
              <a:solidFill>
                <a:schemeClr val="tx2"/>
              </a:solidFill>
            </a:endParaRPr>
          </a:p>
          <a:p>
            <a:pPr eaLnBrk="1" hangingPunct="1"/>
            <a:r>
              <a:rPr lang="en-US" altLang="en-US" sz="2800" dirty="0" smtClean="0">
                <a:solidFill>
                  <a:schemeClr val="tx2"/>
                </a:solidFill>
              </a:rPr>
              <a:t>Pros?</a:t>
            </a:r>
          </a:p>
          <a:p>
            <a:pPr eaLnBrk="1" hangingPunct="1"/>
            <a:endParaRPr lang="en-US" altLang="en-US" sz="2800" dirty="0" smtClean="0">
              <a:solidFill>
                <a:schemeClr val="tx2"/>
              </a:solidFill>
            </a:endParaRPr>
          </a:p>
          <a:p>
            <a:pPr eaLnBrk="1" hangingPunct="1"/>
            <a:r>
              <a:rPr lang="en-US" altLang="en-US" sz="2800" dirty="0" smtClean="0">
                <a:solidFill>
                  <a:schemeClr val="tx2"/>
                </a:solidFill>
              </a:rPr>
              <a:t>Cons?</a:t>
            </a:r>
          </a:p>
          <a:p>
            <a:pPr eaLnBrk="1" hangingPunct="1"/>
            <a:endParaRPr lang="en-US" altLang="ko-KR" sz="2800" dirty="0">
              <a:solidFill>
                <a:schemeClr val="tx2"/>
              </a:solidFill>
              <a:ea typeface="Gulim" pitchFamily="34" charset="-127"/>
            </a:endParaRPr>
          </a:p>
        </p:txBody>
      </p:sp>
      <p:sp>
        <p:nvSpPr>
          <p:cNvPr id="8" name="Rectangle 3"/>
          <p:cNvSpPr txBox="1">
            <a:spLocks noChangeArrowheads="1"/>
          </p:cNvSpPr>
          <p:nvPr/>
        </p:nvSpPr>
        <p:spPr>
          <a:xfrm>
            <a:off x="4893740" y="973650"/>
            <a:ext cx="4072465" cy="1216025"/>
          </a:xfrm>
          <a:prstGeom prst="rect">
            <a:avLst/>
          </a:prstGeom>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800" dirty="0" smtClean="0">
                <a:solidFill>
                  <a:srgbClr val="7030A0"/>
                </a:solidFill>
              </a:rPr>
              <a:t>Enter Henry Ford. What was the system he made popular?</a:t>
            </a:r>
          </a:p>
          <a:p>
            <a:pPr eaLnBrk="1" hangingPunct="1"/>
            <a:endParaRPr lang="en-US" altLang="en-US" sz="2800" dirty="0" smtClean="0">
              <a:solidFill>
                <a:srgbClr val="7030A0"/>
              </a:solidFill>
            </a:endParaRPr>
          </a:p>
          <a:p>
            <a:pPr eaLnBrk="1" hangingPunct="1"/>
            <a:endParaRPr lang="en-US" altLang="en-US" sz="2800" dirty="0">
              <a:solidFill>
                <a:srgbClr val="7030A0"/>
              </a:solidFill>
            </a:endParaRPr>
          </a:p>
          <a:p>
            <a:pPr eaLnBrk="1" hangingPunct="1"/>
            <a:endParaRPr lang="en-US" altLang="en-US" sz="2800" dirty="0" smtClean="0">
              <a:solidFill>
                <a:srgbClr val="7030A0"/>
              </a:solidFill>
            </a:endParaRPr>
          </a:p>
          <a:p>
            <a:pPr eaLnBrk="1" hangingPunct="1"/>
            <a:r>
              <a:rPr lang="en-US" altLang="en-US" sz="2800" dirty="0" smtClean="0">
                <a:solidFill>
                  <a:srgbClr val="7030A0"/>
                </a:solidFill>
              </a:rPr>
              <a:t>Pros?</a:t>
            </a:r>
          </a:p>
          <a:p>
            <a:pPr eaLnBrk="1" hangingPunct="1"/>
            <a:endParaRPr lang="en-US" altLang="en-US" sz="2800" dirty="0" smtClean="0">
              <a:solidFill>
                <a:srgbClr val="7030A0"/>
              </a:solidFill>
            </a:endParaRPr>
          </a:p>
          <a:p>
            <a:pPr eaLnBrk="1" hangingPunct="1"/>
            <a:r>
              <a:rPr lang="en-US" altLang="en-US" sz="2800" dirty="0" smtClean="0">
                <a:solidFill>
                  <a:srgbClr val="7030A0"/>
                </a:solidFill>
              </a:rPr>
              <a:t>Cons?</a:t>
            </a:r>
          </a:p>
          <a:p>
            <a:pPr eaLnBrk="1" hangingPunct="1"/>
            <a:endParaRPr lang="en-US" altLang="ko-KR" sz="2800" dirty="0">
              <a:solidFill>
                <a:schemeClr val="tx2"/>
              </a:solidFill>
              <a:ea typeface="Gulim" pitchFamily="34" charset="-127"/>
            </a:endParaRPr>
          </a:p>
        </p:txBody>
      </p:sp>
    </p:spTree>
    <p:extLst>
      <p:ext uri="{BB962C8B-B14F-4D97-AF65-F5344CB8AC3E}">
        <p14:creationId xmlns:p14="http://schemas.microsoft.com/office/powerpoint/2010/main" val="96376954"/>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History of Lean</a:t>
            </a:r>
            <a:endParaRPr lang="en-US" altLang="en-US" sz="3900" b="1" dirty="0">
              <a:cs typeface="Arial" pitchFamily="34" charset="0"/>
            </a:endParaRPr>
          </a:p>
        </p:txBody>
      </p:sp>
      <p:sp>
        <p:nvSpPr>
          <p:cNvPr id="2048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49CC4A3-A6A6-4F80-B1F3-D607B76EA37F}" type="slidenum">
              <a:rPr lang="en-US" altLang="en-US" b="1"/>
              <a:pPr algn="ctr" eaLnBrk="1" hangingPunct="1"/>
              <a:t>21</a:t>
            </a:fld>
            <a:endParaRPr lang="en-US" altLang="en-US" b="1"/>
          </a:p>
        </p:txBody>
      </p:sp>
      <p:pic>
        <p:nvPicPr>
          <p:cNvPr id="8196" name="Picture 4" descr="http://www.leaninstitute.in/wp-content/uploads/2014/06/history_lea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19834"/>
            <a:ext cx="9221016" cy="430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68335"/>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3989" y="2674938"/>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2291"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2292"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a:t>
            </a:r>
            <a:r>
              <a:rPr lang="en-US" altLang="en-US" sz="2800" dirty="0" smtClean="0"/>
              <a:t>MLC </a:t>
            </a:r>
            <a:r>
              <a:rPr lang="en-US" altLang="en-US" sz="2800" dirty="0"/>
              <a:t>Overview</a:t>
            </a:r>
          </a:p>
          <a:p>
            <a:pPr eaLnBrk="1" hangingPunct="1">
              <a:buFont typeface="Wingdings" pitchFamily="2" charset="2"/>
              <a:buChar char="v"/>
            </a:pPr>
            <a:r>
              <a:rPr lang="en-US" altLang="en-US" sz="2800" dirty="0" smtClean="0"/>
              <a:t>Introductions</a:t>
            </a:r>
            <a:endParaRPr lang="en-US" altLang="en-US" sz="2800" dirty="0"/>
          </a:p>
          <a:p>
            <a:pPr eaLnBrk="1" hangingPunct="1">
              <a:buFont typeface="Wingdings" pitchFamily="2" charset="2"/>
              <a:buChar char="v"/>
            </a:pPr>
            <a:r>
              <a:rPr lang="en-US" altLang="en-US" sz="2800" dirty="0" smtClean="0"/>
              <a:t>The </a:t>
            </a:r>
            <a:r>
              <a:rPr lang="en-US" altLang="en-US" sz="2800" dirty="0"/>
              <a:t>History Of Lean</a:t>
            </a:r>
          </a:p>
          <a:p>
            <a:pPr eaLnBrk="1" hangingPunct="1">
              <a:buFont typeface="Wingdings" pitchFamily="2" charset="2"/>
              <a:buChar char="v"/>
            </a:pPr>
            <a:r>
              <a:rPr lang="en-US" altLang="en-US" sz="2800" dirty="0"/>
              <a:t>What Is </a:t>
            </a:r>
            <a:r>
              <a:rPr lang="en-US" altLang="en-US" sz="2800" dirty="0" smtClean="0"/>
              <a:t>Lean and how it differs</a:t>
            </a:r>
            <a:endParaRPr lang="en-US" altLang="en-US" sz="2800" dirty="0"/>
          </a:p>
          <a:p>
            <a:pPr eaLnBrk="1" hangingPunct="1">
              <a:buFont typeface="Wingdings" pitchFamily="2" charset="2"/>
              <a:buChar char="v"/>
            </a:pPr>
            <a:r>
              <a:rPr lang="en-US" altLang="en-US" sz="2800" dirty="0"/>
              <a:t>The 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smtClean="0"/>
              <a:t>SQDC</a:t>
            </a:r>
            <a:endParaRPr lang="en-US" altLang="en-US" sz="2800" dirty="0"/>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1229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546F6BFD-C5C4-4B3A-905C-B4679C31A860}" type="slidenum">
              <a:rPr lang="en-US" altLang="en-US" b="1"/>
              <a:pPr algn="ctr" eaLnBrk="1" hangingPunct="1"/>
              <a:t>22</a:t>
            </a:fld>
            <a:endParaRPr lang="en-US" altLang="en-US" b="1"/>
          </a:p>
        </p:txBody>
      </p:sp>
    </p:spTree>
    <p:extLst>
      <p:ext uri="{BB962C8B-B14F-4D97-AF65-F5344CB8AC3E}">
        <p14:creationId xmlns:p14="http://schemas.microsoft.com/office/powerpoint/2010/main" val="4094507130"/>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Chapter 2 Lean Production Simplified</a:t>
            </a:r>
          </a:p>
          <a:p>
            <a:r>
              <a:rPr lang="en-US" dirty="0" smtClean="0"/>
              <a:t>Chapter 1 Lean Thinking</a:t>
            </a:r>
          </a:p>
          <a:p>
            <a:r>
              <a:rPr lang="en-US" dirty="0" smtClean="0"/>
              <a:t>Chapters 1,2 </a:t>
            </a:r>
            <a:r>
              <a:rPr lang="en-US" dirty="0" err="1" smtClean="0"/>
              <a:t>Gemba</a:t>
            </a:r>
            <a:r>
              <a:rPr lang="en-US" dirty="0" smtClean="0"/>
              <a:t> Kaizen</a:t>
            </a:r>
            <a:endParaRPr lang="en-US" dirty="0"/>
          </a:p>
        </p:txBody>
      </p:sp>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23</a:t>
            </a:fld>
            <a:endParaRPr lang="en-US" altLang="en-US"/>
          </a:p>
        </p:txBody>
      </p:sp>
      <p:sp>
        <p:nvSpPr>
          <p:cNvPr id="4" name="TextBox 1"/>
          <p:cNvSpPr txBox="1">
            <a:spLocks noChangeArrowheads="1"/>
          </p:cNvSpPr>
          <p:nvPr/>
        </p:nvSpPr>
        <p:spPr bwMode="auto">
          <a:xfrm>
            <a:off x="125413" y="109538"/>
            <a:ext cx="901858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Bronze Body of Knowledge Materials</a:t>
            </a:r>
            <a:endParaRPr lang="en-US" altLang="en-US" sz="3900" b="1" dirty="0">
              <a:cs typeface="Arial" pitchFamily="34" charset="0"/>
            </a:endParaRPr>
          </a:p>
        </p:txBody>
      </p:sp>
    </p:spTree>
    <p:extLst>
      <p:ext uri="{BB962C8B-B14F-4D97-AF65-F5344CB8AC3E}">
        <p14:creationId xmlns:p14="http://schemas.microsoft.com/office/powerpoint/2010/main" val="28231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What is lean?</a:t>
            </a:r>
          </a:p>
        </p:txBody>
      </p:sp>
      <p:sp>
        <p:nvSpPr>
          <p:cNvPr id="2048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49CC4A3-A6A6-4F80-B1F3-D607B76EA37F}" type="slidenum">
              <a:rPr lang="en-US" altLang="en-US" b="1"/>
              <a:pPr algn="ctr" eaLnBrk="1" hangingPunct="1"/>
              <a:t>24</a:t>
            </a:fld>
            <a:endParaRPr lang="en-US" altLang="en-US" b="1"/>
          </a:p>
        </p:txBody>
      </p:sp>
      <p:pic>
        <p:nvPicPr>
          <p:cNvPr id="2" name="Picture 1"/>
          <p:cNvPicPr>
            <a:picLocks noChangeAspect="1"/>
          </p:cNvPicPr>
          <p:nvPr/>
        </p:nvPicPr>
        <p:blipFill>
          <a:blip r:embed="rId3"/>
          <a:stretch>
            <a:fillRect/>
          </a:stretch>
        </p:blipFill>
        <p:spPr>
          <a:xfrm>
            <a:off x="0" y="935800"/>
            <a:ext cx="9155041" cy="5922200"/>
          </a:xfrm>
          <a:prstGeom prst="rect">
            <a:avLst/>
          </a:prstGeom>
        </p:spPr>
      </p:pic>
    </p:spTree>
    <p:extLst>
      <p:ext uri="{BB962C8B-B14F-4D97-AF65-F5344CB8AC3E}">
        <p14:creationId xmlns:p14="http://schemas.microsoft.com/office/powerpoint/2010/main" val="1525536397"/>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0" y="152400"/>
            <a:ext cx="4572000" cy="646331"/>
          </a:xfrm>
          <a:prstGeom prst="rect">
            <a:avLst/>
          </a:prstGeom>
        </p:spPr>
        <p:txBody>
          <a:bodyPr>
            <a:spAutoFit/>
          </a:bodyPr>
          <a:lstStyle/>
          <a:p>
            <a:pPr fontAlgn="auto">
              <a:spcBef>
                <a:spcPts val="0"/>
              </a:spcBef>
              <a:spcAft>
                <a:spcPts val="0"/>
              </a:spcAft>
            </a:pPr>
            <a:endParaRPr lang="en-US" dirty="0">
              <a:solidFill>
                <a:prstClr val="black"/>
              </a:solidFill>
              <a:latin typeface="Calibri"/>
            </a:endParaRPr>
          </a:p>
          <a:p>
            <a:pPr fontAlgn="auto">
              <a:spcBef>
                <a:spcPts val="0"/>
              </a:spcBef>
              <a:spcAft>
                <a:spcPts val="0"/>
              </a:spcAft>
            </a:pPr>
            <a:endParaRPr lang="en-US" dirty="0">
              <a:solidFill>
                <a:prstClr val="black"/>
              </a:solidFill>
              <a:latin typeface="Calibri"/>
            </a:endParaRPr>
          </a:p>
        </p:txBody>
      </p:sp>
      <p:graphicFrame>
        <p:nvGraphicFramePr>
          <p:cNvPr id="3" name="Chart 2"/>
          <p:cNvGraphicFramePr/>
          <p:nvPr>
            <p:extLst/>
          </p:nvPr>
        </p:nvGraphicFramePr>
        <p:xfrm>
          <a:off x="381000" y="190500"/>
          <a:ext cx="8382000" cy="6362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0352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57200" y="1066800"/>
            <a:ext cx="8042275" cy="1216025"/>
          </a:xfrm>
          <a:prstGeom prst="rect">
            <a:avLst/>
          </a:prstGeom>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4400">
                <a:solidFill>
                  <a:schemeClr val="tx2"/>
                </a:solidFill>
              </a:rPr>
              <a:t>Lean = Lean Thinking</a:t>
            </a:r>
            <a:endParaRPr lang="en-US" altLang="ko-KR" sz="4400">
              <a:solidFill>
                <a:schemeClr val="tx2"/>
              </a:solidFill>
              <a:ea typeface="Gulim" pitchFamily="34" charset="-127"/>
            </a:endParaRPr>
          </a:p>
        </p:txBody>
      </p:sp>
      <p:sp>
        <p:nvSpPr>
          <p:cNvPr id="20483" name="Text Box 50"/>
          <p:cNvSpPr txBox="1">
            <a:spLocks noChangeArrowheads="1"/>
          </p:cNvSpPr>
          <p:nvPr/>
        </p:nvSpPr>
        <p:spPr bwMode="auto">
          <a:xfrm>
            <a:off x="4589095" y="2889281"/>
            <a:ext cx="32766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800" dirty="0">
                <a:solidFill>
                  <a:schemeClr val="tx2"/>
                </a:solidFill>
              </a:rPr>
              <a:t>It is about a mindset,</a:t>
            </a:r>
          </a:p>
          <a:p>
            <a:pPr algn="ctr" eaLnBrk="1" hangingPunct="1"/>
            <a:r>
              <a:rPr lang="en-US" altLang="en-US" sz="2800" dirty="0">
                <a:solidFill>
                  <a:schemeClr val="tx2"/>
                </a:solidFill>
              </a:rPr>
              <a:t>         a philosophy,</a:t>
            </a:r>
          </a:p>
          <a:p>
            <a:pPr algn="ctr" eaLnBrk="1" hangingPunct="1"/>
            <a:r>
              <a:rPr lang="en-US" altLang="en-US" sz="2800" dirty="0">
                <a:solidFill>
                  <a:schemeClr val="tx2"/>
                </a:solidFill>
              </a:rPr>
              <a:t>    a </a:t>
            </a:r>
            <a:r>
              <a:rPr lang="en-US" altLang="en-US" sz="3200" dirty="0">
                <a:solidFill>
                  <a:schemeClr val="tx2"/>
                </a:solidFill>
              </a:rPr>
              <a:t>culture</a:t>
            </a:r>
            <a:r>
              <a:rPr lang="en-US" altLang="en-US" sz="2800" dirty="0">
                <a:solidFill>
                  <a:schemeClr val="tx2"/>
                </a:solidFill>
              </a:rPr>
              <a:t>…</a:t>
            </a:r>
          </a:p>
        </p:txBody>
      </p:sp>
      <p:sp>
        <p:nvSpPr>
          <p:cNvPr id="2048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What is lean?</a:t>
            </a:r>
          </a:p>
        </p:txBody>
      </p:sp>
      <p:sp>
        <p:nvSpPr>
          <p:cNvPr id="2048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49CC4A3-A6A6-4F80-B1F3-D607B76EA37F}" type="slidenum">
              <a:rPr lang="en-US" altLang="en-US" b="1"/>
              <a:pPr algn="ctr" eaLnBrk="1" hangingPunct="1"/>
              <a:t>26</a:t>
            </a:fld>
            <a:endParaRPr lang="en-US" altLang="en-US" b="1"/>
          </a:p>
        </p:txBody>
      </p:sp>
      <p:pic>
        <p:nvPicPr>
          <p:cNvPr id="15" name="Picture 14" descr="http://2.bp.blogspot.com/_rWyXKza6riY/TGV0HNVOB3I/AAAAAAAAAEk/Ro71x6dhCB0/s1600/the_think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2313" y="2008632"/>
            <a:ext cx="2914650" cy="3810000"/>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405033"/>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17475" y="1231900"/>
            <a:ext cx="8280400" cy="4257675"/>
          </a:xfrm>
          <a:prstGeom prst="rect">
            <a:avLst/>
          </a:prstGeom>
          <a:noFill/>
          <a:ln w="9525">
            <a:noFill/>
            <a:miter lim="800000"/>
            <a:headEnd/>
            <a:tailEnd/>
          </a:ln>
        </p:spPr>
        <p:txBody>
          <a:bodyPr lIns="182562" tIns="46038" rIns="182562" bIns="46038"/>
          <a:lstStyle>
            <a:lvl1pPr marL="457200" indent="-4572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75000"/>
              </a:lnSpc>
              <a:spcBef>
                <a:spcPct val="20000"/>
              </a:spcBef>
              <a:buClr>
                <a:schemeClr val="tx1"/>
              </a:buClr>
              <a:buSzPct val="100000"/>
              <a:buFont typeface="Wingdings" pitchFamily="2" charset="2"/>
              <a:buChar char="v"/>
            </a:pPr>
            <a:r>
              <a:rPr lang="en-US" altLang="en-US" sz="2800" dirty="0">
                <a:ea typeface="Verdana" pitchFamily="34" charset="0"/>
                <a:cs typeface="Arial" pitchFamily="34" charset="0"/>
              </a:rPr>
              <a:t>Being individually accountable at </a:t>
            </a:r>
            <a:r>
              <a:rPr lang="en-US" altLang="en-US" sz="2800" u="sng" dirty="0">
                <a:ea typeface="Verdana" pitchFamily="34" charset="0"/>
                <a:cs typeface="Arial" pitchFamily="34" charset="0"/>
              </a:rPr>
              <a:t>all</a:t>
            </a:r>
            <a:r>
              <a:rPr lang="en-US" altLang="en-US" sz="2800" dirty="0">
                <a:ea typeface="Verdana" pitchFamily="34" charset="0"/>
                <a:cs typeface="Arial" pitchFamily="34" charset="0"/>
              </a:rPr>
              <a:t> levels</a:t>
            </a:r>
          </a:p>
          <a:p>
            <a:pPr eaLnBrk="1" hangingPunct="1">
              <a:lnSpc>
                <a:spcPct val="75000"/>
              </a:lnSpc>
              <a:spcBef>
                <a:spcPct val="20000"/>
              </a:spcBef>
              <a:buClr>
                <a:schemeClr val="tx1"/>
              </a:buClr>
              <a:buSzPct val="100000"/>
              <a:buFont typeface="Wingdings" pitchFamily="2" charset="2"/>
              <a:buChar char="v"/>
            </a:pPr>
            <a:endParaRPr lang="en-US" altLang="en-US" sz="2800" dirty="0">
              <a:ea typeface="Verdana" pitchFamily="34" charset="0"/>
              <a:cs typeface="Arial" pitchFamily="34" charset="0"/>
            </a:endParaRPr>
          </a:p>
          <a:p>
            <a:pPr eaLnBrk="1" hangingPunct="1">
              <a:lnSpc>
                <a:spcPct val="75000"/>
              </a:lnSpc>
              <a:spcBef>
                <a:spcPct val="20000"/>
              </a:spcBef>
              <a:buClr>
                <a:schemeClr val="tx1"/>
              </a:buClr>
              <a:buSzPct val="100000"/>
              <a:buFont typeface="Wingdings" pitchFamily="2" charset="2"/>
              <a:buChar char="v"/>
            </a:pPr>
            <a:r>
              <a:rPr lang="en-US" altLang="en-US" sz="2800" dirty="0">
                <a:ea typeface="Verdana" pitchFamily="34" charset="0"/>
                <a:cs typeface="Arial" pitchFamily="34" charset="0"/>
              </a:rPr>
              <a:t>Management </a:t>
            </a:r>
            <a:r>
              <a:rPr lang="en-US" altLang="en-US" sz="2800" dirty="0" smtClean="0">
                <a:ea typeface="Verdana" pitchFamily="34" charset="0"/>
                <a:cs typeface="Arial" pitchFamily="34" charset="0"/>
              </a:rPr>
              <a:t>exists </a:t>
            </a:r>
            <a:r>
              <a:rPr lang="en-US" altLang="en-US" sz="2800" dirty="0">
                <a:ea typeface="Verdana" pitchFamily="34" charset="0"/>
                <a:cs typeface="Arial" pitchFamily="34" charset="0"/>
              </a:rPr>
              <a:t>to support the </a:t>
            </a:r>
            <a:r>
              <a:rPr lang="en-US" altLang="en-US" sz="2800" dirty="0" smtClean="0">
                <a:ea typeface="Verdana" pitchFamily="34" charset="0"/>
                <a:cs typeface="Arial" pitchFamily="34" charset="0"/>
              </a:rPr>
              <a:t>workforce</a:t>
            </a:r>
          </a:p>
          <a:p>
            <a:pPr eaLnBrk="1" hangingPunct="1">
              <a:lnSpc>
                <a:spcPct val="75000"/>
              </a:lnSpc>
              <a:spcBef>
                <a:spcPct val="20000"/>
              </a:spcBef>
              <a:buClr>
                <a:schemeClr val="tx1"/>
              </a:buClr>
              <a:buSzPct val="100000"/>
              <a:buFont typeface="Wingdings" pitchFamily="2" charset="2"/>
              <a:buChar char="v"/>
            </a:pPr>
            <a:endParaRPr lang="en-US" altLang="en-US" sz="2800" dirty="0">
              <a:ea typeface="Verdana" pitchFamily="34" charset="0"/>
              <a:cs typeface="Arial" pitchFamily="34" charset="0"/>
            </a:endParaRPr>
          </a:p>
          <a:p>
            <a:pPr eaLnBrk="1" hangingPunct="1">
              <a:lnSpc>
                <a:spcPct val="75000"/>
              </a:lnSpc>
              <a:spcBef>
                <a:spcPct val="20000"/>
              </a:spcBef>
              <a:buClr>
                <a:schemeClr val="tx1"/>
              </a:buClr>
              <a:buSzPct val="100000"/>
              <a:buFont typeface="Wingdings" pitchFamily="2" charset="2"/>
              <a:buChar char="v"/>
            </a:pPr>
            <a:r>
              <a:rPr lang="en-US" altLang="en-US" sz="2800" dirty="0">
                <a:ea typeface="Verdana" pitchFamily="34" charset="0"/>
                <a:cs typeface="Arial" pitchFamily="34" charset="0"/>
              </a:rPr>
              <a:t>Systematically, and continuously, taking out waste </a:t>
            </a:r>
            <a:r>
              <a:rPr lang="en-US" altLang="en-US" sz="2800" dirty="0" smtClean="0">
                <a:ea typeface="Verdana" pitchFamily="34" charset="0"/>
                <a:cs typeface="Arial" pitchFamily="34" charset="0"/>
              </a:rPr>
              <a:t>or of </a:t>
            </a:r>
            <a:r>
              <a:rPr lang="en-US" altLang="en-US" sz="2800" dirty="0">
                <a:ea typeface="Verdana" pitchFamily="34" charset="0"/>
                <a:cs typeface="Arial" pitchFamily="34" charset="0"/>
              </a:rPr>
              <a:t>every aspect of a company’s </a:t>
            </a:r>
            <a:r>
              <a:rPr lang="en-US" altLang="en-US" sz="2800" dirty="0" smtClean="0">
                <a:ea typeface="Verdana" pitchFamily="34" charset="0"/>
                <a:cs typeface="Arial" pitchFamily="34" charset="0"/>
              </a:rPr>
              <a:t>operation</a:t>
            </a:r>
          </a:p>
          <a:p>
            <a:pPr eaLnBrk="1" hangingPunct="1">
              <a:lnSpc>
                <a:spcPct val="75000"/>
              </a:lnSpc>
              <a:spcBef>
                <a:spcPct val="20000"/>
              </a:spcBef>
              <a:buClr>
                <a:schemeClr val="tx1"/>
              </a:buClr>
              <a:buSzPct val="100000"/>
              <a:buFont typeface="Wingdings" pitchFamily="2" charset="2"/>
              <a:buChar char="v"/>
            </a:pPr>
            <a:endParaRPr lang="en-US" altLang="en-US" sz="2800" dirty="0">
              <a:ea typeface="Verdana" pitchFamily="34" charset="0"/>
              <a:cs typeface="Arial" pitchFamily="34" charset="0"/>
            </a:endParaRPr>
          </a:p>
          <a:p>
            <a:pPr eaLnBrk="1" hangingPunct="1">
              <a:lnSpc>
                <a:spcPct val="75000"/>
              </a:lnSpc>
              <a:spcBef>
                <a:spcPct val="20000"/>
              </a:spcBef>
              <a:buClr>
                <a:schemeClr val="tx1"/>
              </a:buClr>
              <a:buSzPct val="100000"/>
              <a:buFont typeface="Wingdings" pitchFamily="2" charset="2"/>
              <a:buChar char="v"/>
            </a:pPr>
            <a:r>
              <a:rPr lang="en-US" altLang="en-US" sz="2800" dirty="0">
                <a:ea typeface="Verdana" pitchFamily="34" charset="0"/>
                <a:cs typeface="Arial" pitchFamily="34" charset="0"/>
              </a:rPr>
              <a:t>Challenging the tradition and status quo</a:t>
            </a:r>
          </a:p>
          <a:p>
            <a:pPr eaLnBrk="1" hangingPunct="1">
              <a:lnSpc>
                <a:spcPct val="75000"/>
              </a:lnSpc>
              <a:spcBef>
                <a:spcPct val="20000"/>
              </a:spcBef>
              <a:buClr>
                <a:schemeClr val="tx1"/>
              </a:buClr>
              <a:buSzPct val="100000"/>
            </a:pPr>
            <a:endParaRPr lang="en-US" altLang="en-US" sz="2800" dirty="0">
              <a:ea typeface="Verdana" pitchFamily="34" charset="0"/>
              <a:cs typeface="Arial" pitchFamily="34" charset="0"/>
            </a:endParaRPr>
          </a:p>
          <a:p>
            <a:pPr eaLnBrk="1" hangingPunct="1">
              <a:lnSpc>
                <a:spcPct val="75000"/>
              </a:lnSpc>
              <a:spcBef>
                <a:spcPct val="20000"/>
              </a:spcBef>
              <a:buClr>
                <a:schemeClr val="tx1"/>
              </a:buClr>
              <a:buSzPct val="100000"/>
              <a:buFont typeface="Wingdings" pitchFamily="2" charset="2"/>
              <a:buChar char="v"/>
            </a:pPr>
            <a:r>
              <a:rPr lang="en-US" altLang="en-US" sz="2800" dirty="0">
                <a:ea typeface="Verdana" pitchFamily="34" charset="0"/>
                <a:cs typeface="Arial" pitchFamily="34" charset="0"/>
              </a:rPr>
              <a:t>Asking </a:t>
            </a:r>
            <a:r>
              <a:rPr lang="en-US" altLang="en-US" sz="2800" dirty="0" smtClean="0">
                <a:ea typeface="Verdana" pitchFamily="34" charset="0"/>
                <a:cs typeface="Arial" pitchFamily="34" charset="0"/>
              </a:rPr>
              <a:t>questions to Learn</a:t>
            </a:r>
            <a:endParaRPr lang="en-US" altLang="en-US" sz="2800" dirty="0">
              <a:ea typeface="Verdana" pitchFamily="34" charset="0"/>
              <a:cs typeface="Arial" pitchFamily="34" charset="0"/>
            </a:endParaRPr>
          </a:p>
          <a:p>
            <a:pPr eaLnBrk="1" hangingPunct="1">
              <a:lnSpc>
                <a:spcPct val="75000"/>
              </a:lnSpc>
              <a:spcBef>
                <a:spcPct val="20000"/>
              </a:spcBef>
              <a:buClr>
                <a:schemeClr val="tx1"/>
              </a:buClr>
              <a:buSzPct val="100000"/>
            </a:pPr>
            <a:endParaRPr lang="en-US" altLang="en-US" sz="2800" dirty="0">
              <a:ea typeface="Verdana" pitchFamily="34" charset="0"/>
              <a:cs typeface="Arial" pitchFamily="34" charset="0"/>
            </a:endParaRPr>
          </a:p>
          <a:p>
            <a:pPr eaLnBrk="1" hangingPunct="1">
              <a:lnSpc>
                <a:spcPct val="75000"/>
              </a:lnSpc>
              <a:spcBef>
                <a:spcPct val="20000"/>
              </a:spcBef>
              <a:buClr>
                <a:schemeClr val="tx1"/>
              </a:buClr>
              <a:buFont typeface="Wingdings" pitchFamily="2" charset="2"/>
              <a:buChar char="v"/>
            </a:pPr>
            <a:endParaRPr lang="en-US" altLang="en-US" sz="2800" dirty="0">
              <a:cs typeface="Arial" pitchFamily="34" charset="0"/>
            </a:endParaRPr>
          </a:p>
          <a:p>
            <a:pPr eaLnBrk="1" hangingPunct="1">
              <a:lnSpc>
                <a:spcPct val="75000"/>
              </a:lnSpc>
              <a:spcBef>
                <a:spcPct val="20000"/>
              </a:spcBef>
              <a:buClr>
                <a:schemeClr val="tx1"/>
              </a:buClr>
              <a:buFont typeface="Wingdings" pitchFamily="2" charset="2"/>
              <a:buChar char="v"/>
            </a:pPr>
            <a:endParaRPr lang="en-US" altLang="en-US" dirty="0">
              <a:cs typeface="Arial" pitchFamily="34" charset="0"/>
            </a:endParaRPr>
          </a:p>
        </p:txBody>
      </p:sp>
      <p:sp>
        <p:nvSpPr>
          <p:cNvPr id="21507"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Overview and Key Concepts</a:t>
            </a:r>
            <a:endParaRPr lang="en-US" altLang="en-US" sz="3900" b="1" dirty="0">
              <a:cs typeface="Arial" pitchFamily="34" charset="0"/>
            </a:endParaRPr>
          </a:p>
        </p:txBody>
      </p:sp>
      <p:sp>
        <p:nvSpPr>
          <p:cNvPr id="21508"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776A7DC-F864-4C98-97E7-CBE57D08C132}" type="slidenum">
              <a:rPr lang="en-US" altLang="en-US" b="1"/>
              <a:pPr algn="ctr" eaLnBrk="1" hangingPunct="1"/>
              <a:t>27</a:t>
            </a:fld>
            <a:endParaRPr lang="en-US" altLang="en-US" b="1"/>
          </a:p>
        </p:txBody>
      </p:sp>
    </p:spTree>
    <p:extLst>
      <p:ext uri="{BB962C8B-B14F-4D97-AF65-F5344CB8AC3E}">
        <p14:creationId xmlns:p14="http://schemas.microsoft.com/office/powerpoint/2010/main" val="58853407"/>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38113" y="796925"/>
            <a:ext cx="8602662" cy="4886325"/>
          </a:xfrm>
          <a:prstGeom prst="rect">
            <a:avLst/>
          </a:prstGeom>
          <a:noFill/>
          <a:ln w="9525">
            <a:noFill/>
            <a:miter lim="800000"/>
            <a:headEnd/>
            <a:tailEnd/>
          </a:ln>
        </p:spPr>
        <p:txBody>
          <a:bodyPr lIns="182562" tIns="46038" rIns="182562" bIns="46038"/>
          <a:lstStyle>
            <a:lvl1pPr marL="457200" indent="-4572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75000"/>
              </a:lnSpc>
              <a:spcBef>
                <a:spcPct val="20000"/>
              </a:spcBef>
              <a:buClr>
                <a:srgbClr val="0000CC"/>
              </a:buClr>
              <a:buSzPct val="140000"/>
              <a:buFont typeface="Arial" pitchFamily="34" charset="0"/>
              <a:buChar char="•"/>
            </a:pPr>
            <a:endParaRPr lang="en-US" altLang="en-US" sz="2800" dirty="0">
              <a:ea typeface="Verdana" pitchFamily="34" charset="0"/>
              <a:cs typeface="Arial" pitchFamily="34" charset="0"/>
            </a:endParaRPr>
          </a:p>
          <a:p>
            <a:pPr eaLnBrk="1" hangingPunct="1">
              <a:lnSpc>
                <a:spcPct val="75000"/>
              </a:lnSpc>
              <a:spcBef>
                <a:spcPct val="20000"/>
              </a:spcBef>
              <a:buSzPct val="100000"/>
              <a:buFont typeface="Wingdings" pitchFamily="2" charset="2"/>
              <a:buChar char="v"/>
            </a:pPr>
            <a:r>
              <a:rPr lang="en-US" altLang="en-US" sz="2800" dirty="0" smtClean="0">
                <a:ea typeface="Verdana" pitchFamily="34" charset="0"/>
                <a:cs typeface="Arial" pitchFamily="34" charset="0"/>
              </a:rPr>
              <a:t>Empowering all staff to make improvements to their processes and workplace</a:t>
            </a:r>
            <a:endParaRPr lang="en-US" altLang="en-US" sz="2800" dirty="0">
              <a:ea typeface="Verdana" pitchFamily="34" charset="0"/>
              <a:cs typeface="Arial" pitchFamily="34" charset="0"/>
            </a:endParaRPr>
          </a:p>
          <a:p>
            <a:pPr eaLnBrk="1" hangingPunct="1">
              <a:lnSpc>
                <a:spcPct val="75000"/>
              </a:lnSpc>
              <a:spcBef>
                <a:spcPct val="20000"/>
              </a:spcBef>
              <a:buSzPct val="100000"/>
              <a:buFont typeface="Wingdings" pitchFamily="2" charset="2"/>
              <a:buChar char="v"/>
            </a:pPr>
            <a:endParaRPr lang="en-US" altLang="en-US" sz="2800" dirty="0">
              <a:ea typeface="Verdana" pitchFamily="34" charset="0"/>
              <a:cs typeface="Arial" pitchFamily="34" charset="0"/>
            </a:endParaRPr>
          </a:p>
          <a:p>
            <a:pPr eaLnBrk="1" hangingPunct="1">
              <a:lnSpc>
                <a:spcPct val="75000"/>
              </a:lnSpc>
              <a:spcBef>
                <a:spcPct val="20000"/>
              </a:spcBef>
              <a:buSzPct val="100000"/>
              <a:buFont typeface="Wingdings" pitchFamily="2" charset="2"/>
              <a:buChar char="v"/>
            </a:pPr>
            <a:r>
              <a:rPr lang="en-US" altLang="en-US" sz="2800" dirty="0">
                <a:ea typeface="Verdana" pitchFamily="34" charset="0"/>
                <a:cs typeface="Arial" pitchFamily="34" charset="0"/>
              </a:rPr>
              <a:t>Helping and not criticizing</a:t>
            </a:r>
          </a:p>
          <a:p>
            <a:pPr eaLnBrk="1" hangingPunct="1">
              <a:lnSpc>
                <a:spcPct val="75000"/>
              </a:lnSpc>
              <a:spcBef>
                <a:spcPct val="20000"/>
              </a:spcBef>
              <a:buSzPct val="100000"/>
              <a:buFont typeface="Wingdings" pitchFamily="2" charset="2"/>
              <a:buChar char="v"/>
            </a:pPr>
            <a:endParaRPr lang="en-US" altLang="en-US" sz="2800" dirty="0">
              <a:ea typeface="Verdana" pitchFamily="34" charset="0"/>
              <a:cs typeface="Arial" pitchFamily="34" charset="0"/>
            </a:endParaRPr>
          </a:p>
          <a:p>
            <a:pPr eaLnBrk="1" hangingPunct="1">
              <a:lnSpc>
                <a:spcPct val="75000"/>
              </a:lnSpc>
              <a:spcBef>
                <a:spcPct val="20000"/>
              </a:spcBef>
              <a:buSzPct val="100000"/>
              <a:buFont typeface="Wingdings" pitchFamily="2" charset="2"/>
              <a:buChar char="v"/>
            </a:pPr>
            <a:r>
              <a:rPr lang="en-US" altLang="en-US" sz="2800" dirty="0" smtClean="0">
                <a:ea typeface="Verdana" pitchFamily="34" charset="0"/>
                <a:cs typeface="Arial" pitchFamily="34" charset="0"/>
              </a:rPr>
              <a:t>Aiming </a:t>
            </a:r>
            <a:r>
              <a:rPr lang="en-US" altLang="en-US" sz="2800" dirty="0">
                <a:ea typeface="Verdana" pitchFamily="34" charset="0"/>
                <a:cs typeface="Arial" pitchFamily="34" charset="0"/>
              </a:rPr>
              <a:t>for perfection, but </a:t>
            </a:r>
            <a:r>
              <a:rPr lang="en-US" altLang="en-US" sz="2800" dirty="0" smtClean="0">
                <a:ea typeface="Verdana" pitchFamily="34" charset="0"/>
                <a:cs typeface="Arial" pitchFamily="34" charset="0"/>
              </a:rPr>
              <a:t>accepting excellence along the way</a:t>
            </a:r>
            <a:endParaRPr lang="en-US" altLang="en-US" sz="2800" dirty="0">
              <a:ea typeface="Verdana" pitchFamily="34" charset="0"/>
              <a:cs typeface="Arial" pitchFamily="34" charset="0"/>
            </a:endParaRPr>
          </a:p>
          <a:p>
            <a:pPr eaLnBrk="1" hangingPunct="1">
              <a:lnSpc>
                <a:spcPct val="75000"/>
              </a:lnSpc>
              <a:spcBef>
                <a:spcPct val="20000"/>
              </a:spcBef>
              <a:buSzPct val="100000"/>
            </a:pPr>
            <a:endParaRPr lang="en-US" altLang="en-US" sz="2800" dirty="0">
              <a:ea typeface="Verdana" pitchFamily="34" charset="0"/>
              <a:cs typeface="Arial" pitchFamily="34" charset="0"/>
            </a:endParaRPr>
          </a:p>
          <a:p>
            <a:pPr eaLnBrk="1" hangingPunct="1">
              <a:lnSpc>
                <a:spcPct val="75000"/>
              </a:lnSpc>
              <a:spcBef>
                <a:spcPct val="20000"/>
              </a:spcBef>
              <a:buSzPct val="100000"/>
              <a:buFont typeface="Wingdings" pitchFamily="2" charset="2"/>
              <a:buChar char="v"/>
            </a:pPr>
            <a:r>
              <a:rPr lang="en-US" altLang="en-US" sz="2800" dirty="0" smtClean="0">
                <a:cs typeface="Arial" pitchFamily="34" charset="0"/>
              </a:rPr>
              <a:t>Practicing deep forced reflection</a:t>
            </a:r>
            <a:endParaRPr lang="en-US" altLang="en-US" sz="2800" dirty="0">
              <a:cs typeface="Arial" pitchFamily="34" charset="0"/>
            </a:endParaRPr>
          </a:p>
          <a:p>
            <a:pPr eaLnBrk="1" hangingPunct="1">
              <a:lnSpc>
                <a:spcPct val="75000"/>
              </a:lnSpc>
              <a:spcBef>
                <a:spcPct val="20000"/>
              </a:spcBef>
              <a:buSzPct val="100000"/>
            </a:pPr>
            <a:endParaRPr lang="en-US" altLang="en-US" sz="2800" dirty="0">
              <a:cs typeface="Arial" pitchFamily="34" charset="0"/>
            </a:endParaRPr>
          </a:p>
          <a:p>
            <a:pPr eaLnBrk="1" hangingPunct="1">
              <a:lnSpc>
                <a:spcPct val="75000"/>
              </a:lnSpc>
              <a:spcBef>
                <a:spcPct val="20000"/>
              </a:spcBef>
              <a:buSzPct val="100000"/>
              <a:buFont typeface="Wingdings" pitchFamily="2" charset="2"/>
              <a:buChar char="v"/>
            </a:pPr>
            <a:r>
              <a:rPr lang="en-US" altLang="en-US" sz="2800" dirty="0">
                <a:cs typeface="Arial" pitchFamily="34" charset="0"/>
              </a:rPr>
              <a:t>True teamwork</a:t>
            </a:r>
          </a:p>
          <a:p>
            <a:pPr eaLnBrk="1" hangingPunct="1">
              <a:lnSpc>
                <a:spcPct val="75000"/>
              </a:lnSpc>
              <a:spcBef>
                <a:spcPct val="20000"/>
              </a:spcBef>
              <a:buSzPct val="100000"/>
            </a:pPr>
            <a:endParaRPr lang="en-US" altLang="en-US" sz="2800" dirty="0">
              <a:cs typeface="Arial" pitchFamily="34" charset="0"/>
            </a:endParaRPr>
          </a:p>
          <a:p>
            <a:pPr eaLnBrk="1" hangingPunct="1">
              <a:lnSpc>
                <a:spcPct val="75000"/>
              </a:lnSpc>
              <a:spcBef>
                <a:spcPct val="20000"/>
              </a:spcBef>
              <a:buSzPct val="100000"/>
            </a:pPr>
            <a:endParaRPr lang="en-US" altLang="en-US" sz="2800" dirty="0">
              <a:ea typeface="Verdana" pitchFamily="34" charset="0"/>
              <a:cs typeface="Arial" pitchFamily="34" charset="0"/>
            </a:endParaRPr>
          </a:p>
          <a:p>
            <a:pPr eaLnBrk="1" hangingPunct="1">
              <a:lnSpc>
                <a:spcPct val="75000"/>
              </a:lnSpc>
              <a:spcBef>
                <a:spcPct val="20000"/>
              </a:spcBef>
              <a:buClr>
                <a:srgbClr val="FF0000"/>
              </a:buClr>
              <a:buFont typeface="Wingdings" pitchFamily="2" charset="2"/>
              <a:buNone/>
            </a:pPr>
            <a:endParaRPr lang="en-US" altLang="en-US" sz="3200" dirty="0">
              <a:solidFill>
                <a:schemeClr val="tx2"/>
              </a:solidFill>
            </a:endParaRPr>
          </a:p>
        </p:txBody>
      </p:sp>
      <p:sp>
        <p:nvSpPr>
          <p:cNvPr id="22531"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Overview and Key Concepts</a:t>
            </a:r>
            <a:endParaRPr lang="en-US" altLang="en-US" sz="3900" b="1" dirty="0">
              <a:cs typeface="Arial" pitchFamily="34" charset="0"/>
            </a:endParaRPr>
          </a:p>
        </p:txBody>
      </p:sp>
      <p:sp>
        <p:nvSpPr>
          <p:cNvPr id="2253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8B2B78AA-99D4-4C0D-AE90-14886A916015}" type="slidenum">
              <a:rPr lang="en-US" altLang="en-US" b="1"/>
              <a:pPr algn="ctr" eaLnBrk="1" hangingPunct="1"/>
              <a:t>28</a:t>
            </a:fld>
            <a:endParaRPr lang="en-US" altLang="en-US" b="1"/>
          </a:p>
        </p:txBody>
      </p:sp>
    </p:spTree>
    <p:extLst>
      <p:ext uri="{BB962C8B-B14F-4D97-AF65-F5344CB8AC3E}">
        <p14:creationId xmlns:p14="http://schemas.microsoft.com/office/powerpoint/2010/main" val="3438760936"/>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ChangeArrowheads="1"/>
          </p:cNvSpPr>
          <p:nvPr/>
        </p:nvSpPr>
        <p:spPr bwMode="auto">
          <a:xfrm>
            <a:off x="231775" y="1084263"/>
            <a:ext cx="8423275" cy="3336925"/>
          </a:xfrm>
          <a:prstGeom prst="rect">
            <a:avLst/>
          </a:prstGeom>
          <a:noFill/>
          <a:ln>
            <a:noFill/>
          </a:ln>
          <a:extLst/>
        </p:spPr>
        <p:txBody>
          <a:bodyPr/>
          <a:lstStyle>
            <a:lvl1pPr marL="342900" indent="-342900"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buSzPct val="100000"/>
              <a:buFont typeface="Wingdings" pitchFamily="2" charset="2"/>
              <a:buChar char="v"/>
            </a:pPr>
            <a:r>
              <a:rPr lang="en-US" altLang="en-US" sz="2800" dirty="0" smtClean="0"/>
              <a:t>Focused on small</a:t>
            </a:r>
            <a:r>
              <a:rPr lang="en-US" altLang="en-US" sz="2800" dirty="0"/>
              <a:t>, </a:t>
            </a:r>
            <a:r>
              <a:rPr lang="en-US" altLang="en-US" sz="2800" dirty="0" smtClean="0"/>
              <a:t>incremental, sustainable changes</a:t>
            </a:r>
          </a:p>
          <a:p>
            <a:pPr eaLnBrk="1" hangingPunct="1">
              <a:spcBef>
                <a:spcPct val="20000"/>
              </a:spcBef>
              <a:buSzPct val="100000"/>
              <a:buFont typeface="Wingdings" pitchFamily="2" charset="2"/>
              <a:buChar char="v"/>
            </a:pPr>
            <a:endParaRPr lang="en-US" altLang="en-US" sz="2800" dirty="0"/>
          </a:p>
          <a:p>
            <a:pPr eaLnBrk="1" hangingPunct="1">
              <a:spcBef>
                <a:spcPct val="20000"/>
              </a:spcBef>
              <a:buSzPct val="100000"/>
              <a:buFont typeface="Wingdings" pitchFamily="2" charset="2"/>
              <a:buChar char="v"/>
            </a:pPr>
            <a:r>
              <a:rPr lang="en-US" altLang="en-US" sz="2800" dirty="0" smtClean="0"/>
              <a:t>Continuous – becomes a way of life</a:t>
            </a:r>
          </a:p>
          <a:p>
            <a:pPr eaLnBrk="1" hangingPunct="1">
              <a:spcBef>
                <a:spcPct val="20000"/>
              </a:spcBef>
              <a:buSzPct val="100000"/>
              <a:buFont typeface="Wingdings" pitchFamily="2" charset="2"/>
              <a:buChar char="v"/>
            </a:pPr>
            <a:endParaRPr lang="en-US" altLang="en-US" sz="2800" dirty="0"/>
          </a:p>
          <a:p>
            <a:pPr eaLnBrk="1" hangingPunct="1">
              <a:spcBef>
                <a:spcPct val="20000"/>
              </a:spcBef>
              <a:buSzPct val="100000"/>
              <a:buFont typeface="Wingdings" pitchFamily="2" charset="2"/>
              <a:buChar char="v"/>
            </a:pPr>
            <a:r>
              <a:rPr lang="en-US" altLang="en-US" sz="2800" dirty="0" smtClean="0"/>
              <a:t>No blame culture and freedom to fail</a:t>
            </a:r>
          </a:p>
          <a:p>
            <a:pPr eaLnBrk="1" hangingPunct="1">
              <a:spcBef>
                <a:spcPct val="20000"/>
              </a:spcBef>
              <a:buSzPct val="100000"/>
              <a:buFont typeface="Wingdings" pitchFamily="2" charset="2"/>
              <a:buChar char="v"/>
            </a:pPr>
            <a:endParaRPr lang="en-US" altLang="en-US" sz="2800" dirty="0"/>
          </a:p>
          <a:p>
            <a:pPr eaLnBrk="1" hangingPunct="1">
              <a:spcBef>
                <a:spcPct val="20000"/>
              </a:spcBef>
              <a:buSzPct val="100000"/>
              <a:buFont typeface="Wingdings" pitchFamily="2" charset="2"/>
              <a:buChar char="v"/>
            </a:pPr>
            <a:r>
              <a:rPr lang="en-US" altLang="en-US" sz="2800" dirty="0" smtClean="0"/>
              <a:t>Change and action-oriented</a:t>
            </a:r>
          </a:p>
          <a:p>
            <a:pPr eaLnBrk="1" hangingPunct="1">
              <a:spcBef>
                <a:spcPct val="20000"/>
              </a:spcBef>
              <a:buSzPct val="100000"/>
              <a:buFont typeface="Wingdings" pitchFamily="2" charset="2"/>
              <a:buChar char="v"/>
            </a:pPr>
            <a:endParaRPr lang="en-US" altLang="en-US" sz="2800" dirty="0"/>
          </a:p>
          <a:p>
            <a:pPr eaLnBrk="1" hangingPunct="1">
              <a:spcBef>
                <a:spcPct val="20000"/>
              </a:spcBef>
              <a:buSzPct val="100000"/>
              <a:buFont typeface="Wingdings" pitchFamily="2" charset="2"/>
              <a:buChar char="v"/>
            </a:pPr>
            <a:r>
              <a:rPr lang="en-US" altLang="en-US" sz="2800" dirty="0" smtClean="0"/>
              <a:t>Operational performance become fit, athletic, strong, agile</a:t>
            </a:r>
            <a:endParaRPr lang="en-US" altLang="en-US" sz="2800" dirty="0"/>
          </a:p>
        </p:txBody>
      </p:sp>
      <p:sp>
        <p:nvSpPr>
          <p:cNvPr id="23555"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Overview and Key Concepts</a:t>
            </a:r>
            <a:endParaRPr lang="en-US" altLang="en-US" sz="3900" b="1" dirty="0">
              <a:cs typeface="Arial" pitchFamily="34" charset="0"/>
            </a:endParaRPr>
          </a:p>
        </p:txBody>
      </p:sp>
      <p:sp>
        <p:nvSpPr>
          <p:cNvPr id="23556"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D17E1C42-5320-41C4-A425-FF1D1CA56F73}" type="slidenum">
              <a:rPr lang="en-US" altLang="en-US" b="1"/>
              <a:pPr algn="ctr" eaLnBrk="1" hangingPunct="1"/>
              <a:t>29</a:t>
            </a:fld>
            <a:endParaRPr lang="en-US" altLang="en-US" b="1"/>
          </a:p>
        </p:txBody>
      </p:sp>
    </p:spTree>
    <p:extLst>
      <p:ext uri="{BB962C8B-B14F-4D97-AF65-F5344CB8AC3E}">
        <p14:creationId xmlns:p14="http://schemas.microsoft.com/office/powerpoint/2010/main" val="358731491"/>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1344613"/>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2291"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2292"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a:t>
            </a:r>
            <a:r>
              <a:rPr lang="en-US" altLang="en-US" sz="2800" dirty="0" smtClean="0"/>
              <a:t>MLC </a:t>
            </a:r>
            <a:r>
              <a:rPr lang="en-US" altLang="en-US" sz="2800" dirty="0"/>
              <a:t>Overview</a:t>
            </a:r>
          </a:p>
          <a:p>
            <a:pPr eaLnBrk="1" hangingPunct="1">
              <a:buFont typeface="Wingdings" pitchFamily="2" charset="2"/>
              <a:buChar char="v"/>
            </a:pPr>
            <a:r>
              <a:rPr lang="en-US" altLang="en-US" sz="2800" dirty="0" smtClean="0"/>
              <a:t>Introductions</a:t>
            </a:r>
            <a:endParaRPr lang="en-US" altLang="en-US" sz="2800" dirty="0"/>
          </a:p>
          <a:p>
            <a:pPr eaLnBrk="1" hangingPunct="1">
              <a:buFont typeface="Wingdings" pitchFamily="2" charset="2"/>
              <a:buChar char="v"/>
            </a:pPr>
            <a:r>
              <a:rPr lang="en-US" altLang="en-US" sz="2800" dirty="0" smtClean="0"/>
              <a:t>The </a:t>
            </a:r>
            <a:r>
              <a:rPr lang="en-US" altLang="en-US" sz="2800" dirty="0"/>
              <a:t>History Of Lean</a:t>
            </a:r>
          </a:p>
          <a:p>
            <a:pPr eaLnBrk="1" hangingPunct="1">
              <a:buFont typeface="Wingdings" pitchFamily="2" charset="2"/>
              <a:buChar char="v"/>
            </a:pPr>
            <a:r>
              <a:rPr lang="en-US" altLang="en-US" sz="2800" dirty="0"/>
              <a:t>What Is </a:t>
            </a:r>
            <a:r>
              <a:rPr lang="en-US" altLang="en-US" sz="2800" dirty="0" smtClean="0"/>
              <a:t>Lean and how it differs</a:t>
            </a:r>
            <a:endParaRPr lang="en-US" altLang="en-US" sz="2800" dirty="0"/>
          </a:p>
          <a:p>
            <a:pPr eaLnBrk="1" hangingPunct="1">
              <a:buFont typeface="Wingdings" pitchFamily="2" charset="2"/>
              <a:buChar char="v"/>
            </a:pPr>
            <a:r>
              <a:rPr lang="en-US" altLang="en-US" sz="2800" dirty="0"/>
              <a:t>The 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smtClean="0"/>
              <a:t>SQDC</a:t>
            </a:r>
            <a:endParaRPr lang="en-US" altLang="en-US" sz="2800" dirty="0"/>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1229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546F6BFD-C5C4-4B3A-905C-B4679C31A860}" type="slidenum">
              <a:rPr lang="en-US" altLang="en-US" b="1"/>
              <a:pPr algn="ctr" eaLnBrk="1" hangingPunct="1"/>
              <a:t>3</a:t>
            </a:fld>
            <a:endParaRPr lang="en-US" altLang="en-US" b="1"/>
          </a:p>
        </p:txBody>
      </p:sp>
    </p:spTree>
    <p:extLst>
      <p:ext uri="{BB962C8B-B14F-4D97-AF65-F5344CB8AC3E}">
        <p14:creationId xmlns:p14="http://schemas.microsoft.com/office/powerpoint/2010/main" val="1263236583"/>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7" name="Oval 6"/>
          <p:cNvSpPr/>
          <p:nvPr/>
        </p:nvSpPr>
        <p:spPr>
          <a:xfrm>
            <a:off x="1404732" y="982433"/>
            <a:ext cx="6361044" cy="5572538"/>
          </a:xfrm>
          <a:prstGeom prst="ellipse">
            <a:avLst/>
          </a:prstGeom>
          <a:solidFill>
            <a:srgbClr val="FFC000"/>
          </a:solidFill>
          <a:ln>
            <a:solidFill>
              <a:srgbClr val="FFC000"/>
            </a:solidFill>
          </a:ln>
          <a:scene3d>
            <a:camera prst="perspectiveLeft" fov="300000"/>
            <a:lightRig rig="soft" dir="l">
              <a:rot lat="0" lon="0" rev="4200000"/>
            </a:lightRig>
          </a:scene3d>
          <a:sp3d extrusionH="38100" prstMaterial="powder">
            <a:bevelT w="50800" h="88900"/>
          </a:sp3d>
        </p:spPr>
        <p:style>
          <a:lnRef idx="0">
            <a:schemeClr val="accent6"/>
          </a:lnRef>
          <a:fillRef idx="3">
            <a:schemeClr val="accent6"/>
          </a:fillRef>
          <a:effectRef idx="3">
            <a:schemeClr val="accent6"/>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aphicFrame>
        <p:nvGraphicFramePr>
          <p:cNvPr id="4" name="Diagram 3"/>
          <p:cNvGraphicFramePr/>
          <p:nvPr>
            <p:extLst/>
          </p:nvPr>
        </p:nvGraphicFramePr>
        <p:xfrm>
          <a:off x="1071770" y="1384933"/>
          <a:ext cx="7065066" cy="4710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275646" y="232045"/>
            <a:ext cx="8229600" cy="786858"/>
          </a:xfrm>
        </p:spPr>
        <p:txBody>
          <a:bodyPr>
            <a:normAutofit fontScale="90000"/>
          </a:bodyPr>
          <a:lstStyle/>
          <a:p>
            <a:pPr algn="ctr"/>
            <a:r>
              <a:rPr lang="en-US" sz="6000" dirty="0" smtClean="0">
                <a:solidFill>
                  <a:schemeClr val="bg1"/>
                </a:solidFill>
              </a:rPr>
              <a:t>PDCA </a:t>
            </a:r>
            <a:endParaRPr lang="en-US" sz="3600" dirty="0">
              <a:solidFill>
                <a:schemeClr val="bg1"/>
              </a:solidFill>
            </a:endParaRPr>
          </a:p>
        </p:txBody>
      </p:sp>
      <p:sp>
        <p:nvSpPr>
          <p:cNvPr id="12" name="Quad Arrow Callout 11"/>
          <p:cNvSpPr/>
          <p:nvPr/>
        </p:nvSpPr>
        <p:spPr>
          <a:xfrm>
            <a:off x="3732244" y="2911151"/>
            <a:ext cx="1664021" cy="1664021"/>
          </a:xfrm>
          <a:prstGeom prst="quadArrow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3" name="Rectangle 12"/>
          <p:cNvSpPr/>
          <p:nvPr/>
        </p:nvSpPr>
        <p:spPr>
          <a:xfrm>
            <a:off x="3935902" y="3575691"/>
            <a:ext cx="1346844"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en-US" sz="1600" b="1" dirty="0" smtClean="0">
                <a:ln w="11430"/>
                <a:solidFill>
                  <a:srgbClr val="FFFF00"/>
                </a:solidFill>
                <a:effectLst>
                  <a:outerShdw blurRad="50800" dist="39000" dir="5460000" algn="tl">
                    <a:srgbClr val="000000">
                      <a:alpha val="38000"/>
                    </a:srgbClr>
                  </a:outerShdw>
                </a:effectLst>
                <a:latin typeface="News Gothic MT"/>
              </a:rPr>
              <a:t>Standardize</a:t>
            </a:r>
            <a:endParaRPr lang="en-US" sz="1600" b="1" dirty="0">
              <a:ln w="11430"/>
              <a:solidFill>
                <a:srgbClr val="FFFF00"/>
              </a:solidFill>
              <a:effectLst>
                <a:outerShdw blurRad="50800" dist="39000" dir="5460000" algn="tl">
                  <a:srgbClr val="000000">
                    <a:alpha val="38000"/>
                  </a:srgbClr>
                </a:outerShdw>
              </a:effectLst>
              <a:latin typeface="News Gothic MT"/>
            </a:endParaRPr>
          </a:p>
        </p:txBody>
      </p:sp>
      <p:grpSp>
        <p:nvGrpSpPr>
          <p:cNvPr id="11" name="Group 10"/>
          <p:cNvGrpSpPr/>
          <p:nvPr/>
        </p:nvGrpSpPr>
        <p:grpSpPr>
          <a:xfrm>
            <a:off x="7899268" y="5609150"/>
            <a:ext cx="1104880" cy="1110998"/>
            <a:chOff x="6633882" y="4078940"/>
            <a:chExt cx="1098178" cy="1098178"/>
          </a:xfrm>
        </p:grpSpPr>
        <p:sp>
          <p:nvSpPr>
            <p:cNvPr id="14" name="Oval 13"/>
            <p:cNvSpPr/>
            <p:nvPr/>
          </p:nvSpPr>
          <p:spPr>
            <a:xfrm>
              <a:off x="6633882" y="4078940"/>
              <a:ext cx="1098178" cy="10981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grpSp>
          <p:nvGrpSpPr>
            <p:cNvPr id="15" name="Group 14"/>
            <p:cNvGrpSpPr/>
            <p:nvPr/>
          </p:nvGrpSpPr>
          <p:grpSpPr>
            <a:xfrm>
              <a:off x="6667400" y="4213411"/>
              <a:ext cx="1042247" cy="937397"/>
              <a:chOff x="0" y="115597"/>
              <a:chExt cx="1481714" cy="1578854"/>
            </a:xfrm>
          </p:grpSpPr>
          <p:pic>
            <p:nvPicPr>
              <p:cNvPr id="16" name="Picture 1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115597"/>
                <a:ext cx="1195665" cy="1576820"/>
              </a:xfrm>
              <a:prstGeom prst="rect">
                <a:avLst/>
              </a:prstGeom>
              <a:noFill/>
              <a:ln w="9525" algn="in">
                <a:noFill/>
                <a:miter lim="800000"/>
                <a:headEnd/>
                <a:tailEnd/>
              </a:ln>
              <a:effectLst/>
            </p:spPr>
          </p:pic>
          <p:pic>
            <p:nvPicPr>
              <p:cNvPr id="17" name="Picture 1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2690" y="115998"/>
                <a:ext cx="1199024" cy="1578453"/>
              </a:xfrm>
              <a:prstGeom prst="rect">
                <a:avLst/>
              </a:prstGeom>
              <a:noFill/>
              <a:ln w="9525" algn="in">
                <a:noFill/>
                <a:miter lim="800000"/>
                <a:headEnd/>
                <a:tailEnd/>
              </a:ln>
              <a:effectLst/>
            </p:spPr>
          </p:pic>
          <p:sp>
            <p:nvSpPr>
              <p:cNvPr id="18" name="WordArt 8"/>
              <p:cNvSpPr>
                <a:spLocks noChangeArrowheads="1" noChangeShapeType="1" noTextEdit="1"/>
              </p:cNvSpPr>
              <p:nvPr/>
            </p:nvSpPr>
            <p:spPr bwMode="auto">
              <a:xfrm>
                <a:off x="473755" y="917045"/>
                <a:ext cx="517620" cy="416467"/>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pPr>
                <a:r>
                  <a:rPr lang="en-US" sz="3600" kern="10" dirty="0">
                    <a:ln w="3175" algn="ctr">
                      <a:noFill/>
                      <a:round/>
                      <a:headEnd/>
                      <a:tailEnd/>
                    </a:ln>
                    <a:solidFill>
                      <a:srgbClr val="FFFFFF"/>
                    </a:solidFill>
                    <a:latin typeface="Arial Black"/>
                  </a:rPr>
                  <a:t>Lean</a:t>
                </a:r>
              </a:p>
              <a:p>
                <a:pPr algn="ctr" fontAlgn="auto">
                  <a:spcBef>
                    <a:spcPts val="0"/>
                  </a:spcBef>
                  <a:spcAft>
                    <a:spcPts val="0"/>
                  </a:spcAft>
                </a:pPr>
                <a:r>
                  <a:rPr lang="en-US" sz="3600" kern="10" dirty="0">
                    <a:ln w="3175" algn="ctr">
                      <a:noFill/>
                      <a:round/>
                      <a:headEnd/>
                      <a:tailEnd/>
                    </a:ln>
                    <a:solidFill>
                      <a:srgbClr val="FFFFFF"/>
                    </a:solidFill>
                    <a:latin typeface="Arial Black"/>
                  </a:rPr>
                  <a:t>Certificate</a:t>
                </a:r>
              </a:p>
              <a:p>
                <a:pPr algn="ctr" fontAlgn="auto">
                  <a:spcBef>
                    <a:spcPts val="0"/>
                  </a:spcBef>
                  <a:spcAft>
                    <a:spcPts val="0"/>
                  </a:spcAft>
                </a:pPr>
                <a:r>
                  <a:rPr lang="en-US" sz="3600" kern="10" dirty="0">
                    <a:ln w="3175" algn="ctr">
                      <a:noFill/>
                      <a:round/>
                      <a:headEnd/>
                      <a:tailEnd/>
                    </a:ln>
                    <a:solidFill>
                      <a:srgbClr val="FFFFFF"/>
                    </a:solidFill>
                    <a:latin typeface="Arial Black"/>
                  </a:rPr>
                  <a:t>Programs</a:t>
                </a:r>
              </a:p>
            </p:txBody>
          </p:sp>
        </p:grpSp>
      </p:grpSp>
      <p:sp>
        <p:nvSpPr>
          <p:cNvPr id="19" name="Slide Number Placeholder 3"/>
          <p:cNvSpPr txBox="1">
            <a:spLocks/>
          </p:cNvSpPr>
          <p:nvPr/>
        </p:nvSpPr>
        <p:spPr>
          <a:xfrm>
            <a:off x="7010400" y="649978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42A07581-8688-434F-8774-B4D9352A67F8}" type="slidenum">
              <a:rPr lang="en-US" smtClean="0">
                <a:solidFill>
                  <a:srgbClr val="DFD3B5">
                    <a:lumMod val="60000"/>
                    <a:lumOff val="40000"/>
                  </a:srgbClr>
                </a:solidFill>
              </a:rPr>
              <a:pPr fontAlgn="auto">
                <a:spcBef>
                  <a:spcPts val="0"/>
                </a:spcBef>
                <a:spcAft>
                  <a:spcPts val="0"/>
                </a:spcAft>
              </a:pPr>
              <a:t>30</a:t>
            </a:fld>
            <a:endParaRPr lang="en-US" dirty="0">
              <a:solidFill>
                <a:srgbClr val="DFD3B5">
                  <a:lumMod val="60000"/>
                  <a:lumOff val="40000"/>
                </a:srgbClr>
              </a:solidFill>
            </a:endParaRPr>
          </a:p>
        </p:txBody>
      </p:sp>
      <p:sp>
        <p:nvSpPr>
          <p:cNvPr id="20" name="Rectangle 19"/>
          <p:cNvSpPr/>
          <p:nvPr/>
        </p:nvSpPr>
        <p:spPr>
          <a:xfrm>
            <a:off x="-1" y="6548873"/>
            <a:ext cx="6297079" cy="309127"/>
          </a:xfrm>
          <a:prstGeom prst="rect">
            <a:avLst/>
          </a:prstGeom>
          <a:noFill/>
          <a:ln w="19050">
            <a:solidFill>
              <a:schemeClr val="bg1"/>
            </a:solidFill>
            <a:prstDash val="sysDot"/>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es-HN" sz="1400" dirty="0" smtClean="0">
                <a:solidFill>
                  <a:srgbClr val="DFD3B5">
                    <a:lumMod val="60000"/>
                    <a:lumOff val="40000"/>
                  </a:srgbClr>
                </a:solidFill>
                <a:latin typeface="Verdana" pitchFamily="34" charset="0"/>
                <a:ea typeface="Verdana" pitchFamily="34" charset="0"/>
                <a:cs typeface="Verdana" pitchFamily="34" charset="0"/>
              </a:rPr>
              <a:t>Oakland </a:t>
            </a:r>
            <a:r>
              <a:rPr lang="es-HN" sz="1400" dirty="0" err="1" smtClean="0">
                <a:solidFill>
                  <a:srgbClr val="DFD3B5">
                    <a:lumMod val="60000"/>
                    <a:lumOff val="40000"/>
                  </a:srgbClr>
                </a:solidFill>
                <a:latin typeface="Verdana" pitchFamily="34" charset="0"/>
                <a:ea typeface="Verdana" pitchFamily="34" charset="0"/>
                <a:cs typeface="Verdana" pitchFamily="34" charset="0"/>
              </a:rPr>
              <a:t>University</a:t>
            </a:r>
            <a:r>
              <a:rPr lang="es-HN" sz="1400" dirty="0" smtClean="0">
                <a:solidFill>
                  <a:srgbClr val="DFD3B5">
                    <a:lumMod val="60000"/>
                    <a:lumOff val="40000"/>
                  </a:srgbClr>
                </a:solidFill>
                <a:latin typeface="Verdana" pitchFamily="34" charset="0"/>
                <a:ea typeface="Verdana" pitchFamily="34" charset="0"/>
                <a:cs typeface="Verdana" pitchFamily="34" charset="0"/>
              </a:rPr>
              <a:t> Lean </a:t>
            </a:r>
            <a:r>
              <a:rPr lang="es-HN" sz="1400" dirty="0" err="1" smtClean="0">
                <a:solidFill>
                  <a:srgbClr val="DFD3B5">
                    <a:lumMod val="60000"/>
                    <a:lumOff val="40000"/>
                  </a:srgbClr>
                </a:solidFill>
                <a:latin typeface="Verdana" pitchFamily="34" charset="0"/>
                <a:ea typeface="Verdana" pitchFamily="34" charset="0"/>
                <a:cs typeface="Verdana" pitchFamily="34" charset="0"/>
              </a:rPr>
              <a:t>Diversification</a:t>
            </a:r>
            <a:r>
              <a:rPr lang="es-HN" sz="1400" dirty="0" smtClean="0">
                <a:solidFill>
                  <a:srgbClr val="DFD3B5">
                    <a:lumMod val="60000"/>
                    <a:lumOff val="40000"/>
                  </a:srgbClr>
                </a:solidFill>
                <a:latin typeface="Verdana" pitchFamily="34" charset="0"/>
                <a:ea typeface="Verdana" pitchFamily="34" charset="0"/>
                <a:cs typeface="Verdana" pitchFamily="34" charset="0"/>
              </a:rPr>
              <a:t> </a:t>
            </a:r>
            <a:r>
              <a:rPr lang="es-HN" sz="1400" dirty="0" err="1" smtClean="0">
                <a:solidFill>
                  <a:srgbClr val="DFD3B5">
                    <a:lumMod val="60000"/>
                    <a:lumOff val="40000"/>
                  </a:srgbClr>
                </a:solidFill>
                <a:latin typeface="Verdana" pitchFamily="34" charset="0"/>
                <a:ea typeface="Verdana" pitchFamily="34" charset="0"/>
                <a:cs typeface="Verdana" pitchFamily="34" charset="0"/>
              </a:rPr>
              <a:t>Program</a:t>
            </a:r>
            <a:endParaRPr lang="es-HN" sz="1400" dirty="0">
              <a:solidFill>
                <a:srgbClr val="DFD3B5">
                  <a:lumMod val="60000"/>
                  <a:lumOff val="40000"/>
                </a:srgb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2739642"/>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Plan-Do-Check-Act Cycle</a:t>
            </a:r>
            <a:endParaRPr lang="en-US" dirty="0"/>
          </a:p>
        </p:txBody>
      </p:sp>
      <p:sp>
        <p:nvSpPr>
          <p:cNvPr id="3" name="Content Placeholder 2"/>
          <p:cNvSpPr>
            <a:spLocks noGrp="1"/>
          </p:cNvSpPr>
          <p:nvPr>
            <p:ph sz="quarter" idx="1"/>
          </p:nvPr>
        </p:nvSpPr>
        <p:spPr>
          <a:xfrm>
            <a:off x="457200" y="1600200"/>
            <a:ext cx="8229600" cy="4572000"/>
          </a:xfrm>
        </p:spPr>
        <p:txBody>
          <a:bodyPr>
            <a:normAutofit/>
          </a:bodyPr>
          <a:lstStyle/>
          <a:p>
            <a:r>
              <a:rPr lang="en-US" dirty="0"/>
              <a:t>The Plan-Do-Check-Act (PDCA) cycle is the Lean operating framework — the methodology for </a:t>
            </a:r>
            <a:r>
              <a:rPr lang="en-US" dirty="0" smtClean="0"/>
              <a:t>implementing improvements (</a:t>
            </a:r>
            <a:r>
              <a:rPr lang="en-US" i="1" dirty="0" smtClean="0"/>
              <a:t>Kaizen).</a:t>
            </a:r>
            <a:r>
              <a:rPr lang="en-US" i="1" dirty="0"/>
              <a:t/>
            </a:r>
            <a:br>
              <a:rPr lang="en-US" i="1" dirty="0"/>
            </a:br>
            <a:endParaRPr lang="en-US" sz="1300" i="1" dirty="0"/>
          </a:p>
          <a:p>
            <a:r>
              <a:rPr lang="en-US" dirty="0"/>
              <a:t>The PDCA cycle was first developed in the 1930s by Walter </a:t>
            </a:r>
            <a:r>
              <a:rPr lang="en-US" dirty="0" err="1"/>
              <a:t>Shewhart</a:t>
            </a:r>
            <a:r>
              <a:rPr lang="en-US" dirty="0"/>
              <a:t>, the Bell Telephone physicist often </a:t>
            </a:r>
            <a:r>
              <a:rPr lang="en-US" dirty="0" smtClean="0"/>
              <a:t>called </a:t>
            </a:r>
            <a:r>
              <a:rPr lang="en-US" dirty="0"/>
              <a:t>the father of statistical quality control. </a:t>
            </a:r>
            <a:br>
              <a:rPr lang="en-US" dirty="0"/>
            </a:br>
            <a:endParaRPr lang="en-US" sz="1400" dirty="0"/>
          </a:p>
          <a:p>
            <a:r>
              <a:rPr lang="en-US" dirty="0"/>
              <a:t>PDCA was brought to Japan in the 1950s by W. Edwards Deming; in Japan, it’s known as the Deming cycle. </a:t>
            </a:r>
            <a:endParaRPr lang="en-US" dirty="0" smtClean="0"/>
          </a:p>
        </p:txBody>
      </p:sp>
    </p:spTree>
    <p:extLst>
      <p:ext uri="{BB962C8B-B14F-4D97-AF65-F5344CB8AC3E}">
        <p14:creationId xmlns:p14="http://schemas.microsoft.com/office/powerpoint/2010/main" val="1119416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r>
              <a:rPr lang="en-US" altLang="en-US" dirty="0" smtClean="0"/>
              <a:t>PDCA Gets Personal</a:t>
            </a:r>
          </a:p>
        </p:txBody>
      </p:sp>
      <p:sp>
        <p:nvSpPr>
          <p:cNvPr id="17411" name="Content Placeholder 2"/>
          <p:cNvSpPr>
            <a:spLocks noGrp="1"/>
          </p:cNvSpPr>
          <p:nvPr>
            <p:ph idx="1"/>
          </p:nvPr>
        </p:nvSpPr>
        <p:spPr>
          <a:xfrm>
            <a:off x="1066800" y="1417637"/>
            <a:ext cx="7620000" cy="5257800"/>
          </a:xfrm>
        </p:spPr>
        <p:txBody>
          <a:bodyPr>
            <a:normAutofit/>
          </a:bodyPr>
          <a:lstStyle/>
          <a:p>
            <a:pPr marL="0" indent="0">
              <a:buNone/>
            </a:pPr>
            <a:r>
              <a:rPr lang="en-US" altLang="en-US" dirty="0"/>
              <a:t>Running Errands After Work</a:t>
            </a:r>
          </a:p>
          <a:p>
            <a:r>
              <a:rPr lang="en-US" altLang="en-US" dirty="0" smtClean="0"/>
              <a:t>Plan</a:t>
            </a:r>
          </a:p>
          <a:p>
            <a:pPr lvl="1"/>
            <a:r>
              <a:rPr lang="en-US" altLang="en-US" dirty="0" smtClean="0"/>
              <a:t>Drive home from work and think about what to buy </a:t>
            </a:r>
          </a:p>
          <a:p>
            <a:r>
              <a:rPr lang="en-US" altLang="en-US" dirty="0" smtClean="0"/>
              <a:t>Do</a:t>
            </a:r>
          </a:p>
          <a:p>
            <a:pPr lvl="1"/>
            <a:r>
              <a:rPr lang="en-US" altLang="en-US" dirty="0" smtClean="0"/>
              <a:t>Go to store</a:t>
            </a:r>
          </a:p>
          <a:p>
            <a:r>
              <a:rPr lang="en-US" altLang="en-US" dirty="0" smtClean="0"/>
              <a:t>Check</a:t>
            </a:r>
          </a:p>
          <a:p>
            <a:pPr lvl="1"/>
            <a:r>
              <a:rPr lang="en-US" altLang="en-US" dirty="0" smtClean="0"/>
              <a:t>Call your significant other to see if you forgot something</a:t>
            </a:r>
          </a:p>
          <a:p>
            <a:r>
              <a:rPr lang="en-US" altLang="en-US" dirty="0" smtClean="0"/>
              <a:t>Act </a:t>
            </a:r>
          </a:p>
          <a:p>
            <a:pPr lvl="1"/>
            <a:r>
              <a:rPr lang="en-US" altLang="en-US" dirty="0" smtClean="0"/>
              <a:t>Pick-up the three items you promised not to forget</a:t>
            </a:r>
          </a:p>
        </p:txBody>
      </p:sp>
      <p:sp>
        <p:nvSpPr>
          <p:cNvPr id="4" name="Slide Number Placeholder 3"/>
          <p:cNvSpPr>
            <a:spLocks noGrp="1"/>
          </p:cNvSpPr>
          <p:nvPr>
            <p:ph type="sldNum" sz="quarter" idx="12"/>
          </p:nvPr>
        </p:nvSpPr>
        <p:spPr/>
        <p:txBody>
          <a:bodyPr/>
          <a:lstStyle/>
          <a:p>
            <a:pPr>
              <a:defRPr/>
            </a:pPr>
            <a:fld id="{35764B22-8945-4AB1-907D-B6FAC8A02FFB}" type="slidenum">
              <a:rPr lang="en-US" smtClean="0">
                <a:solidFill>
                  <a:prstClr val="black">
                    <a:tint val="75000"/>
                  </a:prstClr>
                </a:solidFill>
              </a:rPr>
              <a:pPr>
                <a:defRPr/>
              </a:pPr>
              <a:t>32</a:t>
            </a:fld>
            <a:endParaRPr lang="en-US">
              <a:solidFill>
                <a:prstClr val="black">
                  <a:tint val="75000"/>
                </a:prstClr>
              </a:solidFill>
            </a:endParaRPr>
          </a:p>
        </p:txBody>
      </p:sp>
    </p:spTree>
    <p:extLst>
      <p:ext uri="{BB962C8B-B14F-4D97-AF65-F5344CB8AC3E}">
        <p14:creationId xmlns:p14="http://schemas.microsoft.com/office/powerpoint/2010/main" val="224969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1219200" y="1417638"/>
            <a:ext cx="7467600" cy="4830762"/>
          </a:xfrm>
        </p:spPr>
        <p:txBody>
          <a:bodyPr>
            <a:normAutofit/>
          </a:bodyPr>
          <a:lstStyle/>
          <a:p>
            <a:pPr marL="0" indent="0">
              <a:buNone/>
            </a:pPr>
            <a:r>
              <a:rPr lang="en-US" altLang="en-US" dirty="0" smtClean="0"/>
              <a:t>Jaywalking</a:t>
            </a:r>
          </a:p>
          <a:p>
            <a:r>
              <a:rPr lang="en-US" altLang="en-US" dirty="0" smtClean="0"/>
              <a:t>Plan</a:t>
            </a:r>
          </a:p>
          <a:p>
            <a:pPr lvl="1"/>
            <a:r>
              <a:rPr lang="en-US" altLang="en-US" dirty="0" smtClean="0"/>
              <a:t>Waiting for long light with no visible traffic, you decide to jaywalk</a:t>
            </a:r>
          </a:p>
          <a:p>
            <a:r>
              <a:rPr lang="en-US" altLang="en-US" dirty="0" smtClean="0"/>
              <a:t>Do</a:t>
            </a:r>
          </a:p>
          <a:p>
            <a:pPr lvl="1"/>
            <a:r>
              <a:rPr lang="en-US" altLang="en-US" dirty="0" smtClean="0"/>
              <a:t>Begin crossing the street</a:t>
            </a:r>
          </a:p>
          <a:p>
            <a:r>
              <a:rPr lang="en-US" altLang="en-US" dirty="0" smtClean="0"/>
              <a:t>Check </a:t>
            </a:r>
          </a:p>
          <a:p>
            <a:pPr lvl="1"/>
            <a:r>
              <a:rPr lang="en-US" altLang="en-US" dirty="0" smtClean="0"/>
              <a:t>You see a car make a RH turn onto the street, coming at you</a:t>
            </a:r>
          </a:p>
          <a:p>
            <a:r>
              <a:rPr lang="en-US" altLang="en-US" dirty="0" smtClean="0"/>
              <a:t>Act </a:t>
            </a:r>
          </a:p>
          <a:p>
            <a:pPr lvl="1"/>
            <a:r>
              <a:rPr lang="en-US" altLang="en-US" dirty="0" smtClean="0"/>
              <a:t>Stop, back-up or speed up…..</a:t>
            </a:r>
          </a:p>
          <a:p>
            <a:endParaRPr lang="en-US" altLang="en-US" dirty="0" smtClean="0"/>
          </a:p>
        </p:txBody>
      </p:sp>
      <p:sp>
        <p:nvSpPr>
          <p:cNvPr id="4" name="Slide Number Placeholder 3"/>
          <p:cNvSpPr>
            <a:spLocks noGrp="1"/>
          </p:cNvSpPr>
          <p:nvPr>
            <p:ph type="sldNum" sz="quarter" idx="12"/>
          </p:nvPr>
        </p:nvSpPr>
        <p:spPr/>
        <p:txBody>
          <a:bodyPr/>
          <a:lstStyle/>
          <a:p>
            <a:pPr>
              <a:defRPr/>
            </a:pPr>
            <a:fld id="{84314E57-3E9D-45E7-B67C-75475762A510}" type="slidenum">
              <a:rPr lang="en-US" smtClean="0">
                <a:solidFill>
                  <a:prstClr val="black">
                    <a:tint val="75000"/>
                  </a:prstClr>
                </a:solidFill>
              </a:rPr>
              <a:pPr>
                <a:defRPr/>
              </a:pPr>
              <a:t>33</a:t>
            </a:fld>
            <a:endParaRPr lang="en-US">
              <a:solidFill>
                <a:prstClr val="black">
                  <a:tint val="75000"/>
                </a:prstClr>
              </a:solidFill>
            </a:endParaRPr>
          </a:p>
        </p:txBody>
      </p:sp>
      <p:sp>
        <p:nvSpPr>
          <p:cNvPr id="6" name="Title 1"/>
          <p:cNvSpPr>
            <a:spLocks noGrp="1"/>
          </p:cNvSpPr>
          <p:nvPr>
            <p:ph type="title"/>
          </p:nvPr>
        </p:nvSpPr>
        <p:spPr>
          <a:xfrm>
            <a:off x="457200" y="0"/>
            <a:ext cx="8229600" cy="1143000"/>
          </a:xfrm>
        </p:spPr>
        <p:txBody>
          <a:bodyPr/>
          <a:lstStyle/>
          <a:p>
            <a:r>
              <a:rPr lang="en-US" altLang="en-US" dirty="0" smtClean="0"/>
              <a:t>PDCA Gets Personal</a:t>
            </a:r>
          </a:p>
        </p:txBody>
      </p:sp>
    </p:spTree>
    <p:extLst>
      <p:ext uri="{BB962C8B-B14F-4D97-AF65-F5344CB8AC3E}">
        <p14:creationId xmlns:p14="http://schemas.microsoft.com/office/powerpoint/2010/main" val="876913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Plan-Do-Check-Act Cycle</a:t>
            </a:r>
            <a:endParaRPr lang="en-US" dirty="0"/>
          </a:p>
        </p:txBody>
      </p:sp>
      <p:sp>
        <p:nvSpPr>
          <p:cNvPr id="3" name="Content Placeholder 2"/>
          <p:cNvSpPr>
            <a:spLocks noGrp="1"/>
          </p:cNvSpPr>
          <p:nvPr>
            <p:ph sz="quarter" idx="1"/>
          </p:nvPr>
        </p:nvSpPr>
        <p:spPr>
          <a:xfrm>
            <a:off x="1254034" y="1600200"/>
            <a:ext cx="7432766" cy="4267200"/>
          </a:xfrm>
        </p:spPr>
        <p:txBody>
          <a:bodyPr>
            <a:normAutofit fontScale="77500" lnSpcReduction="20000"/>
          </a:bodyPr>
          <a:lstStyle/>
          <a:p>
            <a:r>
              <a:rPr lang="en-US" dirty="0" smtClean="0"/>
              <a:t>Plan</a:t>
            </a:r>
          </a:p>
          <a:p>
            <a:pPr lvl="1"/>
            <a:r>
              <a:rPr lang="en-US" dirty="0" smtClean="0"/>
              <a:t>Define the Gap</a:t>
            </a:r>
          </a:p>
          <a:p>
            <a:pPr lvl="2"/>
            <a:r>
              <a:rPr lang="en-US" dirty="0" smtClean="0"/>
              <a:t>Determine Current Condition</a:t>
            </a:r>
          </a:p>
          <a:p>
            <a:pPr lvl="2"/>
            <a:r>
              <a:rPr lang="en-US" dirty="0" smtClean="0"/>
              <a:t>Set Goal</a:t>
            </a:r>
          </a:p>
          <a:p>
            <a:pPr lvl="1"/>
            <a:r>
              <a:rPr lang="en-US" dirty="0" smtClean="0"/>
              <a:t>Perform Root Cause Analysis on Gap </a:t>
            </a:r>
          </a:p>
          <a:p>
            <a:pPr lvl="1"/>
            <a:r>
              <a:rPr lang="en-US" dirty="0" smtClean="0"/>
              <a:t>Develop Countermeasure(s) and Action Plan for Root Cause(s)</a:t>
            </a:r>
          </a:p>
          <a:p>
            <a:r>
              <a:rPr lang="en-US" dirty="0" smtClean="0"/>
              <a:t>Do</a:t>
            </a:r>
          </a:p>
          <a:p>
            <a:pPr lvl="1"/>
            <a:r>
              <a:rPr lang="en-US" dirty="0" smtClean="0"/>
              <a:t>Implement Countermeasures</a:t>
            </a:r>
          </a:p>
          <a:p>
            <a:pPr lvl="2"/>
            <a:r>
              <a:rPr lang="en-US" dirty="0" smtClean="0"/>
              <a:t>Consider safety in all actions</a:t>
            </a:r>
          </a:p>
          <a:p>
            <a:r>
              <a:rPr lang="en-US" dirty="0" smtClean="0"/>
              <a:t>Check</a:t>
            </a:r>
          </a:p>
          <a:p>
            <a:pPr lvl="1"/>
            <a:r>
              <a:rPr lang="en-US" dirty="0" smtClean="0"/>
              <a:t>Evaluate the Effects of the Countermeasures</a:t>
            </a:r>
          </a:p>
          <a:p>
            <a:r>
              <a:rPr lang="en-US" dirty="0" smtClean="0"/>
              <a:t>Act</a:t>
            </a:r>
          </a:p>
          <a:p>
            <a:pPr lvl="1"/>
            <a:r>
              <a:rPr lang="en-US" dirty="0" smtClean="0"/>
              <a:t>Confirm Improvement or Return to Plan</a:t>
            </a:r>
          </a:p>
          <a:p>
            <a:pPr lvl="1"/>
            <a:r>
              <a:rPr lang="en-US" dirty="0" smtClean="0"/>
              <a:t>If Confirmed, Make Adjustments, Standardize, Document</a:t>
            </a:r>
          </a:p>
        </p:txBody>
      </p:sp>
      <p:sp>
        <p:nvSpPr>
          <p:cNvPr id="4" name="Left Brace 3"/>
          <p:cNvSpPr/>
          <p:nvPr/>
        </p:nvSpPr>
        <p:spPr>
          <a:xfrm>
            <a:off x="707618" y="1556426"/>
            <a:ext cx="398834" cy="1614791"/>
          </a:xfrm>
          <a:prstGeom prst="leftBrace">
            <a:avLst/>
          </a:prstGeom>
          <a:noFill/>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3195168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graphicFrame>
        <p:nvGraphicFramePr>
          <p:cNvPr id="6" name="Content Placeholder 5"/>
          <p:cNvGraphicFramePr>
            <a:graphicFrameLocks noGrp="1"/>
          </p:cNvGraphicFramePr>
          <p:nvPr>
            <p:ph idx="1"/>
            <p:extLst/>
          </p:nvPr>
        </p:nvGraphicFramePr>
        <p:xfrm>
          <a:off x="526118" y="2039306"/>
          <a:ext cx="3531476" cy="3297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sosceles Triangle 4"/>
          <p:cNvSpPr/>
          <p:nvPr/>
        </p:nvSpPr>
        <p:spPr>
          <a:xfrm>
            <a:off x="840828" y="2911366"/>
            <a:ext cx="6160863" cy="2743200"/>
          </a:xfrm>
          <a:prstGeom prst="triangle">
            <a:avLst>
              <a:gd name="adj" fmla="val 9999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663300"/>
              </a:solidFill>
            </a:endParaRPr>
          </a:p>
        </p:txBody>
      </p:sp>
      <p:sp>
        <p:nvSpPr>
          <p:cNvPr id="7" name="Right Triangle 6"/>
          <p:cNvSpPr/>
          <p:nvPr/>
        </p:nvSpPr>
        <p:spPr>
          <a:xfrm rot="20155507">
            <a:off x="570315" y="4198648"/>
            <a:ext cx="1715719" cy="1138829"/>
          </a:xfrm>
          <a:prstGeom prst="rtTriangl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TextBox 7"/>
          <p:cNvSpPr txBox="1"/>
          <p:nvPr/>
        </p:nvSpPr>
        <p:spPr>
          <a:xfrm rot="20184195">
            <a:off x="679269" y="4996428"/>
            <a:ext cx="1371600" cy="369332"/>
          </a:xfrm>
          <a:prstGeom prst="rect">
            <a:avLst/>
          </a:prstGeom>
          <a:noFill/>
        </p:spPr>
        <p:txBody>
          <a:bodyPr wrap="square" rtlCol="0">
            <a:spAutoFit/>
          </a:bodyPr>
          <a:lstStyle/>
          <a:p>
            <a:pPr fontAlgn="auto">
              <a:spcBef>
                <a:spcPts val="0"/>
              </a:spcBef>
              <a:spcAft>
                <a:spcPts val="0"/>
              </a:spcAft>
            </a:pPr>
            <a:r>
              <a:rPr lang="en-US" b="1" dirty="0" smtClean="0">
                <a:solidFill>
                  <a:prstClr val="white"/>
                </a:solidFill>
                <a:latin typeface="Calibri" panose="020F0502020204030204"/>
              </a:rPr>
              <a:t>Standard</a:t>
            </a:r>
            <a:endParaRPr lang="en-US" b="1" dirty="0">
              <a:solidFill>
                <a:prstClr val="white"/>
              </a:solidFill>
              <a:latin typeface="Calibri" panose="020F0502020204030204"/>
            </a:endParaRPr>
          </a:p>
        </p:txBody>
      </p:sp>
      <p:cxnSp>
        <p:nvCxnSpPr>
          <p:cNvPr id="10" name="Straight Arrow Connector 9"/>
          <p:cNvCxnSpPr/>
          <p:nvPr/>
        </p:nvCxnSpPr>
        <p:spPr>
          <a:xfrm>
            <a:off x="840828" y="6048103"/>
            <a:ext cx="616086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92731" y="6163883"/>
            <a:ext cx="1267098"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panose="020F0502020204030204"/>
              </a:rPr>
              <a:t>Time</a:t>
            </a:r>
            <a:endParaRPr lang="en-US" dirty="0">
              <a:solidFill>
                <a:prstClr val="black"/>
              </a:solidFill>
              <a:latin typeface="Calibri" panose="020F0502020204030204"/>
            </a:endParaRPr>
          </a:p>
        </p:txBody>
      </p:sp>
      <p:cxnSp>
        <p:nvCxnSpPr>
          <p:cNvPr id="14" name="Straight Arrow Connector 13"/>
          <p:cNvCxnSpPr/>
          <p:nvPr/>
        </p:nvCxnSpPr>
        <p:spPr>
          <a:xfrm flipV="1">
            <a:off x="7419703" y="2911366"/>
            <a:ext cx="0" cy="2743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24205" y="3696789"/>
            <a:ext cx="154141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panose="020F0502020204030204"/>
              </a:rPr>
              <a:t>Improvement</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340328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8.33333E-7 -1.48148E-6 L 0.32136 -0.19074 " pathEditMode="relative" rAng="0" ptsTypes="AA">
                                      <p:cBhvr>
                                        <p:cTn id="6" dur="2000" fill="hold"/>
                                        <p:tgtEl>
                                          <p:spTgt spid="6"/>
                                        </p:tgtEl>
                                        <p:attrNameLst>
                                          <p:attrName>ppt_x</p:attrName>
                                          <p:attrName>ppt_y</p:attrName>
                                        </p:attrNameLst>
                                      </p:cBhvr>
                                      <p:rCtr x="16059" y="-9537"/>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3.61111E-6 1.11111E-6 L 0.31892 -0.19074 " pathEditMode="relative" rAng="0" ptsTypes="AA">
                                      <p:cBhvr>
                                        <p:cTn id="10" dur="2000" fill="hold"/>
                                        <p:tgtEl>
                                          <p:spTgt spid="7"/>
                                        </p:tgtEl>
                                        <p:attrNameLst>
                                          <p:attrName>ppt_x</p:attrName>
                                          <p:attrName>ppt_y</p:attrName>
                                        </p:attrNameLst>
                                      </p:cBhvr>
                                      <p:rCtr x="15937" y="-9537"/>
                                    </p:animMotion>
                                  </p:childTnLst>
                                </p:cTn>
                              </p:par>
                              <p:par>
                                <p:cTn id="11" presetID="56" presetClass="path" presetSubtype="0" accel="50000" decel="50000" fill="hold" grpId="0" nodeType="withEffect">
                                  <p:stCondLst>
                                    <p:cond delay="0"/>
                                  </p:stCondLst>
                                  <p:childTnLst>
                                    <p:animMotion origin="layout" path="M 4.44444E-6 -4.07407E-6 L 0.34132 -0.20625 " pathEditMode="relative" rAng="0" ptsTypes="AA">
                                      <p:cBhvr>
                                        <p:cTn id="12" dur="2000" fill="hold"/>
                                        <p:tgtEl>
                                          <p:spTgt spid="8"/>
                                        </p:tgtEl>
                                        <p:attrNameLst>
                                          <p:attrName>ppt_x</p:attrName>
                                          <p:attrName>ppt_y</p:attrName>
                                        </p:attrNameLst>
                                      </p:cBhvr>
                                      <p:rCtr x="17066" y="-10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47651" y="1074738"/>
            <a:ext cx="8234362" cy="685800"/>
          </a:xfrm>
          <a:prstGeom prst="rect">
            <a:avLst/>
          </a:prstGeom>
        </p:spPr>
        <p:txBody>
          <a:bodyPr/>
          <a:lstStyle/>
          <a:p>
            <a:pPr algn="ctr" defTabSz="457200" eaLnBrk="0" hangingPunct="0">
              <a:defRPr/>
            </a:pPr>
            <a:r>
              <a:rPr lang="en-US" sz="2800" b="1" dirty="0" smtClean="0">
                <a:cs typeface="+mj-cs"/>
              </a:rPr>
              <a:t>Mental Models</a:t>
            </a:r>
            <a:endParaRPr lang="en-US" sz="2800" b="1" dirty="0">
              <a:cs typeface="+mj-cs"/>
            </a:endParaRPr>
          </a:p>
        </p:txBody>
      </p:sp>
      <p:sp>
        <p:nvSpPr>
          <p:cNvPr id="6" name="Rectangle 3"/>
          <p:cNvSpPr txBox="1">
            <a:spLocks noChangeArrowheads="1"/>
          </p:cNvSpPr>
          <p:nvPr/>
        </p:nvSpPr>
        <p:spPr>
          <a:xfrm>
            <a:off x="285750" y="2078038"/>
            <a:ext cx="4038600" cy="4114800"/>
          </a:xfrm>
          <a:prstGeom prst="rect">
            <a:avLst/>
          </a:prstGeom>
        </p:spPr>
        <p:txBody>
          <a:bodyPr>
            <a:normAutofit/>
          </a:bodyPr>
          <a:lstStyle>
            <a:lvl1pPr marL="342900" indent="-342900"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nSpc>
                <a:spcPct val="90000"/>
              </a:lnSpc>
              <a:spcBef>
                <a:spcPct val="15000"/>
              </a:spcBef>
              <a:buFont typeface="Monotype Sorts"/>
              <a:buNone/>
            </a:pPr>
            <a:r>
              <a:rPr lang="en-US" altLang="en-US" sz="1900" b="1" dirty="0" smtClean="0">
                <a:solidFill>
                  <a:srgbClr val="C00000"/>
                </a:solidFill>
                <a:effectLst>
                  <a:outerShdw blurRad="38100" dist="38100" dir="2700000" algn="tl">
                    <a:srgbClr val="C0C0C0"/>
                  </a:outerShdw>
                </a:effectLst>
              </a:rPr>
              <a:t>LEAN APPROACH TO MANAGEMENT</a:t>
            </a:r>
            <a:endParaRPr lang="en-US" altLang="en-US" sz="1900" b="1" dirty="0">
              <a:solidFill>
                <a:srgbClr val="C00000"/>
              </a:solidFill>
              <a:effectLst>
                <a:outerShdw blurRad="38100" dist="38100" dir="2700000" algn="tl">
                  <a:srgbClr val="C0C0C0"/>
                </a:outerShdw>
              </a:effectLst>
            </a:endParaRPr>
          </a:p>
          <a:p>
            <a:pPr>
              <a:lnSpc>
                <a:spcPct val="90000"/>
              </a:lnSpc>
              <a:spcBef>
                <a:spcPct val="15000"/>
              </a:spcBef>
              <a:buFont typeface="Monotype Sorts"/>
              <a:buNone/>
            </a:pPr>
            <a:endParaRPr lang="en-US" altLang="en-US" sz="1900" dirty="0">
              <a:solidFill>
                <a:srgbClr val="002060"/>
              </a:solidFill>
            </a:endParaRPr>
          </a:p>
          <a:p>
            <a:pPr>
              <a:lnSpc>
                <a:spcPct val="90000"/>
              </a:lnSpc>
              <a:spcBef>
                <a:spcPct val="20000"/>
              </a:spcBef>
              <a:buClr>
                <a:srgbClr val="9900FF"/>
              </a:buClr>
              <a:buFont typeface="Monotype Sorts"/>
              <a:buChar char="F"/>
            </a:pPr>
            <a:endParaRPr lang="en-US" altLang="en-US" sz="3000" b="1" dirty="0">
              <a:solidFill>
                <a:srgbClr val="002060"/>
              </a:solidFill>
            </a:endParaRPr>
          </a:p>
        </p:txBody>
      </p:sp>
      <p:sp>
        <p:nvSpPr>
          <p:cNvPr id="7" name="Rectangle 4"/>
          <p:cNvSpPr txBox="1">
            <a:spLocks noChangeArrowheads="1"/>
          </p:cNvSpPr>
          <p:nvPr/>
        </p:nvSpPr>
        <p:spPr>
          <a:xfrm>
            <a:off x="4443413" y="2078038"/>
            <a:ext cx="4038600" cy="4525963"/>
          </a:xfrm>
          <a:prstGeom prst="rect">
            <a:avLst/>
          </a:prstGeom>
        </p:spPr>
        <p:txBody>
          <a:bodyPr>
            <a:normAutofit/>
          </a:bodyPr>
          <a:lstStyle>
            <a:lvl1pPr marL="342900" indent="-342900"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15000"/>
              </a:spcBef>
              <a:buFont typeface="Monotype Sorts"/>
              <a:buNone/>
            </a:pPr>
            <a:r>
              <a:rPr lang="en-US" altLang="en-US" sz="2000" b="1" dirty="0" smtClean="0">
                <a:solidFill>
                  <a:srgbClr val="C00000"/>
                </a:solidFill>
                <a:effectLst>
                  <a:outerShdw blurRad="38100" dist="38100" dir="2700000" algn="tl">
                    <a:srgbClr val="C0C0C0"/>
                  </a:outerShdw>
                </a:effectLst>
              </a:rPr>
              <a:t>TRADITIONAL MANAGEMENT </a:t>
            </a:r>
            <a:r>
              <a:rPr lang="en-US" altLang="en-US" sz="2000" b="1" dirty="0">
                <a:solidFill>
                  <a:srgbClr val="C00000"/>
                </a:solidFill>
                <a:effectLst>
                  <a:outerShdw blurRad="38100" dist="38100" dir="2700000" algn="tl">
                    <a:srgbClr val="C0C0C0"/>
                  </a:outerShdw>
                </a:effectLst>
              </a:rPr>
              <a:t>STYLE</a:t>
            </a:r>
            <a:r>
              <a:rPr lang="en-US" altLang="en-US" sz="2000" dirty="0">
                <a:solidFill>
                  <a:srgbClr val="C00000"/>
                </a:solidFill>
                <a:effectLst>
                  <a:outerShdw blurRad="38100" dist="38100" dir="2700000" algn="tl">
                    <a:srgbClr val="C0C0C0"/>
                  </a:outerShdw>
                </a:effectLst>
              </a:rPr>
              <a:t> </a:t>
            </a:r>
          </a:p>
          <a:p>
            <a:pPr>
              <a:spcBef>
                <a:spcPct val="15000"/>
              </a:spcBef>
              <a:buFont typeface="Monotype Sorts"/>
              <a:buNone/>
            </a:pPr>
            <a:endParaRPr lang="en-US" altLang="en-US" sz="2000" dirty="0">
              <a:solidFill>
                <a:srgbClr val="002060"/>
              </a:solidFill>
            </a:endParaRPr>
          </a:p>
          <a:p>
            <a:pPr>
              <a:spcBef>
                <a:spcPct val="20000"/>
              </a:spcBef>
              <a:buFont typeface="Arial" pitchFamily="34" charset="0"/>
              <a:buChar char="•"/>
            </a:pPr>
            <a:endParaRPr lang="en-US" altLang="en-US" sz="3200" dirty="0">
              <a:solidFill>
                <a:srgbClr val="002060"/>
              </a:solidFill>
            </a:endParaRPr>
          </a:p>
        </p:txBody>
      </p:sp>
      <p:sp>
        <p:nvSpPr>
          <p:cNvPr id="1031"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How Lean Differs</a:t>
            </a:r>
            <a:endParaRPr lang="en-US" altLang="en-US" sz="3900" b="1" dirty="0">
              <a:cs typeface="Arial" pitchFamily="34" charset="0"/>
            </a:endParaRPr>
          </a:p>
        </p:txBody>
      </p:sp>
      <p:sp>
        <p:nvSpPr>
          <p:cNvPr id="103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06A89CD9-DBB1-4897-BD40-8C606A6B6B75}" type="slidenum">
              <a:rPr lang="en-US" altLang="en-US" b="1"/>
              <a:pPr algn="ctr" eaLnBrk="1" hangingPunct="1"/>
              <a:t>36</a:t>
            </a:fld>
            <a:endParaRPr lang="en-US" altLang="en-US" b="1" dirty="0"/>
          </a:p>
        </p:txBody>
      </p:sp>
    </p:spTree>
    <p:extLst>
      <p:ext uri="{BB962C8B-B14F-4D97-AF65-F5344CB8AC3E}">
        <p14:creationId xmlns:p14="http://schemas.microsoft.com/office/powerpoint/2010/main" val="2110132551"/>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F4F58255-56B7-4AA4-ADC0-077C2FEC9612}" type="slidenum">
              <a:rPr lang="en-US" altLang="en-US"/>
              <a:pPr/>
              <a:t>37</a:t>
            </a:fld>
            <a:endParaRPr lang="en-US" altLang="en-US"/>
          </a:p>
        </p:txBody>
      </p:sp>
      <p:sp>
        <p:nvSpPr>
          <p:cNvPr id="964611" name="Text Box 3"/>
          <p:cNvSpPr txBox="1">
            <a:spLocks noChangeArrowheads="1"/>
          </p:cNvSpPr>
          <p:nvPr/>
        </p:nvSpPr>
        <p:spPr bwMode="auto">
          <a:xfrm>
            <a:off x="685800" y="1981200"/>
            <a:ext cx="2630488" cy="457200"/>
          </a:xfrm>
          <a:prstGeom prst="rect">
            <a:avLst/>
          </a:prstGeom>
          <a:noFill/>
          <a:ln w="9525">
            <a:noFill/>
            <a:miter lim="800000"/>
            <a:headEnd/>
            <a:tailEnd/>
          </a:ln>
        </p:spPr>
        <p:txBody>
          <a:bodyPr>
            <a:spAutoFit/>
          </a:bodyPr>
          <a:lstStyle/>
          <a:p>
            <a:pPr algn="ctr" eaLnBrk="0" hangingPunct="0">
              <a:spcBef>
                <a:spcPct val="50000"/>
              </a:spcBef>
            </a:pPr>
            <a:r>
              <a:rPr lang="en-US" sz="2400" b="1" i="1"/>
              <a:t>Conventional</a:t>
            </a:r>
          </a:p>
        </p:txBody>
      </p:sp>
      <p:sp>
        <p:nvSpPr>
          <p:cNvPr id="964612" name="Text Box 4"/>
          <p:cNvSpPr txBox="1">
            <a:spLocks noChangeArrowheads="1"/>
          </p:cNvSpPr>
          <p:nvPr/>
        </p:nvSpPr>
        <p:spPr bwMode="auto">
          <a:xfrm>
            <a:off x="6156325" y="1981200"/>
            <a:ext cx="2209800" cy="457200"/>
          </a:xfrm>
          <a:prstGeom prst="rect">
            <a:avLst/>
          </a:prstGeom>
          <a:noFill/>
          <a:ln w="9525">
            <a:noFill/>
            <a:miter lim="800000"/>
            <a:headEnd/>
            <a:tailEnd/>
          </a:ln>
        </p:spPr>
        <p:txBody>
          <a:bodyPr>
            <a:spAutoFit/>
          </a:bodyPr>
          <a:lstStyle/>
          <a:p>
            <a:pPr algn="ctr" eaLnBrk="0" hangingPunct="0">
              <a:spcBef>
                <a:spcPct val="50000"/>
              </a:spcBef>
            </a:pPr>
            <a:r>
              <a:rPr lang="en-US" sz="2400" b="1" i="1" dirty="0"/>
              <a:t>Lean</a:t>
            </a:r>
          </a:p>
        </p:txBody>
      </p:sp>
      <p:pic>
        <p:nvPicPr>
          <p:cNvPr id="96461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463" y="2590800"/>
            <a:ext cx="4168775" cy="2862263"/>
          </a:xfrm>
          <a:prstGeom prst="rect">
            <a:avLst/>
          </a:prstGeom>
          <a:noFill/>
          <a:ln w="9525">
            <a:noFill/>
            <a:miter lim="800000"/>
            <a:headEnd/>
            <a:tailEnd/>
          </a:ln>
        </p:spPr>
      </p:pic>
      <p:pic>
        <p:nvPicPr>
          <p:cNvPr id="96461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2624138"/>
            <a:ext cx="4046538" cy="2786062"/>
          </a:xfrm>
          <a:prstGeom prst="rect">
            <a:avLst/>
          </a:prstGeom>
          <a:noFill/>
          <a:ln w="9525">
            <a:noFill/>
            <a:miter lim="800000"/>
            <a:headEnd/>
            <a:tailEnd/>
          </a:ln>
        </p:spPr>
      </p:pic>
      <p:sp>
        <p:nvSpPr>
          <p:cNvPr id="10" name="Rectangle 9"/>
          <p:cNvSpPr/>
          <p:nvPr/>
        </p:nvSpPr>
        <p:spPr>
          <a:xfrm>
            <a:off x="0" y="228600"/>
            <a:ext cx="91440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b="1" dirty="0" smtClean="0">
                <a:solidFill>
                  <a:srgbClr val="FFCC00"/>
                </a:solidFill>
              </a:rPr>
              <a:t>Lean Mental Models</a:t>
            </a:r>
          </a:p>
        </p:txBody>
      </p:sp>
    </p:spTree>
    <p:extLst>
      <p:ext uri="{BB962C8B-B14F-4D97-AF65-F5344CB8AC3E}">
        <p14:creationId xmlns:p14="http://schemas.microsoft.com/office/powerpoint/2010/main" val="300398400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D7881616-D040-4552-AD62-F3C78BB36F8F}" type="slidenum">
              <a:rPr lang="en-US" altLang="en-US"/>
              <a:pPr/>
              <a:t>38</a:t>
            </a:fld>
            <a:endParaRPr lang="en-US" altLang="en-US"/>
          </a:p>
        </p:txBody>
      </p:sp>
      <p:sp>
        <p:nvSpPr>
          <p:cNvPr id="966659" name="Text Box 3"/>
          <p:cNvSpPr txBox="1">
            <a:spLocks noChangeArrowheads="1"/>
          </p:cNvSpPr>
          <p:nvPr/>
        </p:nvSpPr>
        <p:spPr bwMode="auto">
          <a:xfrm>
            <a:off x="838200" y="2057400"/>
            <a:ext cx="2630488" cy="457200"/>
          </a:xfrm>
          <a:prstGeom prst="rect">
            <a:avLst/>
          </a:prstGeom>
          <a:noFill/>
          <a:ln w="9525">
            <a:noFill/>
            <a:miter lim="800000"/>
            <a:headEnd/>
            <a:tailEnd/>
          </a:ln>
        </p:spPr>
        <p:txBody>
          <a:bodyPr>
            <a:spAutoFit/>
          </a:bodyPr>
          <a:lstStyle/>
          <a:p>
            <a:pPr algn="ctr" eaLnBrk="0" hangingPunct="0">
              <a:spcBef>
                <a:spcPct val="50000"/>
              </a:spcBef>
            </a:pPr>
            <a:r>
              <a:rPr lang="en-US" sz="2400" b="1" i="1" dirty="0"/>
              <a:t>Conventional</a:t>
            </a:r>
          </a:p>
        </p:txBody>
      </p:sp>
      <p:sp>
        <p:nvSpPr>
          <p:cNvPr id="966660" name="Text Box 4"/>
          <p:cNvSpPr txBox="1">
            <a:spLocks noChangeArrowheads="1"/>
          </p:cNvSpPr>
          <p:nvPr/>
        </p:nvSpPr>
        <p:spPr bwMode="auto">
          <a:xfrm>
            <a:off x="5410200" y="2133600"/>
            <a:ext cx="2209800" cy="457200"/>
          </a:xfrm>
          <a:prstGeom prst="rect">
            <a:avLst/>
          </a:prstGeom>
          <a:noFill/>
          <a:ln w="9525">
            <a:noFill/>
            <a:miter lim="800000"/>
            <a:headEnd/>
            <a:tailEnd/>
          </a:ln>
        </p:spPr>
        <p:txBody>
          <a:bodyPr>
            <a:spAutoFit/>
          </a:bodyPr>
          <a:lstStyle/>
          <a:p>
            <a:pPr algn="ctr" eaLnBrk="0" hangingPunct="0">
              <a:spcBef>
                <a:spcPct val="50000"/>
              </a:spcBef>
            </a:pPr>
            <a:r>
              <a:rPr lang="en-US" sz="2400" b="1" i="1" dirty="0"/>
              <a:t>Lean</a:t>
            </a:r>
          </a:p>
        </p:txBody>
      </p:sp>
      <p:pic>
        <p:nvPicPr>
          <p:cNvPr id="96666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496" y="2757488"/>
            <a:ext cx="3862388" cy="2576512"/>
          </a:xfrm>
          <a:prstGeom prst="rect">
            <a:avLst/>
          </a:prstGeom>
          <a:noFill/>
          <a:ln w="9525">
            <a:noFill/>
            <a:miter lim="800000"/>
            <a:headEnd/>
            <a:tailEnd/>
          </a:ln>
        </p:spPr>
      </p:pic>
      <p:pic>
        <p:nvPicPr>
          <p:cNvPr id="966662"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84800" y="1371600"/>
            <a:ext cx="3632200" cy="4005262"/>
          </a:xfrm>
          <a:prstGeom prst="rect">
            <a:avLst/>
          </a:prstGeom>
          <a:noFill/>
          <a:ln w="9525">
            <a:noFill/>
            <a:miter lim="800000"/>
            <a:headEnd/>
            <a:tailEnd/>
          </a:ln>
        </p:spPr>
      </p:pic>
      <p:sp>
        <p:nvSpPr>
          <p:cNvPr id="11" name="Rectangle 10"/>
          <p:cNvSpPr/>
          <p:nvPr/>
        </p:nvSpPr>
        <p:spPr>
          <a:xfrm>
            <a:off x="0" y="228600"/>
            <a:ext cx="91440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b="1" dirty="0" smtClean="0">
                <a:solidFill>
                  <a:srgbClr val="FFCC00"/>
                </a:solidFill>
              </a:rPr>
              <a:t>Lean Mental Models</a:t>
            </a:r>
          </a:p>
        </p:txBody>
      </p:sp>
    </p:spTree>
    <p:extLst>
      <p:ext uri="{BB962C8B-B14F-4D97-AF65-F5344CB8AC3E}">
        <p14:creationId xmlns:p14="http://schemas.microsoft.com/office/powerpoint/2010/main" val="38328982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9662B4D4-DFC3-46A4-85BA-2AE0D2C79B58}" type="slidenum">
              <a:rPr lang="en-US" altLang="en-US"/>
              <a:pPr/>
              <a:t>39</a:t>
            </a:fld>
            <a:endParaRPr lang="en-US" altLang="en-US"/>
          </a:p>
        </p:txBody>
      </p:sp>
      <p:sp>
        <p:nvSpPr>
          <p:cNvPr id="968707" name="Text Box 3"/>
          <p:cNvSpPr txBox="1">
            <a:spLocks noChangeArrowheads="1"/>
          </p:cNvSpPr>
          <p:nvPr/>
        </p:nvSpPr>
        <p:spPr bwMode="auto">
          <a:xfrm>
            <a:off x="762000" y="1882775"/>
            <a:ext cx="2630488" cy="457200"/>
          </a:xfrm>
          <a:prstGeom prst="rect">
            <a:avLst/>
          </a:prstGeom>
          <a:noFill/>
          <a:ln w="9525">
            <a:noFill/>
            <a:miter lim="800000"/>
            <a:headEnd/>
            <a:tailEnd/>
          </a:ln>
        </p:spPr>
        <p:txBody>
          <a:bodyPr>
            <a:spAutoFit/>
          </a:bodyPr>
          <a:lstStyle/>
          <a:p>
            <a:pPr algn="ctr" eaLnBrk="0" hangingPunct="0">
              <a:spcBef>
                <a:spcPct val="50000"/>
              </a:spcBef>
            </a:pPr>
            <a:r>
              <a:rPr lang="en-US" sz="2400" b="1" i="1"/>
              <a:t>Conventional</a:t>
            </a:r>
          </a:p>
        </p:txBody>
      </p:sp>
      <p:sp>
        <p:nvSpPr>
          <p:cNvPr id="968708" name="Text Box 4"/>
          <p:cNvSpPr txBox="1">
            <a:spLocks noChangeArrowheads="1"/>
          </p:cNvSpPr>
          <p:nvPr/>
        </p:nvSpPr>
        <p:spPr bwMode="auto">
          <a:xfrm>
            <a:off x="6156325" y="1905000"/>
            <a:ext cx="2209800" cy="457200"/>
          </a:xfrm>
          <a:prstGeom prst="rect">
            <a:avLst/>
          </a:prstGeom>
          <a:noFill/>
          <a:ln w="9525">
            <a:noFill/>
            <a:miter lim="800000"/>
            <a:headEnd/>
            <a:tailEnd/>
          </a:ln>
        </p:spPr>
        <p:txBody>
          <a:bodyPr>
            <a:spAutoFit/>
          </a:bodyPr>
          <a:lstStyle/>
          <a:p>
            <a:pPr algn="ctr" eaLnBrk="0" hangingPunct="0">
              <a:spcBef>
                <a:spcPct val="50000"/>
              </a:spcBef>
            </a:pPr>
            <a:r>
              <a:rPr lang="en-US" sz="2400" b="1" i="1" dirty="0"/>
              <a:t>Lean</a:t>
            </a:r>
          </a:p>
        </p:txBody>
      </p:sp>
      <p:pic>
        <p:nvPicPr>
          <p:cNvPr id="96870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720975"/>
            <a:ext cx="4191000" cy="2689225"/>
          </a:xfrm>
          <a:prstGeom prst="rect">
            <a:avLst/>
          </a:prstGeom>
          <a:noFill/>
          <a:ln w="9525">
            <a:noFill/>
            <a:miter lim="800000"/>
            <a:headEnd/>
            <a:tailEnd/>
          </a:ln>
        </p:spPr>
      </p:pic>
      <p:pic>
        <p:nvPicPr>
          <p:cNvPr id="96871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9338" y="2463800"/>
            <a:ext cx="4100512" cy="3275013"/>
          </a:xfrm>
          <a:prstGeom prst="rect">
            <a:avLst/>
          </a:prstGeom>
          <a:noFill/>
          <a:ln w="9525">
            <a:noFill/>
            <a:miter lim="800000"/>
            <a:headEnd/>
            <a:tailEnd/>
          </a:ln>
        </p:spPr>
      </p:pic>
      <p:sp>
        <p:nvSpPr>
          <p:cNvPr id="11" name="Rectangle 10"/>
          <p:cNvSpPr/>
          <p:nvPr/>
        </p:nvSpPr>
        <p:spPr>
          <a:xfrm>
            <a:off x="0" y="228600"/>
            <a:ext cx="91440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b="1" dirty="0" smtClean="0">
                <a:solidFill>
                  <a:srgbClr val="FFCC00"/>
                </a:solidFill>
              </a:rPr>
              <a:t>Lean Mental Models</a:t>
            </a:r>
          </a:p>
        </p:txBody>
      </p:sp>
    </p:spTree>
    <p:extLst>
      <p:ext uri="{BB962C8B-B14F-4D97-AF65-F5344CB8AC3E}">
        <p14:creationId xmlns:p14="http://schemas.microsoft.com/office/powerpoint/2010/main" val="404724556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263" y="5181600"/>
            <a:ext cx="7078662" cy="708025"/>
          </a:xfrm>
          <a:prstGeom prst="rect">
            <a:avLst/>
          </a:prstGeom>
          <a:noFill/>
        </p:spPr>
        <p:txBody>
          <a:bodyPr>
            <a:spAutoFit/>
          </a:bodyPr>
          <a:lstStyle/>
          <a:p>
            <a:pPr algn="ctr">
              <a:defRPr/>
            </a:pPr>
            <a:r>
              <a:rPr lang="en-US" sz="4000" dirty="0">
                <a:solidFill>
                  <a:schemeClr val="accent1">
                    <a:lumMod val="75000"/>
                  </a:schemeClr>
                </a:solidFill>
                <a:latin typeface="Berlin Sans FB" pitchFamily="34" charset="0"/>
              </a:rPr>
              <a:t>2015 Overview</a:t>
            </a:r>
          </a:p>
        </p:txBody>
      </p:sp>
      <p:pic>
        <p:nvPicPr>
          <p:cNvPr id="7171"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522413"/>
            <a:ext cx="914400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84927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A3FC80E6-ECD3-4D1F-B079-2072393B91AD}" type="slidenum">
              <a:rPr lang="en-US" altLang="en-US"/>
              <a:pPr/>
              <a:t>40</a:t>
            </a:fld>
            <a:endParaRPr lang="en-US" altLang="en-US"/>
          </a:p>
        </p:txBody>
      </p:sp>
      <p:sp>
        <p:nvSpPr>
          <p:cNvPr id="970755" name="Text Box 3"/>
          <p:cNvSpPr txBox="1">
            <a:spLocks noChangeArrowheads="1"/>
          </p:cNvSpPr>
          <p:nvPr/>
        </p:nvSpPr>
        <p:spPr bwMode="auto">
          <a:xfrm>
            <a:off x="838200" y="1905000"/>
            <a:ext cx="2630488" cy="457200"/>
          </a:xfrm>
          <a:prstGeom prst="rect">
            <a:avLst/>
          </a:prstGeom>
          <a:noFill/>
          <a:ln w="9525">
            <a:noFill/>
            <a:miter lim="800000"/>
            <a:headEnd/>
            <a:tailEnd/>
          </a:ln>
        </p:spPr>
        <p:txBody>
          <a:bodyPr>
            <a:spAutoFit/>
          </a:bodyPr>
          <a:lstStyle/>
          <a:p>
            <a:pPr algn="ctr" eaLnBrk="0" hangingPunct="0">
              <a:spcBef>
                <a:spcPct val="50000"/>
              </a:spcBef>
            </a:pPr>
            <a:r>
              <a:rPr lang="en-US" sz="2400" b="1" i="1" dirty="0"/>
              <a:t>Conventional</a:t>
            </a:r>
          </a:p>
        </p:txBody>
      </p:sp>
      <p:sp>
        <p:nvSpPr>
          <p:cNvPr id="970756" name="Text Box 4"/>
          <p:cNvSpPr txBox="1">
            <a:spLocks noChangeArrowheads="1"/>
          </p:cNvSpPr>
          <p:nvPr/>
        </p:nvSpPr>
        <p:spPr bwMode="auto">
          <a:xfrm>
            <a:off x="4267200" y="1905000"/>
            <a:ext cx="2667000" cy="457200"/>
          </a:xfrm>
          <a:prstGeom prst="rect">
            <a:avLst/>
          </a:prstGeom>
          <a:noFill/>
          <a:ln w="9525">
            <a:noFill/>
            <a:miter lim="800000"/>
            <a:headEnd/>
            <a:tailEnd/>
          </a:ln>
        </p:spPr>
        <p:txBody>
          <a:bodyPr wrap="square">
            <a:spAutoFit/>
          </a:bodyPr>
          <a:lstStyle/>
          <a:p>
            <a:pPr algn="ctr" eaLnBrk="0" hangingPunct="0">
              <a:spcBef>
                <a:spcPct val="50000"/>
              </a:spcBef>
            </a:pPr>
            <a:r>
              <a:rPr lang="en-US" sz="2400" b="1" i="1" dirty="0"/>
              <a:t>Lean</a:t>
            </a:r>
          </a:p>
        </p:txBody>
      </p:sp>
      <p:pic>
        <p:nvPicPr>
          <p:cNvPr id="97075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2636838"/>
            <a:ext cx="3700463" cy="2620962"/>
          </a:xfrm>
          <a:prstGeom prst="rect">
            <a:avLst/>
          </a:prstGeom>
          <a:noFill/>
          <a:ln w="9525">
            <a:noFill/>
            <a:miter lim="800000"/>
            <a:headEnd/>
            <a:tailEnd/>
          </a:ln>
        </p:spPr>
      </p:pic>
      <p:pic>
        <p:nvPicPr>
          <p:cNvPr id="97075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2725" y="1752600"/>
            <a:ext cx="3365500" cy="3538538"/>
          </a:xfrm>
          <a:prstGeom prst="rect">
            <a:avLst/>
          </a:prstGeom>
          <a:noFill/>
          <a:ln w="9525">
            <a:noFill/>
            <a:miter lim="800000"/>
            <a:headEnd/>
            <a:tailEnd/>
          </a:ln>
        </p:spPr>
      </p:pic>
      <p:sp>
        <p:nvSpPr>
          <p:cNvPr id="11" name="Rectangle 10"/>
          <p:cNvSpPr/>
          <p:nvPr/>
        </p:nvSpPr>
        <p:spPr>
          <a:xfrm>
            <a:off x="0" y="228600"/>
            <a:ext cx="91440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b="1" dirty="0" smtClean="0">
                <a:solidFill>
                  <a:srgbClr val="FFCC00"/>
                </a:solidFill>
              </a:rPr>
              <a:t>Lean Mental Models</a:t>
            </a:r>
          </a:p>
        </p:txBody>
      </p:sp>
    </p:spTree>
    <p:extLst>
      <p:ext uri="{BB962C8B-B14F-4D97-AF65-F5344CB8AC3E}">
        <p14:creationId xmlns:p14="http://schemas.microsoft.com/office/powerpoint/2010/main" val="187718009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6F2F2F67-78F5-458A-A24D-ACFEF16764E3}" type="slidenum">
              <a:rPr lang="en-US" altLang="en-US"/>
              <a:pPr/>
              <a:t>41</a:t>
            </a:fld>
            <a:endParaRPr lang="en-US" altLang="en-US"/>
          </a:p>
        </p:txBody>
      </p:sp>
      <p:sp>
        <p:nvSpPr>
          <p:cNvPr id="972803" name="Text Box 3"/>
          <p:cNvSpPr txBox="1">
            <a:spLocks noChangeArrowheads="1"/>
          </p:cNvSpPr>
          <p:nvPr/>
        </p:nvSpPr>
        <p:spPr bwMode="auto">
          <a:xfrm>
            <a:off x="798512" y="1600200"/>
            <a:ext cx="2630488" cy="457200"/>
          </a:xfrm>
          <a:prstGeom prst="rect">
            <a:avLst/>
          </a:prstGeom>
          <a:noFill/>
          <a:ln w="9525">
            <a:noFill/>
            <a:miter lim="800000"/>
            <a:headEnd/>
            <a:tailEnd/>
          </a:ln>
        </p:spPr>
        <p:txBody>
          <a:bodyPr>
            <a:spAutoFit/>
          </a:bodyPr>
          <a:lstStyle/>
          <a:p>
            <a:pPr algn="ctr" eaLnBrk="0" hangingPunct="0">
              <a:spcBef>
                <a:spcPct val="50000"/>
              </a:spcBef>
            </a:pPr>
            <a:r>
              <a:rPr lang="en-US" sz="2400" b="1" i="1" dirty="0"/>
              <a:t>Conventional</a:t>
            </a:r>
          </a:p>
        </p:txBody>
      </p:sp>
      <p:sp>
        <p:nvSpPr>
          <p:cNvPr id="972804" name="Text Box 4"/>
          <p:cNvSpPr txBox="1">
            <a:spLocks noChangeArrowheads="1"/>
          </p:cNvSpPr>
          <p:nvPr/>
        </p:nvSpPr>
        <p:spPr bwMode="auto">
          <a:xfrm>
            <a:off x="4724400" y="1600200"/>
            <a:ext cx="2209800" cy="457200"/>
          </a:xfrm>
          <a:prstGeom prst="rect">
            <a:avLst/>
          </a:prstGeom>
          <a:noFill/>
          <a:ln w="9525">
            <a:noFill/>
            <a:miter lim="800000"/>
            <a:headEnd/>
            <a:tailEnd/>
          </a:ln>
        </p:spPr>
        <p:txBody>
          <a:bodyPr>
            <a:spAutoFit/>
          </a:bodyPr>
          <a:lstStyle/>
          <a:p>
            <a:pPr algn="ctr" eaLnBrk="0" hangingPunct="0">
              <a:spcBef>
                <a:spcPct val="50000"/>
              </a:spcBef>
            </a:pPr>
            <a:r>
              <a:rPr lang="en-US" sz="2400" b="1" i="1" dirty="0"/>
              <a:t>Lean</a:t>
            </a:r>
          </a:p>
        </p:txBody>
      </p:sp>
      <p:pic>
        <p:nvPicPr>
          <p:cNvPr id="97280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2" y="2057400"/>
            <a:ext cx="4478338" cy="3817938"/>
          </a:xfrm>
          <a:prstGeom prst="rect">
            <a:avLst/>
          </a:prstGeom>
          <a:noFill/>
          <a:ln w="9525">
            <a:noFill/>
            <a:miter lim="800000"/>
            <a:headEnd/>
            <a:tailEnd/>
          </a:ln>
        </p:spPr>
      </p:pic>
      <p:pic>
        <p:nvPicPr>
          <p:cNvPr id="972806"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6362" y="2019300"/>
            <a:ext cx="3729038" cy="3848100"/>
          </a:xfrm>
          <a:prstGeom prst="rect">
            <a:avLst/>
          </a:prstGeom>
          <a:noFill/>
          <a:ln w="9525">
            <a:noFill/>
            <a:miter lim="800000"/>
            <a:headEnd/>
            <a:tailEnd/>
          </a:ln>
        </p:spPr>
      </p:pic>
      <p:sp>
        <p:nvSpPr>
          <p:cNvPr id="11" name="Rectangle 10"/>
          <p:cNvSpPr/>
          <p:nvPr/>
        </p:nvSpPr>
        <p:spPr>
          <a:xfrm>
            <a:off x="0" y="228600"/>
            <a:ext cx="91440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200" b="1" dirty="0" smtClean="0">
                <a:solidFill>
                  <a:srgbClr val="FFCC00"/>
                </a:solidFill>
              </a:rPr>
              <a:t>Lean Mental Models</a:t>
            </a:r>
          </a:p>
        </p:txBody>
      </p:sp>
    </p:spTree>
    <p:extLst>
      <p:ext uri="{BB962C8B-B14F-4D97-AF65-F5344CB8AC3E}">
        <p14:creationId xmlns:p14="http://schemas.microsoft.com/office/powerpoint/2010/main" val="194470749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28447026"/>
              </p:ext>
            </p:extLst>
          </p:nvPr>
        </p:nvGraphicFramePr>
        <p:xfrm>
          <a:off x="457200" y="1181100"/>
          <a:ext cx="8229600" cy="11125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Lean</a:t>
                      </a:r>
                      <a:endParaRPr lang="en-US" dirty="0"/>
                    </a:p>
                  </a:txBody>
                  <a:tcPr/>
                </a:tc>
                <a:tc>
                  <a:txBody>
                    <a:bodyPr/>
                    <a:lstStyle/>
                    <a:p>
                      <a:r>
                        <a:rPr lang="en-US" dirty="0" smtClean="0"/>
                        <a:t>Traditional</a:t>
                      </a:r>
                      <a:endParaRPr lang="en-US" dirty="0"/>
                    </a:p>
                  </a:txBody>
                  <a:tcPr/>
                </a:tc>
              </a:tr>
              <a:tr h="370840">
                <a:tc>
                  <a:txBody>
                    <a:bodyPr/>
                    <a:lstStyle/>
                    <a:p>
                      <a:r>
                        <a:rPr lang="en-US" dirty="0" smtClean="0"/>
                        <a:t>Business Model</a:t>
                      </a:r>
                      <a:endParaRPr lang="en-US" dirty="0"/>
                    </a:p>
                  </a:txBody>
                  <a:tcPr/>
                </a:tc>
                <a:tc>
                  <a:txBody>
                    <a:bodyPr/>
                    <a:lstStyle/>
                    <a:p>
                      <a:r>
                        <a:rPr lang="en-US" dirty="0" smtClean="0"/>
                        <a:t>Business Plan</a:t>
                      </a:r>
                      <a:endParaRPr lang="en-US" dirty="0"/>
                    </a:p>
                  </a:txBody>
                  <a:tcPr/>
                </a:tc>
              </a:tr>
              <a:tr h="370840">
                <a:tc>
                  <a:txBody>
                    <a:bodyPr/>
                    <a:lstStyle/>
                    <a:p>
                      <a:r>
                        <a:rPr lang="en-US" dirty="0" smtClean="0"/>
                        <a:t>Hypothesis-driven</a:t>
                      </a:r>
                      <a:endParaRPr lang="en-US" dirty="0"/>
                    </a:p>
                  </a:txBody>
                  <a:tcPr/>
                </a:tc>
                <a:tc>
                  <a:txBody>
                    <a:bodyPr/>
                    <a:lstStyle/>
                    <a:p>
                      <a:r>
                        <a:rPr lang="en-US" dirty="0" smtClean="0"/>
                        <a:t>Implementation-driven</a:t>
                      </a:r>
                      <a:endParaRPr lang="en-US" dirty="0"/>
                    </a:p>
                  </a:txBody>
                  <a:tcPr/>
                </a:tc>
              </a:tr>
            </a:tbl>
          </a:graphicData>
        </a:graphic>
      </p:graphicFrame>
      <p:sp>
        <p:nvSpPr>
          <p:cNvPr id="3" name="Slide Number Placeholder 2"/>
          <p:cNvSpPr>
            <a:spLocks noGrp="1"/>
          </p:cNvSpPr>
          <p:nvPr>
            <p:ph type="sldNum" sz="quarter" idx="11"/>
          </p:nvPr>
        </p:nvSpPr>
        <p:spPr>
          <a:xfrm>
            <a:off x="-221795" y="6519182"/>
            <a:ext cx="901700" cy="222250"/>
          </a:xfrm>
        </p:spPr>
        <p:txBody>
          <a:bodyPr/>
          <a:lstStyle/>
          <a:p>
            <a:pPr lvl="1"/>
            <a:fld id="{3D94E549-4280-4101-97AA-243A8507B051}" type="slidenum">
              <a:rPr lang="en-US" altLang="en-US" sz="1100" smtClean="0"/>
              <a:pPr lvl="1"/>
              <a:t>42</a:t>
            </a:fld>
            <a:endParaRPr lang="en-US" altLang="en-US" sz="1100" dirty="0"/>
          </a:p>
        </p:txBody>
      </p:sp>
      <p:sp>
        <p:nvSpPr>
          <p:cNvPr id="5"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How Lean Differs?</a:t>
            </a:r>
            <a:endParaRPr lang="en-US" altLang="en-US" sz="4000" b="1" dirty="0">
              <a:cs typeface="Arial" pitchFamily="34" charset="0"/>
            </a:endParaRPr>
          </a:p>
        </p:txBody>
      </p:sp>
      <p:sp>
        <p:nvSpPr>
          <p:cNvPr id="7" name="Rectangle 6"/>
          <p:cNvSpPr/>
          <p:nvPr/>
        </p:nvSpPr>
        <p:spPr>
          <a:xfrm>
            <a:off x="3094673" y="2967335"/>
            <a:ext cx="2954655"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Strategy</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828345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01840304"/>
              </p:ext>
            </p:extLst>
          </p:nvPr>
        </p:nvGraphicFramePr>
        <p:xfrm>
          <a:off x="457200" y="1181100"/>
          <a:ext cx="8229600" cy="13817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Lean</a:t>
                      </a:r>
                      <a:endParaRPr lang="en-US" dirty="0"/>
                    </a:p>
                  </a:txBody>
                  <a:tcPr/>
                </a:tc>
                <a:tc>
                  <a:txBody>
                    <a:bodyPr/>
                    <a:lstStyle/>
                    <a:p>
                      <a:r>
                        <a:rPr lang="en-US" dirty="0" smtClean="0"/>
                        <a:t>Traditional</a:t>
                      </a:r>
                      <a:endParaRPr lang="en-US" dirty="0"/>
                    </a:p>
                  </a:txBody>
                  <a:tcPr/>
                </a:tc>
              </a:tr>
              <a:tr h="370840">
                <a:tc>
                  <a:txBody>
                    <a:bodyPr/>
                    <a:lstStyle/>
                    <a:p>
                      <a:r>
                        <a:rPr lang="en-US" dirty="0" smtClean="0"/>
                        <a:t>Customer Development</a:t>
                      </a:r>
                      <a:endParaRPr lang="en-US" dirty="0"/>
                    </a:p>
                  </a:txBody>
                  <a:tcPr/>
                </a:tc>
                <a:tc>
                  <a:txBody>
                    <a:bodyPr/>
                    <a:lstStyle/>
                    <a:p>
                      <a:r>
                        <a:rPr lang="en-US" dirty="0" smtClean="0"/>
                        <a:t>Product Management</a:t>
                      </a:r>
                      <a:endParaRPr lang="en-US" dirty="0"/>
                    </a:p>
                  </a:txBody>
                  <a:tcPr/>
                </a:tc>
              </a:tr>
              <a:tr h="370840">
                <a:tc>
                  <a:txBody>
                    <a:bodyPr/>
                    <a:lstStyle/>
                    <a:p>
                      <a:r>
                        <a:rPr lang="en-US" dirty="0" smtClean="0"/>
                        <a:t>Get out</a:t>
                      </a:r>
                      <a:r>
                        <a:rPr lang="en-US" baseline="0" dirty="0" smtClean="0"/>
                        <a:t> of the office and test hypothesis</a:t>
                      </a:r>
                      <a:endParaRPr lang="en-US" dirty="0"/>
                    </a:p>
                  </a:txBody>
                  <a:tcPr/>
                </a:tc>
                <a:tc>
                  <a:txBody>
                    <a:bodyPr/>
                    <a:lstStyle/>
                    <a:p>
                      <a:r>
                        <a:rPr lang="en-US" dirty="0" smtClean="0"/>
                        <a:t>Prepare offerings for market following a linear, stet-by-step</a:t>
                      </a:r>
                      <a:r>
                        <a:rPr lang="en-US" baseline="0" dirty="0" smtClean="0"/>
                        <a:t> plan</a:t>
                      </a:r>
                      <a:endParaRPr lang="en-US" dirty="0"/>
                    </a:p>
                  </a:txBody>
                  <a:tcPr/>
                </a:tc>
              </a:tr>
            </a:tbl>
          </a:graphicData>
        </a:graphic>
      </p:graphicFrame>
      <p:sp>
        <p:nvSpPr>
          <p:cNvPr id="3" name="Slide Number Placeholder 2"/>
          <p:cNvSpPr>
            <a:spLocks noGrp="1"/>
          </p:cNvSpPr>
          <p:nvPr>
            <p:ph type="sldNum" sz="quarter" idx="11"/>
          </p:nvPr>
        </p:nvSpPr>
        <p:spPr>
          <a:xfrm>
            <a:off x="-221795" y="6519182"/>
            <a:ext cx="901700" cy="222250"/>
          </a:xfrm>
        </p:spPr>
        <p:txBody>
          <a:bodyPr/>
          <a:lstStyle/>
          <a:p>
            <a:pPr lvl="1"/>
            <a:fld id="{3D94E549-4280-4101-97AA-243A8507B051}" type="slidenum">
              <a:rPr lang="en-US" altLang="en-US" sz="1100" smtClean="0"/>
              <a:pPr lvl="1"/>
              <a:t>43</a:t>
            </a:fld>
            <a:endParaRPr lang="en-US" altLang="en-US" sz="1100" dirty="0"/>
          </a:p>
        </p:txBody>
      </p:sp>
      <p:sp>
        <p:nvSpPr>
          <p:cNvPr id="5"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How Lean Differs?</a:t>
            </a:r>
            <a:endParaRPr lang="en-US" altLang="en-US" sz="4000" b="1" dirty="0">
              <a:cs typeface="Arial" pitchFamily="34" charset="0"/>
            </a:endParaRPr>
          </a:p>
        </p:txBody>
      </p:sp>
      <p:sp>
        <p:nvSpPr>
          <p:cNvPr id="7" name="Rectangle 6"/>
          <p:cNvSpPr/>
          <p:nvPr/>
        </p:nvSpPr>
        <p:spPr>
          <a:xfrm>
            <a:off x="901765" y="2967335"/>
            <a:ext cx="7340472"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New-Product Process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836777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0336555"/>
              </p:ext>
            </p:extLst>
          </p:nvPr>
        </p:nvGraphicFramePr>
        <p:xfrm>
          <a:off x="457200" y="1181100"/>
          <a:ext cx="8229600" cy="16510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Lean</a:t>
                      </a:r>
                      <a:endParaRPr lang="en-US" dirty="0"/>
                    </a:p>
                  </a:txBody>
                  <a:tcPr/>
                </a:tc>
                <a:tc>
                  <a:txBody>
                    <a:bodyPr/>
                    <a:lstStyle/>
                    <a:p>
                      <a:r>
                        <a:rPr lang="en-US" dirty="0" smtClean="0"/>
                        <a:t>Traditional</a:t>
                      </a:r>
                      <a:endParaRPr lang="en-US" dirty="0"/>
                    </a:p>
                  </a:txBody>
                  <a:tcPr/>
                </a:tc>
              </a:tr>
              <a:tr h="370840">
                <a:tc>
                  <a:txBody>
                    <a:bodyPr/>
                    <a:lstStyle/>
                    <a:p>
                      <a:r>
                        <a:rPr lang="en-US" dirty="0" smtClean="0"/>
                        <a:t>Cross-functional company</a:t>
                      </a:r>
                      <a:r>
                        <a:rPr lang="en-US" baseline="0" dirty="0" smtClean="0"/>
                        <a:t> and customer development teams</a:t>
                      </a:r>
                      <a:endParaRPr lang="en-US" dirty="0"/>
                    </a:p>
                  </a:txBody>
                  <a:tcPr/>
                </a:tc>
                <a:tc>
                  <a:txBody>
                    <a:bodyPr/>
                    <a:lstStyle/>
                    <a:p>
                      <a:r>
                        <a:rPr lang="en-US" dirty="0" smtClean="0"/>
                        <a:t>Departments by function</a:t>
                      </a:r>
                      <a:endParaRPr lang="en-US" dirty="0"/>
                    </a:p>
                  </a:txBody>
                  <a:tcPr/>
                </a:tc>
              </a:tr>
              <a:tr h="370840">
                <a:tc>
                  <a:txBody>
                    <a:bodyPr/>
                    <a:lstStyle/>
                    <a:p>
                      <a:r>
                        <a:rPr lang="en-US" dirty="0" smtClean="0"/>
                        <a:t>Hire</a:t>
                      </a:r>
                      <a:r>
                        <a:rPr lang="en-US" baseline="0" dirty="0" smtClean="0"/>
                        <a:t> for learning, nimbleness, and speed</a:t>
                      </a:r>
                      <a:endParaRPr lang="en-US" dirty="0"/>
                    </a:p>
                  </a:txBody>
                  <a:tcPr/>
                </a:tc>
                <a:tc>
                  <a:txBody>
                    <a:bodyPr/>
                    <a:lstStyle/>
                    <a:p>
                      <a:r>
                        <a:rPr lang="en-US" dirty="0" smtClean="0"/>
                        <a:t>Hire for experience and ability</a:t>
                      </a:r>
                      <a:r>
                        <a:rPr lang="en-US" baseline="0" dirty="0" smtClean="0"/>
                        <a:t> to execute</a:t>
                      </a:r>
                      <a:endParaRPr lang="en-US" dirty="0"/>
                    </a:p>
                  </a:txBody>
                  <a:tcPr/>
                </a:tc>
              </a:tr>
            </a:tbl>
          </a:graphicData>
        </a:graphic>
      </p:graphicFrame>
      <p:sp>
        <p:nvSpPr>
          <p:cNvPr id="3" name="Slide Number Placeholder 2"/>
          <p:cNvSpPr>
            <a:spLocks noGrp="1"/>
          </p:cNvSpPr>
          <p:nvPr>
            <p:ph type="sldNum" sz="quarter" idx="11"/>
          </p:nvPr>
        </p:nvSpPr>
        <p:spPr>
          <a:xfrm>
            <a:off x="-221795" y="6519182"/>
            <a:ext cx="901700" cy="222250"/>
          </a:xfrm>
        </p:spPr>
        <p:txBody>
          <a:bodyPr/>
          <a:lstStyle/>
          <a:p>
            <a:pPr lvl="1"/>
            <a:fld id="{3D94E549-4280-4101-97AA-243A8507B051}" type="slidenum">
              <a:rPr lang="en-US" altLang="en-US" sz="1100" smtClean="0"/>
              <a:pPr lvl="1"/>
              <a:t>44</a:t>
            </a:fld>
            <a:endParaRPr lang="en-US" altLang="en-US" sz="1100" dirty="0"/>
          </a:p>
        </p:txBody>
      </p:sp>
      <p:sp>
        <p:nvSpPr>
          <p:cNvPr id="5"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How Lean Differs?</a:t>
            </a:r>
            <a:endParaRPr lang="en-US" altLang="en-US" sz="4000" b="1" dirty="0">
              <a:cs typeface="Arial" pitchFamily="34" charset="0"/>
            </a:endParaRPr>
          </a:p>
        </p:txBody>
      </p:sp>
      <p:sp>
        <p:nvSpPr>
          <p:cNvPr id="7" name="Rectangle 6"/>
          <p:cNvSpPr/>
          <p:nvPr/>
        </p:nvSpPr>
        <p:spPr>
          <a:xfrm>
            <a:off x="2363706" y="2967335"/>
            <a:ext cx="4416594"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Organization</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096093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79852719"/>
              </p:ext>
            </p:extLst>
          </p:nvPr>
        </p:nvGraphicFramePr>
        <p:xfrm>
          <a:off x="457200" y="1181100"/>
          <a:ext cx="8229600" cy="13817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Lean</a:t>
                      </a:r>
                      <a:endParaRPr lang="en-US" dirty="0"/>
                    </a:p>
                  </a:txBody>
                  <a:tcPr/>
                </a:tc>
                <a:tc>
                  <a:txBody>
                    <a:bodyPr/>
                    <a:lstStyle/>
                    <a:p>
                      <a:r>
                        <a:rPr lang="en-US" dirty="0" smtClean="0"/>
                        <a:t>Traditional</a:t>
                      </a:r>
                      <a:endParaRPr lang="en-US" dirty="0"/>
                    </a:p>
                  </a:txBody>
                  <a:tcPr/>
                </a:tc>
              </a:tr>
              <a:tr h="370840">
                <a:tc>
                  <a:txBody>
                    <a:bodyPr/>
                    <a:lstStyle/>
                    <a:p>
                      <a:r>
                        <a:rPr lang="en-US" dirty="0" smtClean="0"/>
                        <a:t>Metrics that Matter</a:t>
                      </a:r>
                      <a:endParaRPr lang="en-US" dirty="0"/>
                    </a:p>
                  </a:txBody>
                  <a:tcPr/>
                </a:tc>
                <a:tc>
                  <a:txBody>
                    <a:bodyPr/>
                    <a:lstStyle/>
                    <a:p>
                      <a:r>
                        <a:rPr lang="en-US" dirty="0" smtClean="0"/>
                        <a:t>Accounting</a:t>
                      </a:r>
                      <a:endParaRPr lang="en-US" dirty="0"/>
                    </a:p>
                  </a:txBody>
                  <a:tcPr/>
                </a:tc>
              </a:tr>
              <a:tr h="370840">
                <a:tc>
                  <a:txBody>
                    <a:bodyPr/>
                    <a:lstStyle/>
                    <a:p>
                      <a:r>
                        <a:rPr lang="en-US" dirty="0" smtClean="0"/>
                        <a:t>Customer acquisition cost,</a:t>
                      </a:r>
                      <a:r>
                        <a:rPr lang="en-US" baseline="0" dirty="0" smtClean="0"/>
                        <a:t> lifetime customer value, churn, viral-ness</a:t>
                      </a:r>
                      <a:endParaRPr lang="en-US" dirty="0"/>
                    </a:p>
                  </a:txBody>
                  <a:tcPr/>
                </a:tc>
                <a:tc>
                  <a:txBody>
                    <a:bodyPr/>
                    <a:lstStyle/>
                    <a:p>
                      <a:r>
                        <a:rPr lang="en-US" dirty="0" smtClean="0"/>
                        <a:t>Income</a:t>
                      </a:r>
                      <a:r>
                        <a:rPr lang="en-US" baseline="0" dirty="0" smtClean="0"/>
                        <a:t> statement, balance sheet, cash flow statement</a:t>
                      </a:r>
                      <a:endParaRPr lang="en-US" dirty="0"/>
                    </a:p>
                  </a:txBody>
                  <a:tcPr/>
                </a:tc>
              </a:tr>
            </a:tbl>
          </a:graphicData>
        </a:graphic>
      </p:graphicFrame>
      <p:sp>
        <p:nvSpPr>
          <p:cNvPr id="3" name="Slide Number Placeholder 2"/>
          <p:cNvSpPr>
            <a:spLocks noGrp="1"/>
          </p:cNvSpPr>
          <p:nvPr>
            <p:ph type="sldNum" sz="quarter" idx="11"/>
          </p:nvPr>
        </p:nvSpPr>
        <p:spPr>
          <a:xfrm>
            <a:off x="-221795" y="6519182"/>
            <a:ext cx="901700" cy="222250"/>
          </a:xfrm>
        </p:spPr>
        <p:txBody>
          <a:bodyPr/>
          <a:lstStyle/>
          <a:p>
            <a:pPr lvl="1"/>
            <a:fld id="{3D94E549-4280-4101-97AA-243A8507B051}" type="slidenum">
              <a:rPr lang="en-US" altLang="en-US" sz="1100" smtClean="0"/>
              <a:pPr lvl="1"/>
              <a:t>45</a:t>
            </a:fld>
            <a:endParaRPr lang="en-US" altLang="en-US" sz="1100" dirty="0"/>
          </a:p>
        </p:txBody>
      </p:sp>
      <p:sp>
        <p:nvSpPr>
          <p:cNvPr id="5"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How Lean Differs?</a:t>
            </a:r>
            <a:endParaRPr lang="en-US" altLang="en-US" sz="4000" b="1" dirty="0">
              <a:cs typeface="Arial" pitchFamily="34" charset="0"/>
            </a:endParaRPr>
          </a:p>
        </p:txBody>
      </p:sp>
      <p:sp>
        <p:nvSpPr>
          <p:cNvPr id="7" name="Rectangle 6"/>
          <p:cNvSpPr/>
          <p:nvPr/>
        </p:nvSpPr>
        <p:spPr>
          <a:xfrm>
            <a:off x="1248019" y="2967335"/>
            <a:ext cx="6647975"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Financial Reporting</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894994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75301771"/>
              </p:ext>
            </p:extLst>
          </p:nvPr>
        </p:nvGraphicFramePr>
        <p:xfrm>
          <a:off x="457200" y="1181100"/>
          <a:ext cx="8229600" cy="13817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Lean</a:t>
                      </a:r>
                      <a:endParaRPr lang="en-US" dirty="0"/>
                    </a:p>
                  </a:txBody>
                  <a:tcPr/>
                </a:tc>
                <a:tc>
                  <a:txBody>
                    <a:bodyPr/>
                    <a:lstStyle/>
                    <a:p>
                      <a:r>
                        <a:rPr lang="en-US" dirty="0" smtClean="0"/>
                        <a:t>Traditional</a:t>
                      </a:r>
                      <a:endParaRPr lang="en-US" dirty="0"/>
                    </a:p>
                  </a:txBody>
                  <a:tcPr/>
                </a:tc>
              </a:tr>
              <a:tr h="370840">
                <a:tc>
                  <a:txBody>
                    <a:bodyPr/>
                    <a:lstStyle/>
                    <a:p>
                      <a:r>
                        <a:rPr lang="en-US" dirty="0" smtClean="0"/>
                        <a:t>Expected</a:t>
                      </a:r>
                      <a:endParaRPr lang="en-US" dirty="0"/>
                    </a:p>
                  </a:txBody>
                  <a:tcPr/>
                </a:tc>
                <a:tc>
                  <a:txBody>
                    <a:bodyPr/>
                    <a:lstStyle/>
                    <a:p>
                      <a:r>
                        <a:rPr lang="en-US" dirty="0" smtClean="0"/>
                        <a:t>Exception</a:t>
                      </a:r>
                      <a:endParaRPr lang="en-US" dirty="0"/>
                    </a:p>
                  </a:txBody>
                  <a:tcPr/>
                </a:tc>
              </a:tr>
              <a:tr h="370840">
                <a:tc>
                  <a:txBody>
                    <a:bodyPr/>
                    <a:lstStyle/>
                    <a:p>
                      <a:r>
                        <a:rPr lang="en-US" dirty="0" smtClean="0"/>
                        <a:t>Fix by iterating on ideas and pivoting away from ones that don’t work</a:t>
                      </a:r>
                      <a:endParaRPr lang="en-US" dirty="0"/>
                    </a:p>
                  </a:txBody>
                  <a:tcPr/>
                </a:tc>
                <a:tc>
                  <a:txBody>
                    <a:bodyPr/>
                    <a:lstStyle/>
                    <a:p>
                      <a:r>
                        <a:rPr lang="en-US" dirty="0" smtClean="0"/>
                        <a:t>Fix by firing executives</a:t>
                      </a:r>
                      <a:endParaRPr lang="en-US" dirty="0"/>
                    </a:p>
                  </a:txBody>
                  <a:tcPr/>
                </a:tc>
              </a:tr>
            </a:tbl>
          </a:graphicData>
        </a:graphic>
      </p:graphicFrame>
      <p:sp>
        <p:nvSpPr>
          <p:cNvPr id="3" name="Slide Number Placeholder 2"/>
          <p:cNvSpPr>
            <a:spLocks noGrp="1"/>
          </p:cNvSpPr>
          <p:nvPr>
            <p:ph type="sldNum" sz="quarter" idx="11"/>
          </p:nvPr>
        </p:nvSpPr>
        <p:spPr>
          <a:xfrm>
            <a:off x="-221795" y="6519182"/>
            <a:ext cx="901700" cy="222250"/>
          </a:xfrm>
        </p:spPr>
        <p:txBody>
          <a:bodyPr/>
          <a:lstStyle/>
          <a:p>
            <a:pPr lvl="1"/>
            <a:fld id="{3D94E549-4280-4101-97AA-243A8507B051}" type="slidenum">
              <a:rPr lang="en-US" altLang="en-US" sz="1100" smtClean="0"/>
              <a:pPr lvl="1"/>
              <a:t>46</a:t>
            </a:fld>
            <a:endParaRPr lang="en-US" altLang="en-US" sz="1100" dirty="0"/>
          </a:p>
        </p:txBody>
      </p:sp>
      <p:sp>
        <p:nvSpPr>
          <p:cNvPr id="5"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How Lean Differs?</a:t>
            </a:r>
            <a:endParaRPr lang="en-US" altLang="en-US" sz="4000" b="1" dirty="0">
              <a:cs typeface="Arial" pitchFamily="34" charset="0"/>
            </a:endParaRPr>
          </a:p>
        </p:txBody>
      </p:sp>
      <p:sp>
        <p:nvSpPr>
          <p:cNvPr id="7" name="Rectangle 6"/>
          <p:cNvSpPr/>
          <p:nvPr/>
        </p:nvSpPr>
        <p:spPr>
          <a:xfrm>
            <a:off x="3344749" y="2967335"/>
            <a:ext cx="2454518"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Failure</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204237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3765223"/>
              </p:ext>
            </p:extLst>
          </p:nvPr>
        </p:nvGraphicFramePr>
        <p:xfrm>
          <a:off x="457200" y="1181100"/>
          <a:ext cx="8229600" cy="11125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Lean</a:t>
                      </a:r>
                      <a:endParaRPr lang="en-US" dirty="0"/>
                    </a:p>
                  </a:txBody>
                  <a:tcPr/>
                </a:tc>
                <a:tc>
                  <a:txBody>
                    <a:bodyPr/>
                    <a:lstStyle/>
                    <a:p>
                      <a:r>
                        <a:rPr lang="en-US" dirty="0" smtClean="0"/>
                        <a:t>Traditional</a:t>
                      </a:r>
                      <a:endParaRPr lang="en-US" dirty="0"/>
                    </a:p>
                  </a:txBody>
                  <a:tcPr/>
                </a:tc>
              </a:tr>
              <a:tr h="370840">
                <a:tc>
                  <a:txBody>
                    <a:bodyPr/>
                    <a:lstStyle/>
                    <a:p>
                      <a:r>
                        <a:rPr lang="en-US" dirty="0" smtClean="0"/>
                        <a:t>Rapid</a:t>
                      </a:r>
                      <a:endParaRPr lang="en-US" dirty="0"/>
                    </a:p>
                  </a:txBody>
                  <a:tcPr/>
                </a:tc>
                <a:tc>
                  <a:txBody>
                    <a:bodyPr/>
                    <a:lstStyle/>
                    <a:p>
                      <a:r>
                        <a:rPr lang="en-US" dirty="0" smtClean="0"/>
                        <a:t>Measured</a:t>
                      </a:r>
                      <a:endParaRPr lang="en-US" dirty="0"/>
                    </a:p>
                  </a:txBody>
                  <a:tcPr/>
                </a:tc>
              </a:tr>
              <a:tr h="370840">
                <a:tc>
                  <a:txBody>
                    <a:bodyPr/>
                    <a:lstStyle/>
                    <a:p>
                      <a:r>
                        <a:rPr lang="en-US" dirty="0" smtClean="0"/>
                        <a:t>Operates on good-enough data</a:t>
                      </a:r>
                      <a:endParaRPr lang="en-US" dirty="0"/>
                    </a:p>
                  </a:txBody>
                  <a:tcPr/>
                </a:tc>
                <a:tc>
                  <a:txBody>
                    <a:bodyPr/>
                    <a:lstStyle/>
                    <a:p>
                      <a:r>
                        <a:rPr lang="en-US" dirty="0" smtClean="0"/>
                        <a:t>Operates on</a:t>
                      </a:r>
                      <a:r>
                        <a:rPr lang="en-US" baseline="0" dirty="0" smtClean="0"/>
                        <a:t> complete data</a:t>
                      </a:r>
                      <a:endParaRPr lang="en-US" dirty="0"/>
                    </a:p>
                  </a:txBody>
                  <a:tcPr/>
                </a:tc>
              </a:tr>
            </a:tbl>
          </a:graphicData>
        </a:graphic>
      </p:graphicFrame>
      <p:sp>
        <p:nvSpPr>
          <p:cNvPr id="3" name="Slide Number Placeholder 2"/>
          <p:cNvSpPr>
            <a:spLocks noGrp="1"/>
          </p:cNvSpPr>
          <p:nvPr>
            <p:ph type="sldNum" sz="quarter" idx="11"/>
          </p:nvPr>
        </p:nvSpPr>
        <p:spPr>
          <a:xfrm>
            <a:off x="-221795" y="6519182"/>
            <a:ext cx="901700" cy="222250"/>
          </a:xfrm>
        </p:spPr>
        <p:txBody>
          <a:bodyPr/>
          <a:lstStyle/>
          <a:p>
            <a:pPr lvl="1"/>
            <a:fld id="{3D94E549-4280-4101-97AA-243A8507B051}" type="slidenum">
              <a:rPr lang="en-US" altLang="en-US" sz="1100" smtClean="0"/>
              <a:pPr lvl="1"/>
              <a:t>47</a:t>
            </a:fld>
            <a:endParaRPr lang="en-US" altLang="en-US" sz="1100" dirty="0"/>
          </a:p>
        </p:txBody>
      </p:sp>
      <p:sp>
        <p:nvSpPr>
          <p:cNvPr id="5"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How Lean Differs?</a:t>
            </a:r>
            <a:endParaRPr lang="en-US" altLang="en-US" sz="4000" b="1" dirty="0">
              <a:cs typeface="Arial" pitchFamily="34" charset="0"/>
            </a:endParaRPr>
          </a:p>
        </p:txBody>
      </p:sp>
      <p:sp>
        <p:nvSpPr>
          <p:cNvPr id="7" name="Rectangle 6"/>
          <p:cNvSpPr/>
          <p:nvPr/>
        </p:nvSpPr>
        <p:spPr>
          <a:xfrm>
            <a:off x="3440929" y="2967335"/>
            <a:ext cx="2262158"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Speed</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1847375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48</a:t>
            </a:fld>
            <a:endParaRPr lang="en-US" altLang="en-US"/>
          </a:p>
        </p:txBody>
      </p:sp>
      <p:pic>
        <p:nvPicPr>
          <p:cNvPr id="23554" name="Picture 2" descr="http://opexcel.gpstrategies.com/App_Themes/gpw/images/opExcelLeanTempl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9457" y="1142524"/>
            <a:ext cx="4331081" cy="54138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45571"/>
            <a:ext cx="7693819" cy="1072989"/>
          </a:xfrm>
          <a:prstGeom prst="rect">
            <a:avLst/>
          </a:prstGeom>
        </p:spPr>
      </p:pic>
    </p:spTree>
    <p:extLst>
      <p:ext uri="{BB962C8B-B14F-4D97-AF65-F5344CB8AC3E}">
        <p14:creationId xmlns:p14="http://schemas.microsoft.com/office/powerpoint/2010/main" val="1559418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49</a:t>
            </a:fld>
            <a:endParaRPr lang="en-US" altLang="en-US"/>
          </a:p>
        </p:txBody>
      </p:sp>
      <p:sp>
        <p:nvSpPr>
          <p:cNvPr id="4" name="AutoShape 2" descr="Image result for lean improvement dreyfus scale"/>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1" y="0"/>
            <a:ext cx="9051331" cy="5571744"/>
          </a:xfrm>
          <a:prstGeom prst="rect">
            <a:avLst/>
          </a:prstGeom>
        </p:spPr>
      </p:pic>
    </p:spTree>
    <p:extLst>
      <p:ext uri="{BB962C8B-B14F-4D97-AF65-F5344CB8AC3E}">
        <p14:creationId xmlns:p14="http://schemas.microsoft.com/office/powerpoint/2010/main" val="196341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90E97A3B-67D2-4B5E-ACD3-5AD36FE19B2D}" type="slidenum">
              <a:rPr lang="en-US" altLang="en-US" sz="1200" smtClean="0">
                <a:latin typeface="Arial" pitchFamily="34" charset="0"/>
              </a:rPr>
              <a:pPr eaLnBrk="1" hangingPunct="1">
                <a:spcBef>
                  <a:spcPct val="0"/>
                </a:spcBef>
                <a:buFontTx/>
                <a:buNone/>
              </a:pPr>
              <a:t>5</a:t>
            </a:fld>
            <a:endParaRPr lang="en-US" altLang="en-US" sz="1200" smtClean="0">
              <a:latin typeface="Arial" pitchFamily="34" charset="0"/>
            </a:endParaRPr>
          </a:p>
        </p:txBody>
      </p:sp>
      <p:cxnSp>
        <p:nvCxnSpPr>
          <p:cNvPr id="6" name="Straight Connector 21"/>
          <p:cNvCxnSpPr>
            <a:cxnSpLocks noChangeShapeType="1"/>
          </p:cNvCxnSpPr>
          <p:nvPr/>
        </p:nvCxnSpPr>
        <p:spPr bwMode="auto">
          <a:xfrm>
            <a:off x="0" y="709613"/>
            <a:ext cx="8248650" cy="22225"/>
          </a:xfrm>
          <a:prstGeom prst="line">
            <a:avLst/>
          </a:prstGeom>
          <a:noFill/>
          <a:ln w="38100">
            <a:solidFill>
              <a:schemeClr val="accent1"/>
            </a:solidFill>
            <a:round/>
            <a:headEnd/>
            <a:tailEnd/>
          </a:ln>
          <a:effectLst>
            <a:outerShdw blurRad="63500" dist="228601" dir="2700000" sy="89999" rotWithShape="0">
              <a:srgbClr val="000000">
                <a:alpha val="25499"/>
              </a:srgbClr>
            </a:outerShdw>
          </a:effectLst>
          <a:extLst>
            <a:ext uri="{909E8E84-426E-40DD-AFC4-6F175D3DCCD1}">
              <a14:hiddenFill xmlns:a14="http://schemas.microsoft.com/office/drawing/2010/main">
                <a:noFill/>
              </a14:hiddenFill>
            </a:ext>
          </a:extLst>
        </p:spPr>
      </p:cxnSp>
      <p:sp>
        <p:nvSpPr>
          <p:cNvPr id="8196" name="Rectangle 20"/>
          <p:cNvSpPr>
            <a:spLocks noChangeArrowheads="1"/>
          </p:cNvSpPr>
          <p:nvPr/>
        </p:nvSpPr>
        <p:spPr bwMode="auto">
          <a:xfrm>
            <a:off x="215900" y="3905250"/>
            <a:ext cx="87074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buFont typeface="Arial" pitchFamily="34" charset="0"/>
              <a:buNone/>
            </a:pPr>
            <a:r>
              <a:rPr lang="en-US" altLang="en-US" sz="2800">
                <a:latin typeface="Arial" pitchFamily="34" charset="0"/>
                <a:cs typeface="Arial" pitchFamily="34" charset="0"/>
              </a:rPr>
              <a:t>Develop and support lean systems thinkers to transform Michigan’s organizations and economy.</a:t>
            </a:r>
            <a:r>
              <a:rPr lang="en-US" altLang="en-US" sz="1800">
                <a:cs typeface="Arial" pitchFamily="34" charset="0"/>
              </a:rPr>
              <a:t/>
            </a:r>
            <a:br>
              <a:rPr lang="en-US" altLang="en-US" sz="1800">
                <a:cs typeface="Arial" pitchFamily="34" charset="0"/>
              </a:rPr>
            </a:br>
            <a:endParaRPr lang="en-US" altLang="en-US" sz="2400">
              <a:latin typeface="Arial" pitchFamily="34" charset="0"/>
              <a:cs typeface="Arial" pitchFamily="34" charset="0"/>
            </a:endParaRPr>
          </a:p>
        </p:txBody>
      </p:sp>
      <p:pic>
        <p:nvPicPr>
          <p:cNvPr id="8197" name="Group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63925" y="1209675"/>
            <a:ext cx="16684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6920" y="-34640"/>
            <a:ext cx="8915400" cy="769441"/>
          </a:xfrm>
          <a:prstGeom prst="rect">
            <a:avLst/>
          </a:prstGeom>
          <a:noFill/>
          <a:ln w="9525">
            <a:noFill/>
            <a:miter lim="800000"/>
            <a:headEnd/>
            <a:tailEnd/>
          </a:ln>
        </p:spPr>
        <p:txBody>
          <a:bodyPr>
            <a:spAutoFit/>
          </a:bodyPr>
          <a:lstStyle/>
          <a:p>
            <a:pPr>
              <a:defRPr/>
            </a:pPr>
            <a:r>
              <a:rPr lang="en-US" sz="4400" b="1" dirty="0">
                <a:ln w="18415" cmpd="sng">
                  <a:solidFill>
                    <a:srgbClr val="FFFFFF"/>
                  </a:solidFill>
                  <a:prstDash val="solid"/>
                </a:ln>
                <a:solidFill>
                  <a:srgbClr val="000000"/>
                </a:solidFill>
                <a:ea typeface="+mn-ea"/>
                <a:cs typeface="Arial" pitchFamily="34" charset="0"/>
              </a:rPr>
              <a:t>Our New Vision/Mission</a:t>
            </a:r>
          </a:p>
        </p:txBody>
      </p:sp>
    </p:spTree>
    <p:extLst>
      <p:ext uri="{BB962C8B-B14F-4D97-AF65-F5344CB8AC3E}">
        <p14:creationId xmlns:p14="http://schemas.microsoft.com/office/powerpoint/2010/main" val="233391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p:cNvGraphicFramePr/>
          <p:nvPr/>
        </p:nvGraphicFramePr>
        <p:xfrm>
          <a:off x="-48912" y="1326776"/>
          <a:ext cx="9707081" cy="5038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21" name="Rectangle 24"/>
          <p:cNvSpPr>
            <a:spLocks noGrp="1" noChangeArrowheads="1"/>
          </p:cNvSpPr>
          <p:nvPr>
            <p:ph type="body" idx="1"/>
          </p:nvPr>
        </p:nvSpPr>
        <p:spPr>
          <a:xfrm>
            <a:off x="1985681" y="746680"/>
            <a:ext cx="2276849" cy="719138"/>
          </a:xfrm>
          <a:noFill/>
        </p:spPr>
        <p:txBody>
          <a:bodyPr>
            <a:noAutofit/>
          </a:bodyPr>
          <a:lstStyle/>
          <a:p>
            <a:pPr algn="r" eaLnBrk="1" hangingPunct="1">
              <a:lnSpc>
                <a:spcPct val="80000"/>
              </a:lnSpc>
              <a:buFont typeface="Wingdings" pitchFamily="2" charset="2"/>
              <a:buNone/>
            </a:pPr>
            <a:r>
              <a:rPr lang="en-US" sz="1800" b="1" dirty="0" smtClean="0"/>
              <a:t>Be anxious  </a:t>
            </a:r>
            <a:r>
              <a:rPr lang="en-US" sz="1800" dirty="0" smtClean="0"/>
              <a:t>Always doubt your assumptions</a:t>
            </a:r>
          </a:p>
        </p:txBody>
      </p:sp>
      <p:sp>
        <p:nvSpPr>
          <p:cNvPr id="102422" name="Rectangle 25"/>
          <p:cNvSpPr>
            <a:spLocks noChangeArrowheads="1"/>
          </p:cNvSpPr>
          <p:nvPr/>
        </p:nvSpPr>
        <p:spPr bwMode="auto">
          <a:xfrm>
            <a:off x="6580188" y="1301185"/>
            <a:ext cx="2106612" cy="511175"/>
          </a:xfrm>
          <a:prstGeom prst="rect">
            <a:avLst/>
          </a:prstGeom>
          <a:noFill/>
          <a:ln w="9525">
            <a:noFill/>
            <a:miter lim="800000"/>
            <a:headEnd/>
            <a:tailEnd/>
          </a:ln>
        </p:spPr>
        <p:txBody>
          <a:bodyPr/>
          <a:lstStyle/>
          <a:p>
            <a:pPr marL="342900" indent="-342900" fontAlgn="auto">
              <a:lnSpc>
                <a:spcPct val="80000"/>
              </a:lnSpc>
              <a:spcBef>
                <a:spcPct val="20000"/>
              </a:spcBef>
              <a:spcAft>
                <a:spcPts val="0"/>
              </a:spcAft>
              <a:buClr>
                <a:srgbClr val="DFD3B5"/>
              </a:buClr>
              <a:buFont typeface="Wingdings" pitchFamily="2" charset="2"/>
              <a:buNone/>
            </a:pPr>
            <a:r>
              <a:rPr lang="en-US" b="1" dirty="0">
                <a:solidFill>
                  <a:srgbClr val="000000"/>
                </a:solidFill>
                <a:latin typeface="News Gothic MT"/>
              </a:rPr>
              <a:t>Intellectual humility</a:t>
            </a:r>
          </a:p>
          <a:p>
            <a:pPr marL="342900" indent="-342900" fontAlgn="auto">
              <a:lnSpc>
                <a:spcPct val="80000"/>
              </a:lnSpc>
              <a:spcBef>
                <a:spcPct val="20000"/>
              </a:spcBef>
              <a:spcAft>
                <a:spcPts val="0"/>
              </a:spcAft>
              <a:buClr>
                <a:srgbClr val="DFD3B5"/>
              </a:buClr>
              <a:buFont typeface="Wingdings" pitchFamily="2" charset="2"/>
              <a:buNone/>
            </a:pPr>
            <a:r>
              <a:rPr lang="en-US" dirty="0">
                <a:solidFill>
                  <a:srgbClr val="000000"/>
                </a:solidFill>
                <a:latin typeface="News Gothic MT"/>
              </a:rPr>
              <a:t>Never think you are okay</a:t>
            </a:r>
          </a:p>
        </p:txBody>
      </p:sp>
      <p:sp>
        <p:nvSpPr>
          <p:cNvPr id="102423" name="Rectangle 26"/>
          <p:cNvSpPr>
            <a:spLocks noChangeArrowheads="1"/>
          </p:cNvSpPr>
          <p:nvPr/>
        </p:nvSpPr>
        <p:spPr bwMode="auto">
          <a:xfrm>
            <a:off x="6991350" y="3699243"/>
            <a:ext cx="2152650" cy="698500"/>
          </a:xfrm>
          <a:prstGeom prst="rect">
            <a:avLst/>
          </a:prstGeom>
          <a:noFill/>
          <a:ln w="9525">
            <a:noFill/>
            <a:miter lim="800000"/>
            <a:headEnd/>
            <a:tailEnd/>
          </a:ln>
        </p:spPr>
        <p:txBody>
          <a:bodyPr/>
          <a:lstStyle/>
          <a:p>
            <a:pPr marL="342900" indent="-342900" algn="ctr" fontAlgn="auto">
              <a:lnSpc>
                <a:spcPct val="80000"/>
              </a:lnSpc>
              <a:spcBef>
                <a:spcPct val="20000"/>
              </a:spcBef>
              <a:spcAft>
                <a:spcPts val="0"/>
              </a:spcAft>
              <a:buClr>
                <a:srgbClr val="DFD3B5"/>
              </a:buClr>
              <a:buFont typeface="Wingdings" pitchFamily="2" charset="2"/>
              <a:buNone/>
            </a:pPr>
            <a:r>
              <a:rPr lang="en-US" b="1" dirty="0" smtClean="0">
                <a:solidFill>
                  <a:srgbClr val="000000"/>
                </a:solidFill>
                <a:latin typeface="News Gothic MT"/>
              </a:rPr>
              <a:t>Evolution requires</a:t>
            </a:r>
            <a:endParaRPr lang="en-US" b="1" dirty="0">
              <a:solidFill>
                <a:srgbClr val="000000"/>
              </a:solidFill>
              <a:latin typeface="News Gothic MT"/>
            </a:endParaRPr>
          </a:p>
          <a:p>
            <a:pPr marL="342900" indent="-342900" algn="ctr" fontAlgn="auto">
              <a:lnSpc>
                <a:spcPct val="80000"/>
              </a:lnSpc>
              <a:spcBef>
                <a:spcPct val="20000"/>
              </a:spcBef>
              <a:spcAft>
                <a:spcPts val="0"/>
              </a:spcAft>
              <a:buClr>
                <a:srgbClr val="DFD3B5"/>
              </a:buClr>
              <a:buFont typeface="Wingdings" pitchFamily="2" charset="2"/>
              <a:buNone/>
            </a:pPr>
            <a:r>
              <a:rPr lang="en-US" b="1" dirty="0">
                <a:solidFill>
                  <a:srgbClr val="000000"/>
                </a:solidFill>
                <a:latin typeface="News Gothic MT"/>
              </a:rPr>
              <a:t>     </a:t>
            </a:r>
            <a:r>
              <a:rPr lang="en-US" dirty="0">
                <a:solidFill>
                  <a:srgbClr val="000000"/>
                </a:solidFill>
                <a:latin typeface="News Gothic MT"/>
              </a:rPr>
              <a:t>Trial and error,</a:t>
            </a:r>
          </a:p>
          <a:p>
            <a:pPr marL="342900" indent="-342900" algn="ctr" fontAlgn="auto">
              <a:lnSpc>
                <a:spcPct val="80000"/>
              </a:lnSpc>
              <a:spcBef>
                <a:spcPct val="20000"/>
              </a:spcBef>
              <a:spcAft>
                <a:spcPts val="0"/>
              </a:spcAft>
              <a:buClr>
                <a:srgbClr val="DFD3B5"/>
              </a:buClr>
              <a:buFont typeface="Wingdings" pitchFamily="2" charset="2"/>
              <a:buNone/>
            </a:pPr>
            <a:r>
              <a:rPr lang="en-US" dirty="0">
                <a:solidFill>
                  <a:srgbClr val="000000"/>
                </a:solidFill>
                <a:latin typeface="News Gothic MT"/>
              </a:rPr>
              <a:t>     challenge and failure</a:t>
            </a:r>
          </a:p>
        </p:txBody>
      </p:sp>
      <p:sp>
        <p:nvSpPr>
          <p:cNvPr id="102424" name="Rectangle 27"/>
          <p:cNvSpPr>
            <a:spLocks noChangeArrowheads="1"/>
          </p:cNvSpPr>
          <p:nvPr/>
        </p:nvSpPr>
        <p:spPr bwMode="auto">
          <a:xfrm>
            <a:off x="5425888" y="5957136"/>
            <a:ext cx="3449171" cy="576262"/>
          </a:xfrm>
          <a:prstGeom prst="rect">
            <a:avLst/>
          </a:prstGeom>
          <a:noFill/>
          <a:ln w="9525">
            <a:noFill/>
            <a:miter lim="800000"/>
            <a:headEnd/>
            <a:tailEnd/>
          </a:ln>
        </p:spPr>
        <p:txBody>
          <a:bodyPr/>
          <a:lstStyle/>
          <a:p>
            <a:pPr marL="342900" indent="-342900" fontAlgn="auto">
              <a:lnSpc>
                <a:spcPct val="80000"/>
              </a:lnSpc>
              <a:spcBef>
                <a:spcPct val="20000"/>
              </a:spcBef>
              <a:spcAft>
                <a:spcPts val="0"/>
              </a:spcAft>
              <a:buClr>
                <a:srgbClr val="DFD3B5"/>
              </a:buClr>
              <a:buFont typeface="Wingdings" pitchFamily="2" charset="2"/>
              <a:buNone/>
            </a:pPr>
            <a:r>
              <a:rPr lang="en-US" b="1" dirty="0">
                <a:solidFill>
                  <a:srgbClr val="000000"/>
                </a:solidFill>
                <a:latin typeface="News Gothic MT"/>
              </a:rPr>
              <a:t>Ask why 5 times</a:t>
            </a:r>
          </a:p>
          <a:p>
            <a:pPr marL="342900" indent="-342900" fontAlgn="auto">
              <a:lnSpc>
                <a:spcPct val="80000"/>
              </a:lnSpc>
              <a:spcBef>
                <a:spcPct val="20000"/>
              </a:spcBef>
              <a:spcAft>
                <a:spcPts val="0"/>
              </a:spcAft>
              <a:buClr>
                <a:srgbClr val="DFD3B5"/>
              </a:buClr>
              <a:buFont typeface="Wingdings" pitchFamily="2" charset="2"/>
              <a:buNone/>
            </a:pPr>
            <a:r>
              <a:rPr lang="en-US" b="1" dirty="0">
                <a:solidFill>
                  <a:srgbClr val="000000"/>
                </a:solidFill>
                <a:latin typeface="News Gothic MT"/>
              </a:rPr>
              <a:t>     </a:t>
            </a:r>
            <a:r>
              <a:rPr lang="en-US" dirty="0">
                <a:solidFill>
                  <a:srgbClr val="000000"/>
                </a:solidFill>
                <a:latin typeface="News Gothic MT"/>
              </a:rPr>
              <a:t>To get to the root of the problem</a:t>
            </a:r>
          </a:p>
        </p:txBody>
      </p:sp>
      <p:sp>
        <p:nvSpPr>
          <p:cNvPr id="102425" name="Rectangle 28"/>
          <p:cNvSpPr>
            <a:spLocks noChangeArrowheads="1"/>
          </p:cNvSpPr>
          <p:nvPr/>
        </p:nvSpPr>
        <p:spPr bwMode="auto">
          <a:xfrm>
            <a:off x="71716" y="4516338"/>
            <a:ext cx="2410012" cy="698500"/>
          </a:xfrm>
          <a:prstGeom prst="rect">
            <a:avLst/>
          </a:prstGeom>
          <a:noFill/>
          <a:ln w="9525">
            <a:noFill/>
            <a:miter lim="800000"/>
            <a:headEnd/>
            <a:tailEnd/>
          </a:ln>
        </p:spPr>
        <p:txBody>
          <a:bodyPr/>
          <a:lstStyle/>
          <a:p>
            <a:pPr marL="342900" indent="-342900" fontAlgn="auto">
              <a:lnSpc>
                <a:spcPct val="80000"/>
              </a:lnSpc>
              <a:spcBef>
                <a:spcPct val="20000"/>
              </a:spcBef>
              <a:spcAft>
                <a:spcPts val="0"/>
              </a:spcAft>
              <a:buClr>
                <a:srgbClr val="DFD3B5"/>
              </a:buClr>
              <a:buFont typeface="Wingdings" pitchFamily="2" charset="2"/>
              <a:buNone/>
            </a:pPr>
            <a:r>
              <a:rPr lang="en-US" b="1" dirty="0">
                <a:solidFill>
                  <a:srgbClr val="000000"/>
                </a:solidFill>
                <a:latin typeface="News Gothic MT"/>
              </a:rPr>
              <a:t>Take responsibility</a:t>
            </a:r>
          </a:p>
          <a:p>
            <a:pPr marL="342900" indent="-342900" fontAlgn="auto">
              <a:lnSpc>
                <a:spcPct val="80000"/>
              </a:lnSpc>
              <a:spcBef>
                <a:spcPct val="20000"/>
              </a:spcBef>
              <a:spcAft>
                <a:spcPts val="0"/>
              </a:spcAft>
              <a:buClr>
                <a:srgbClr val="DFD3B5"/>
              </a:buClr>
              <a:buFont typeface="Wingdings" pitchFamily="2" charset="2"/>
              <a:buNone/>
            </a:pPr>
            <a:r>
              <a:rPr lang="en-US" b="1" dirty="0">
                <a:solidFill>
                  <a:srgbClr val="000000"/>
                </a:solidFill>
                <a:latin typeface="News Gothic MT"/>
              </a:rPr>
              <a:t>     </a:t>
            </a:r>
            <a:r>
              <a:rPr lang="en-US" dirty="0">
                <a:solidFill>
                  <a:srgbClr val="000000"/>
                </a:solidFill>
                <a:latin typeface="News Gothic MT"/>
              </a:rPr>
              <a:t>Do not blame circumstances for failures</a:t>
            </a:r>
          </a:p>
        </p:txBody>
      </p:sp>
      <p:sp>
        <p:nvSpPr>
          <p:cNvPr id="102426" name="Rectangle 29"/>
          <p:cNvSpPr>
            <a:spLocks noChangeArrowheads="1"/>
          </p:cNvSpPr>
          <p:nvPr/>
        </p:nvSpPr>
        <p:spPr bwMode="auto">
          <a:xfrm>
            <a:off x="0" y="2013132"/>
            <a:ext cx="2402541" cy="863600"/>
          </a:xfrm>
          <a:prstGeom prst="rect">
            <a:avLst/>
          </a:prstGeom>
          <a:noFill/>
          <a:ln w="9525">
            <a:noFill/>
            <a:miter lim="800000"/>
            <a:headEnd/>
            <a:tailEnd/>
          </a:ln>
        </p:spPr>
        <p:txBody>
          <a:bodyPr/>
          <a:lstStyle/>
          <a:p>
            <a:pPr marL="342900" indent="-342900" algn="r" fontAlgn="auto">
              <a:lnSpc>
                <a:spcPct val="80000"/>
              </a:lnSpc>
              <a:spcBef>
                <a:spcPct val="20000"/>
              </a:spcBef>
              <a:spcAft>
                <a:spcPts val="0"/>
              </a:spcAft>
              <a:buClr>
                <a:srgbClr val="DFD3B5"/>
              </a:buClr>
              <a:buFont typeface="Wingdings" pitchFamily="2" charset="2"/>
              <a:buNone/>
            </a:pPr>
            <a:r>
              <a:rPr lang="en-US" b="1" dirty="0" smtClean="0">
                <a:solidFill>
                  <a:srgbClr val="000000"/>
                </a:solidFill>
                <a:latin typeface="News Gothic MT"/>
              </a:rPr>
              <a:t>Evolution</a:t>
            </a:r>
          </a:p>
          <a:p>
            <a:pPr marL="342900" indent="-342900" algn="r" fontAlgn="auto">
              <a:lnSpc>
                <a:spcPct val="80000"/>
              </a:lnSpc>
              <a:spcBef>
                <a:spcPct val="20000"/>
              </a:spcBef>
              <a:spcAft>
                <a:spcPts val="0"/>
              </a:spcAft>
              <a:buClr>
                <a:srgbClr val="DFD3B5"/>
              </a:buClr>
              <a:buFont typeface="Wingdings" pitchFamily="2" charset="2"/>
              <a:buNone/>
            </a:pPr>
            <a:r>
              <a:rPr lang="en-US" dirty="0" smtClean="0">
                <a:solidFill>
                  <a:srgbClr val="000000"/>
                </a:solidFill>
                <a:latin typeface="News Gothic MT"/>
              </a:rPr>
              <a:t>     </a:t>
            </a:r>
            <a:r>
              <a:rPr lang="en-US" dirty="0">
                <a:solidFill>
                  <a:srgbClr val="000000"/>
                </a:solidFill>
                <a:latin typeface="News Gothic MT"/>
              </a:rPr>
              <a:t>Is an ongoing project </a:t>
            </a:r>
          </a:p>
          <a:p>
            <a:pPr marL="342900" indent="-342900" algn="r" fontAlgn="auto">
              <a:lnSpc>
                <a:spcPct val="80000"/>
              </a:lnSpc>
              <a:spcBef>
                <a:spcPct val="20000"/>
              </a:spcBef>
              <a:spcAft>
                <a:spcPts val="0"/>
              </a:spcAft>
              <a:buClr>
                <a:srgbClr val="DFD3B5"/>
              </a:buClr>
              <a:buFont typeface="Wingdings" pitchFamily="2" charset="2"/>
              <a:buNone/>
            </a:pPr>
            <a:r>
              <a:rPr lang="en-US" dirty="0">
                <a:solidFill>
                  <a:srgbClr val="000000"/>
                </a:solidFill>
                <a:latin typeface="News Gothic MT"/>
              </a:rPr>
              <a:t>       pursued at a deep</a:t>
            </a:r>
          </a:p>
          <a:p>
            <a:pPr marL="342900" indent="-342900" algn="r" fontAlgn="auto">
              <a:lnSpc>
                <a:spcPct val="80000"/>
              </a:lnSpc>
              <a:spcBef>
                <a:spcPct val="20000"/>
              </a:spcBef>
              <a:spcAft>
                <a:spcPts val="0"/>
              </a:spcAft>
              <a:buClr>
                <a:srgbClr val="DFD3B5"/>
              </a:buClr>
              <a:buFont typeface="Wingdings" pitchFamily="2" charset="2"/>
              <a:buNone/>
            </a:pPr>
            <a:r>
              <a:rPr lang="en-US" dirty="0">
                <a:solidFill>
                  <a:srgbClr val="000000"/>
                </a:solidFill>
                <a:latin typeface="News Gothic MT"/>
              </a:rPr>
              <a:t>         level</a:t>
            </a:r>
          </a:p>
        </p:txBody>
      </p:sp>
      <p:sp>
        <p:nvSpPr>
          <p:cNvPr id="393246" name="Rectangle 30"/>
          <p:cNvSpPr>
            <a:spLocks noGrp="1" noChangeArrowheads="1"/>
          </p:cNvSpPr>
          <p:nvPr>
            <p:ph type="title"/>
          </p:nvPr>
        </p:nvSpPr>
        <p:spPr>
          <a:xfrm>
            <a:off x="2187388" y="-19802"/>
            <a:ext cx="6741459" cy="683190"/>
          </a:xfrm>
        </p:spPr>
        <p:txBody>
          <a:bodyPr/>
          <a:lstStyle/>
          <a:p>
            <a:pPr eaLnBrk="1" hangingPunct="1">
              <a:defRPr/>
            </a:pPr>
            <a:r>
              <a:rPr lang="en-US" altLang="ko-KR" sz="2800" i="0" dirty="0" smtClean="0">
                <a:ea typeface="Gulim" pitchFamily="34" charset="-127"/>
              </a:rPr>
              <a:t>Toyota’s Key to Lean Culture  </a:t>
            </a:r>
          </a:p>
        </p:txBody>
      </p:sp>
      <p:sp>
        <p:nvSpPr>
          <p:cNvPr id="102429" name="Text Box 36"/>
          <p:cNvSpPr txBox="1">
            <a:spLocks noChangeArrowheads="1"/>
          </p:cNvSpPr>
          <p:nvPr/>
        </p:nvSpPr>
        <p:spPr bwMode="auto">
          <a:xfrm>
            <a:off x="-113598" y="5718774"/>
            <a:ext cx="3322963" cy="402291"/>
          </a:xfrm>
          <a:prstGeom prst="rect">
            <a:avLst/>
          </a:prstGeom>
          <a:noFill/>
          <a:ln w="12700" algn="ctr">
            <a:noFill/>
            <a:miter lim="800000"/>
            <a:headEnd/>
            <a:tailEnd/>
          </a:ln>
        </p:spPr>
        <p:txBody>
          <a:bodyPr wrap="square" tIns="46800" bIns="46800">
            <a:spAutoFit/>
          </a:bodyPr>
          <a:lstStyle/>
          <a:p>
            <a:pPr fontAlgn="auto">
              <a:spcBef>
                <a:spcPts val="0"/>
              </a:spcBef>
              <a:spcAft>
                <a:spcPts val="0"/>
              </a:spcAft>
            </a:pPr>
            <a:r>
              <a:rPr lang="en-US" sz="1000" dirty="0">
                <a:solidFill>
                  <a:srgbClr val="000000"/>
                </a:solidFill>
                <a:latin typeface="News Gothic MT"/>
              </a:rPr>
              <a:t>SOURCE: </a:t>
            </a:r>
            <a:r>
              <a:rPr lang="en-US" sz="1000" dirty="0" smtClean="0">
                <a:solidFill>
                  <a:srgbClr val="000000"/>
                </a:solidFill>
                <a:latin typeface="News Gothic MT"/>
                <a:hlinkClick r:id="rId8"/>
              </a:rPr>
              <a:t>http</a:t>
            </a:r>
            <a:r>
              <a:rPr lang="en-US" sz="1000" dirty="0">
                <a:solidFill>
                  <a:srgbClr val="000000"/>
                </a:solidFill>
                <a:latin typeface="News Gothic MT"/>
                <a:hlinkClick r:id="rId8"/>
              </a:rPr>
              <a:t>://</a:t>
            </a:r>
            <a:r>
              <a:rPr lang="en-US" sz="1000" dirty="0" smtClean="0">
                <a:solidFill>
                  <a:srgbClr val="000000"/>
                </a:solidFill>
                <a:latin typeface="News Gothic MT"/>
                <a:hlinkClick r:id="rId8"/>
              </a:rPr>
              <a:t>www.coe.montana.edu/i</a:t>
            </a:r>
            <a:r>
              <a:rPr lang="en-US" sz="1000" dirty="0" smtClean="0">
                <a:solidFill>
                  <a:srgbClr val="000000"/>
                </a:solidFill>
                <a:latin typeface="News Gothic MT"/>
              </a:rPr>
              <a:t> e/faculty/</a:t>
            </a:r>
            <a:r>
              <a:rPr lang="en-US" sz="1000" dirty="0" err="1" smtClean="0">
                <a:solidFill>
                  <a:srgbClr val="000000"/>
                </a:solidFill>
                <a:latin typeface="News Gothic MT"/>
              </a:rPr>
              <a:t>sobek</a:t>
            </a:r>
            <a:r>
              <a:rPr lang="en-US" sz="1000" dirty="0" smtClean="0">
                <a:solidFill>
                  <a:srgbClr val="000000"/>
                </a:solidFill>
                <a:latin typeface="News Gothic MT"/>
              </a:rPr>
              <a:t>/ime458/BR/Sp02/partainBR.htm</a:t>
            </a:r>
            <a:r>
              <a:rPr lang="en-US" sz="1000" dirty="0">
                <a:solidFill>
                  <a:srgbClr val="000000"/>
                </a:solidFill>
                <a:latin typeface="News Gothic MT"/>
              </a:rPr>
              <a:t>. </a:t>
            </a:r>
          </a:p>
        </p:txBody>
      </p:sp>
      <p:sp>
        <p:nvSpPr>
          <p:cNvPr id="17" name="Slide Number Placeholder 3"/>
          <p:cNvSpPr txBox="1">
            <a:spLocks/>
          </p:cNvSpPr>
          <p:nvPr/>
        </p:nvSpPr>
        <p:spPr>
          <a:xfrm>
            <a:off x="7010400" y="649978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42A07581-8688-434F-8774-B4D9352A67F8}" type="slidenum">
              <a:rPr lang="en-US" smtClean="0">
                <a:solidFill>
                  <a:srgbClr val="000000"/>
                </a:solidFill>
              </a:rPr>
              <a:pPr fontAlgn="auto">
                <a:spcBef>
                  <a:spcPts val="0"/>
                </a:spcBef>
                <a:spcAft>
                  <a:spcPts val="0"/>
                </a:spcAft>
              </a:pPr>
              <a:t>50</a:t>
            </a:fld>
            <a:endParaRPr lang="en-US" dirty="0">
              <a:solidFill>
                <a:srgbClr val="000000"/>
              </a:solidFill>
            </a:endParaRPr>
          </a:p>
        </p:txBody>
      </p:sp>
      <p:sp>
        <p:nvSpPr>
          <p:cNvPr id="18" name="Rectangle 17"/>
          <p:cNvSpPr/>
          <p:nvPr/>
        </p:nvSpPr>
        <p:spPr>
          <a:xfrm>
            <a:off x="-1" y="6548873"/>
            <a:ext cx="6297079" cy="309127"/>
          </a:xfrm>
          <a:prstGeom prst="rect">
            <a:avLst/>
          </a:prstGeom>
          <a:noFill/>
          <a:ln w="19050">
            <a:solidFill>
              <a:schemeClr val="bg1"/>
            </a:solidFill>
            <a:prstDash val="sysDot"/>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es-HN" sz="1400" dirty="0" smtClean="0">
                <a:solidFill>
                  <a:srgbClr val="AF8E37">
                    <a:lumMod val="50000"/>
                  </a:srgbClr>
                </a:solidFill>
                <a:latin typeface="Verdana" pitchFamily="34" charset="0"/>
                <a:ea typeface="Verdana" pitchFamily="34" charset="0"/>
                <a:cs typeface="Verdana" pitchFamily="34" charset="0"/>
              </a:rPr>
              <a:t>Oakland </a:t>
            </a:r>
            <a:r>
              <a:rPr lang="es-HN" sz="1400" dirty="0" err="1" smtClean="0">
                <a:solidFill>
                  <a:srgbClr val="AF8E37">
                    <a:lumMod val="50000"/>
                  </a:srgbClr>
                </a:solidFill>
                <a:latin typeface="Verdana" pitchFamily="34" charset="0"/>
                <a:ea typeface="Verdana" pitchFamily="34" charset="0"/>
                <a:cs typeface="Verdana" pitchFamily="34" charset="0"/>
              </a:rPr>
              <a:t>University</a:t>
            </a:r>
            <a:r>
              <a:rPr lang="es-HN" sz="1400" dirty="0" smtClean="0">
                <a:solidFill>
                  <a:srgbClr val="AF8E37">
                    <a:lumMod val="50000"/>
                  </a:srgbClr>
                </a:solidFill>
                <a:latin typeface="Verdana" pitchFamily="34" charset="0"/>
                <a:ea typeface="Verdana" pitchFamily="34" charset="0"/>
                <a:cs typeface="Verdana" pitchFamily="34" charset="0"/>
              </a:rPr>
              <a:t> Lean </a:t>
            </a:r>
            <a:r>
              <a:rPr lang="es-HN" sz="1400" dirty="0" err="1" smtClean="0">
                <a:solidFill>
                  <a:srgbClr val="AF8E37">
                    <a:lumMod val="50000"/>
                  </a:srgbClr>
                </a:solidFill>
                <a:latin typeface="Verdana" pitchFamily="34" charset="0"/>
                <a:ea typeface="Verdana" pitchFamily="34" charset="0"/>
                <a:cs typeface="Verdana" pitchFamily="34" charset="0"/>
              </a:rPr>
              <a:t>Diversification</a:t>
            </a:r>
            <a:r>
              <a:rPr lang="es-HN" sz="1400" dirty="0" smtClean="0">
                <a:solidFill>
                  <a:srgbClr val="AF8E37">
                    <a:lumMod val="50000"/>
                  </a:srgbClr>
                </a:solidFill>
                <a:latin typeface="Verdana" pitchFamily="34" charset="0"/>
                <a:ea typeface="Verdana" pitchFamily="34" charset="0"/>
                <a:cs typeface="Verdana" pitchFamily="34" charset="0"/>
              </a:rPr>
              <a:t> </a:t>
            </a:r>
            <a:r>
              <a:rPr lang="es-HN" sz="1400" dirty="0" err="1" smtClean="0">
                <a:solidFill>
                  <a:srgbClr val="AF8E37">
                    <a:lumMod val="50000"/>
                  </a:srgbClr>
                </a:solidFill>
                <a:latin typeface="Verdana" pitchFamily="34" charset="0"/>
                <a:ea typeface="Verdana" pitchFamily="34" charset="0"/>
                <a:cs typeface="Verdana" pitchFamily="34" charset="0"/>
              </a:rPr>
              <a:t>Program</a:t>
            </a:r>
            <a:endParaRPr lang="es-HN" sz="1400" dirty="0">
              <a:solidFill>
                <a:srgbClr val="AF8E37">
                  <a:lumMod val="50000"/>
                </a:srgb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3254022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7"/>
          <p:cNvSpPr txBox="1">
            <a:spLocks noChangeArrowheads="1"/>
          </p:cNvSpPr>
          <p:nvPr/>
        </p:nvSpPr>
        <p:spPr bwMode="auto">
          <a:xfrm>
            <a:off x="685800" y="1501775"/>
            <a:ext cx="77724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ea typeface="MS PGothic" pitchFamily="34" charset="-128"/>
              </a:defRPr>
            </a:lvl1pPr>
            <a:lvl2pPr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a:lnSpc>
                <a:spcPct val="115000"/>
              </a:lnSpc>
              <a:spcBef>
                <a:spcPct val="20000"/>
              </a:spcBef>
              <a:buClr>
                <a:srgbClr val="0000CC"/>
              </a:buClr>
              <a:buSzPct val="140000"/>
            </a:pPr>
            <a:r>
              <a:rPr lang="en-US" altLang="en-US" sz="2800" dirty="0">
                <a:solidFill>
                  <a:prstClr val="black"/>
                </a:solidFill>
              </a:rPr>
              <a:t>Being a coach at all levels of the organization is part of the uniqueness of lean.</a:t>
            </a:r>
          </a:p>
          <a:p>
            <a:pPr>
              <a:lnSpc>
                <a:spcPct val="115000"/>
              </a:lnSpc>
              <a:spcBef>
                <a:spcPct val="20000"/>
              </a:spcBef>
              <a:buClr>
                <a:srgbClr val="0000CC"/>
              </a:buClr>
              <a:buSzPct val="140000"/>
              <a:buFont typeface="Arial" pitchFamily="34" charset="0"/>
              <a:buChar char="•"/>
            </a:pPr>
            <a:r>
              <a:rPr lang="en-US" altLang="en-US" sz="2800" dirty="0">
                <a:solidFill>
                  <a:prstClr val="black"/>
                </a:solidFill>
              </a:rPr>
              <a:t>What are some attributes of a good coach</a:t>
            </a:r>
            <a:r>
              <a:rPr lang="en-US" altLang="en-US" sz="2800" dirty="0" smtClean="0">
                <a:solidFill>
                  <a:prstClr val="black"/>
                </a:solidFill>
              </a:rPr>
              <a:t>?</a:t>
            </a:r>
          </a:p>
          <a:p>
            <a:pPr>
              <a:lnSpc>
                <a:spcPct val="115000"/>
              </a:lnSpc>
              <a:spcBef>
                <a:spcPct val="20000"/>
              </a:spcBef>
              <a:buClr>
                <a:srgbClr val="0000CC"/>
              </a:buClr>
              <a:buSzPct val="140000"/>
              <a:buFont typeface="Arial" pitchFamily="34" charset="0"/>
              <a:buChar char="•"/>
            </a:pPr>
            <a:r>
              <a:rPr lang="en-US" altLang="en-US" sz="2800" dirty="0" smtClean="0">
                <a:solidFill>
                  <a:prstClr val="black"/>
                </a:solidFill>
              </a:rPr>
              <a:t>What do you think of when you hear “Coach”?</a:t>
            </a:r>
          </a:p>
          <a:p>
            <a:pPr>
              <a:lnSpc>
                <a:spcPct val="115000"/>
              </a:lnSpc>
              <a:spcBef>
                <a:spcPct val="20000"/>
              </a:spcBef>
              <a:buClr>
                <a:srgbClr val="0000CC"/>
              </a:buClr>
              <a:buSzPct val="140000"/>
              <a:buFont typeface="Arial" pitchFamily="34" charset="0"/>
              <a:buChar char="•"/>
            </a:pPr>
            <a:endParaRPr lang="en-US" altLang="en-US" sz="2800" dirty="0">
              <a:solidFill>
                <a:prstClr val="black"/>
              </a:solidFill>
            </a:endParaRPr>
          </a:p>
        </p:txBody>
      </p:sp>
      <p:sp>
        <p:nvSpPr>
          <p:cNvPr id="26628"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a:solidFill>
                  <a:prstClr val="black"/>
                </a:solidFill>
                <a:cs typeface="Arial" pitchFamily="34" charset="0"/>
              </a:rPr>
              <a:t>What is Lean? </a:t>
            </a:r>
          </a:p>
        </p:txBody>
      </p:sp>
      <p:sp>
        <p:nvSpPr>
          <p:cNvPr id="2662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74B13DEB-CF0F-4204-9D44-0D9C7FD33899}" type="slidenum">
              <a:rPr lang="en-US" altLang="en-US" b="1">
                <a:solidFill>
                  <a:prstClr val="black"/>
                </a:solidFill>
              </a:rPr>
              <a:pPr algn="ctr" eaLnBrk="1" hangingPunct="1"/>
              <a:t>51</a:t>
            </a:fld>
            <a:endParaRPr lang="en-US" altLang="en-US" b="1">
              <a:solidFill>
                <a:prstClr val="black"/>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1452" y="3815134"/>
            <a:ext cx="2932254" cy="292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508678"/>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7"/>
          <p:cNvSpPr txBox="1">
            <a:spLocks noChangeArrowheads="1"/>
          </p:cNvSpPr>
          <p:nvPr/>
        </p:nvSpPr>
        <p:spPr bwMode="auto">
          <a:xfrm>
            <a:off x="685800" y="1501775"/>
            <a:ext cx="77724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ea typeface="MS PGothic" pitchFamily="34" charset="-128"/>
              </a:defRPr>
            </a:lvl1pPr>
            <a:lvl2pPr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lvl="0" defTabSz="914400" eaLnBrk="1" hangingPunct="1">
              <a:spcBef>
                <a:spcPct val="20000"/>
              </a:spcBef>
              <a:buFont typeface="Arial" charset="0"/>
              <a:buChar char="•"/>
            </a:pPr>
            <a:r>
              <a:rPr lang="en-US" sz="2800" dirty="0">
                <a:solidFill>
                  <a:prstClr val="black"/>
                </a:solidFill>
                <a:latin typeface="Calibri"/>
                <a:ea typeface="+mn-ea"/>
              </a:rPr>
              <a:t>An ongoing approach that enables individuals to achieve their full potential.</a:t>
            </a:r>
          </a:p>
          <a:p>
            <a:pPr lvl="0" defTabSz="914400" eaLnBrk="1" hangingPunct="1">
              <a:spcBef>
                <a:spcPct val="20000"/>
              </a:spcBef>
              <a:buFont typeface="Arial" charset="0"/>
              <a:buChar char="•"/>
            </a:pPr>
            <a:r>
              <a:rPr lang="en-US" sz="2800" dirty="0">
                <a:solidFill>
                  <a:prstClr val="black"/>
                </a:solidFill>
                <a:latin typeface="Calibri"/>
                <a:ea typeface="+mn-ea"/>
              </a:rPr>
              <a:t>A process that enables learning and development to occur and thus performance to improve. </a:t>
            </a:r>
          </a:p>
          <a:p>
            <a:pPr lvl="0" defTabSz="914400" eaLnBrk="1" hangingPunct="1">
              <a:spcBef>
                <a:spcPct val="20000"/>
              </a:spcBef>
              <a:buFont typeface="Arial" charset="0"/>
              <a:buChar char="•"/>
            </a:pPr>
            <a:r>
              <a:rPr lang="en-US" sz="2800" dirty="0">
                <a:solidFill>
                  <a:prstClr val="black"/>
                </a:solidFill>
                <a:latin typeface="Calibri"/>
                <a:ea typeface="+mn-ea"/>
              </a:rPr>
              <a:t>A  training or development process via which an individual is supported while achieving a specific personal or professional competence result or goal. </a:t>
            </a:r>
          </a:p>
        </p:txBody>
      </p:sp>
      <p:sp>
        <p:nvSpPr>
          <p:cNvPr id="26628"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solidFill>
                  <a:prstClr val="black"/>
                </a:solidFill>
                <a:cs typeface="Arial" pitchFamily="34" charset="0"/>
              </a:rPr>
              <a:t>Coaching</a:t>
            </a:r>
            <a:endParaRPr lang="en-US" altLang="en-US" sz="3900" b="1" dirty="0">
              <a:solidFill>
                <a:prstClr val="black"/>
              </a:solidFill>
              <a:cs typeface="Arial" pitchFamily="34" charset="0"/>
            </a:endParaRPr>
          </a:p>
        </p:txBody>
      </p:sp>
      <p:sp>
        <p:nvSpPr>
          <p:cNvPr id="26629"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74B13DEB-CF0F-4204-9D44-0D9C7FD33899}" type="slidenum">
              <a:rPr lang="en-US" altLang="en-US" b="1">
                <a:solidFill>
                  <a:prstClr val="black"/>
                </a:solidFill>
              </a:rPr>
              <a:pPr algn="ctr" eaLnBrk="1" hangingPunct="1"/>
              <a:t>52</a:t>
            </a:fld>
            <a:endParaRPr lang="en-US" altLang="en-US" b="1">
              <a:solidFill>
                <a:prstClr val="black"/>
              </a:solidFill>
            </a:endParaRPr>
          </a:p>
        </p:txBody>
      </p:sp>
    </p:spTree>
    <p:extLst>
      <p:ext uri="{BB962C8B-B14F-4D97-AF65-F5344CB8AC3E}">
        <p14:creationId xmlns:p14="http://schemas.microsoft.com/office/powerpoint/2010/main" val="1022216692"/>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aphicFrame>
        <p:nvGraphicFramePr>
          <p:cNvPr id="4" name="Table 3"/>
          <p:cNvGraphicFramePr>
            <a:graphicFrameLocks noGrp="1"/>
          </p:cNvGraphicFramePr>
          <p:nvPr/>
        </p:nvGraphicFramePr>
        <p:xfrm>
          <a:off x="228600" y="381000"/>
          <a:ext cx="8538430" cy="6018554"/>
        </p:xfrm>
        <a:graphic>
          <a:graphicData uri="http://schemas.openxmlformats.org/drawingml/2006/table">
            <a:tbl>
              <a:tblPr>
                <a:tableStyleId>{775DCB02-9BB8-47FD-8907-85C794F793BA}</a:tableStyleId>
              </a:tblPr>
              <a:tblGrid>
                <a:gridCol w="2209800"/>
                <a:gridCol w="3182938"/>
                <a:gridCol w="3145692"/>
              </a:tblGrid>
              <a:tr h="533400">
                <a:tc>
                  <a:txBody>
                    <a:bodyPr/>
                    <a:lstStyle/>
                    <a:p>
                      <a:pPr algn="l" fontAlgn="ctr"/>
                      <a:r>
                        <a:rPr lang="en-US" sz="2000" b="1" u="sng" strike="noStrike" dirty="0">
                          <a:solidFill>
                            <a:schemeClr val="bg1"/>
                          </a:solidFill>
                        </a:rPr>
                        <a:t>Lean Culture </a:t>
                      </a:r>
                      <a:endParaRPr lang="en-US" sz="2000" b="1" i="0" u="sng" strike="noStrike" dirty="0">
                        <a:solidFill>
                          <a:schemeClr val="bg1"/>
                        </a:solidFill>
                        <a:latin typeface="Arial"/>
                      </a:endParaRPr>
                    </a:p>
                  </a:txBody>
                  <a:tcPr marL="6289" marR="6289" marT="62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l" fontAlgn="ctr"/>
                      <a:r>
                        <a:rPr lang="en-US" sz="2000" b="1" u="sng" strike="noStrike" dirty="0">
                          <a:solidFill>
                            <a:schemeClr val="bg1"/>
                          </a:solidFill>
                        </a:rPr>
                        <a:t>A Great Leader </a:t>
                      </a:r>
                      <a:endParaRPr lang="en-US" sz="2000" b="1" i="0" u="sng" strike="noStrike" dirty="0">
                        <a:solidFill>
                          <a:schemeClr val="bg1"/>
                        </a:solidFill>
                        <a:latin typeface="Arial"/>
                      </a:endParaRPr>
                    </a:p>
                  </a:txBody>
                  <a:tcPr marL="6289" marR="6289" marT="6289" marB="0" anchor="ctr">
                    <a:lnT w="12700" cap="flat" cmpd="sng" algn="ctr">
                      <a:solidFill>
                        <a:schemeClr val="tx1"/>
                      </a:solidFill>
                      <a:prstDash val="solid"/>
                      <a:round/>
                      <a:headEnd type="none" w="med" len="med"/>
                      <a:tailEnd type="none" w="med" len="med"/>
                    </a:lnT>
                    <a:solidFill>
                      <a:schemeClr val="tx1"/>
                    </a:solidFill>
                  </a:tcPr>
                </a:tc>
                <a:tc>
                  <a:txBody>
                    <a:bodyPr/>
                    <a:lstStyle/>
                    <a:p>
                      <a:pPr algn="l" fontAlgn="ctr"/>
                      <a:r>
                        <a:rPr lang="en-US" sz="2000" b="1" u="sng" strike="noStrike" dirty="0">
                          <a:solidFill>
                            <a:schemeClr val="bg1"/>
                          </a:solidFill>
                        </a:rPr>
                        <a:t>A Poor Leader</a:t>
                      </a:r>
                      <a:endParaRPr lang="en-US" sz="2000" b="1" i="0" u="sng" strike="noStrike" dirty="0">
                        <a:solidFill>
                          <a:schemeClr val="bg1"/>
                        </a:solidFill>
                        <a:latin typeface="Arial"/>
                      </a:endParaRPr>
                    </a:p>
                  </a:txBody>
                  <a:tcPr marL="6289" marR="6289" marT="62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r>
              <a:tr h="303203">
                <a:tc>
                  <a:txBody>
                    <a:bodyPr/>
                    <a:lstStyle/>
                    <a:p>
                      <a:pPr algn="l" rtl="0" fontAlgn="b"/>
                      <a:r>
                        <a:rPr lang="en-US" sz="1600" u="none" strike="noStrike" dirty="0">
                          <a:solidFill>
                            <a:schemeClr val="bg1"/>
                          </a:solidFill>
                        </a:rPr>
                        <a:t>All about…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Managed Change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Stability without improvement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b="1" u="none" strike="noStrike" dirty="0">
                          <a:solidFill>
                            <a:schemeClr val="bg1"/>
                          </a:solidFill>
                        </a:rPr>
                        <a:t>Approach</a:t>
                      </a:r>
                      <a:r>
                        <a:rPr lang="en-US" sz="1600" u="none" strike="noStrike" dirty="0">
                          <a:solidFill>
                            <a:schemeClr val="bg1"/>
                          </a:solidFill>
                        </a:rPr>
                        <a:t>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Sets direction &amp; trusts the people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Plans/directs all details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b="1" u="none" strike="noStrike" dirty="0">
                          <a:solidFill>
                            <a:schemeClr val="bg1"/>
                          </a:solidFill>
                        </a:rPr>
                        <a:t>Attitude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Proactive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Reactive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u="none" strike="noStrike" dirty="0">
                          <a:solidFill>
                            <a:schemeClr val="bg1"/>
                          </a:solidFill>
                        </a:rPr>
                        <a:t>Beliefs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What is right?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Being right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u="none" strike="noStrike" dirty="0">
                          <a:solidFill>
                            <a:schemeClr val="bg1"/>
                          </a:solidFill>
                        </a:rPr>
                        <a:t>Blame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Takes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Finger points</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u="none" strike="noStrike" dirty="0">
                          <a:solidFill>
                            <a:schemeClr val="bg1"/>
                          </a:solidFill>
                        </a:rPr>
                        <a:t>Conflict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Uses it for growth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Avoids or buries it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u="none" strike="noStrike" dirty="0">
                          <a:solidFill>
                            <a:schemeClr val="bg1"/>
                          </a:solidFill>
                        </a:rPr>
                        <a:t>Credit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Gives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Takes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b="1" u="none" strike="noStrike" dirty="0">
                          <a:solidFill>
                            <a:schemeClr val="bg1"/>
                          </a:solidFill>
                        </a:rPr>
                        <a:t>Decision Making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Facilitates consensus decisions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Makes decisions for the group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u="none" strike="noStrike" dirty="0">
                          <a:solidFill>
                            <a:schemeClr val="bg1"/>
                          </a:solidFill>
                        </a:rPr>
                        <a:t>Direction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New, better ways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“If it ain’t broke, don’t fix it.”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b="1" u="none" strike="noStrike" dirty="0">
                          <a:solidFill>
                            <a:schemeClr val="bg1"/>
                          </a:solidFill>
                        </a:rPr>
                        <a:t>Focus</a:t>
                      </a:r>
                      <a:r>
                        <a:rPr lang="en-US" sz="1600" u="none" strike="noStrike" dirty="0">
                          <a:solidFill>
                            <a:schemeClr val="bg1"/>
                          </a:solidFill>
                        </a:rPr>
                        <a:t>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smtClean="0">
                          <a:solidFill>
                            <a:schemeClr val="bg1"/>
                          </a:solidFill>
                        </a:rPr>
                        <a:t>On the Customer</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smtClean="0">
                          <a:solidFill>
                            <a:schemeClr val="bg1"/>
                          </a:solidFill>
                        </a:rPr>
                        <a:t>Making the numbers look good</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b="1" u="none" strike="noStrike" dirty="0">
                          <a:solidFill>
                            <a:schemeClr val="bg1"/>
                          </a:solidFill>
                        </a:rPr>
                        <a:t>Goals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Long-term </a:t>
                      </a:r>
                      <a:r>
                        <a:rPr lang="en-US" sz="1600" u="none" strike="noStrike" dirty="0" smtClean="0">
                          <a:solidFill>
                            <a:schemeClr val="bg1"/>
                          </a:solidFill>
                        </a:rPr>
                        <a:t> strategies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Short-term </a:t>
                      </a:r>
                      <a:r>
                        <a:rPr lang="en-US" sz="1600" u="none" strike="noStrike" dirty="0" smtClean="0">
                          <a:solidFill>
                            <a:schemeClr val="bg1"/>
                          </a:solidFill>
                        </a:rPr>
                        <a:t> (looking good)</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79881">
                <a:tc>
                  <a:txBody>
                    <a:bodyPr/>
                    <a:lstStyle/>
                    <a:p>
                      <a:pPr algn="l" rtl="0" fontAlgn="b"/>
                      <a:r>
                        <a:rPr lang="en-US" sz="1600" u="none" strike="noStrike" dirty="0">
                          <a:solidFill>
                            <a:schemeClr val="bg1"/>
                          </a:solidFill>
                        </a:rPr>
                        <a:t>Culture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Shapes and grows it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Squashes it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326527">
                <a:tc>
                  <a:txBody>
                    <a:bodyPr/>
                    <a:lstStyle/>
                    <a:p>
                      <a:pPr algn="l" rtl="0" fontAlgn="b"/>
                      <a:r>
                        <a:rPr lang="en-US" sz="1600" u="none" strike="noStrike" dirty="0">
                          <a:solidFill>
                            <a:schemeClr val="bg1"/>
                          </a:solidFill>
                        </a:rPr>
                        <a:t>Persuades people by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Selling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Telling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b="1" u="none" strike="noStrike" dirty="0">
                          <a:solidFill>
                            <a:schemeClr val="bg1"/>
                          </a:solidFill>
                        </a:rPr>
                        <a:t>Problem Solving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Let’s fix it right (root cause).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Fire-fighting, band-aid fixes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b="1" u="none" strike="noStrike" dirty="0">
                          <a:solidFill>
                            <a:schemeClr val="bg1"/>
                          </a:solidFill>
                        </a:rPr>
                        <a:t>Resource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b="1" u="none" strike="noStrike" dirty="0">
                          <a:solidFill>
                            <a:schemeClr val="bg1"/>
                          </a:solidFill>
                        </a:rPr>
                        <a:t>“I am your resource.”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b="1" u="none" strike="noStrike" dirty="0">
                          <a:solidFill>
                            <a:schemeClr val="bg1"/>
                          </a:solidFill>
                        </a:rPr>
                        <a:t>“You are my resource.”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u="none" strike="noStrike" dirty="0">
                          <a:solidFill>
                            <a:schemeClr val="bg1"/>
                          </a:solidFill>
                        </a:rPr>
                        <a:t>They Have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Followers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Subordinates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91541">
                <a:tc>
                  <a:txBody>
                    <a:bodyPr/>
                    <a:lstStyle/>
                    <a:p>
                      <a:pPr algn="l" rtl="0" fontAlgn="b"/>
                      <a:r>
                        <a:rPr lang="en-US" sz="1600" b="1" u="none" strike="noStrike" dirty="0">
                          <a:solidFill>
                            <a:schemeClr val="bg1"/>
                          </a:solidFill>
                        </a:rPr>
                        <a:t>Wants</a:t>
                      </a:r>
                      <a:r>
                        <a:rPr lang="en-US" sz="1600" u="none" strike="noStrike" dirty="0">
                          <a:solidFill>
                            <a:schemeClr val="bg1"/>
                          </a:solidFill>
                        </a:rPr>
                        <a:t>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solidFill>
                      <a:schemeClr val="tx1"/>
                    </a:solidFill>
                  </a:tcPr>
                </a:tc>
                <a:tc>
                  <a:txBody>
                    <a:bodyPr/>
                    <a:lstStyle/>
                    <a:p>
                      <a:pPr algn="l" rtl="0" fontAlgn="b"/>
                      <a:r>
                        <a:rPr lang="en-US" sz="1600" u="none" strike="noStrike" dirty="0">
                          <a:solidFill>
                            <a:schemeClr val="bg1"/>
                          </a:solidFill>
                        </a:rPr>
                        <a:t>Achievement </a:t>
                      </a:r>
                      <a:endParaRPr lang="en-US" sz="1600" b="1" i="0" u="none" strike="noStrike" dirty="0">
                        <a:solidFill>
                          <a:schemeClr val="bg1"/>
                        </a:solidFill>
                        <a:latin typeface="Calibri"/>
                      </a:endParaRPr>
                    </a:p>
                  </a:txBody>
                  <a:tcPr marL="6289" marR="6289" marT="6289" marB="0" anchor="b">
                    <a:solidFill>
                      <a:schemeClr val="tx1"/>
                    </a:solidFill>
                  </a:tcPr>
                </a:tc>
                <a:tc>
                  <a:txBody>
                    <a:bodyPr/>
                    <a:lstStyle/>
                    <a:p>
                      <a:pPr algn="l" rtl="0" fontAlgn="b"/>
                      <a:r>
                        <a:rPr lang="en-US" sz="1600" u="none" strike="noStrike" dirty="0">
                          <a:solidFill>
                            <a:schemeClr val="bg1"/>
                          </a:solidFill>
                        </a:rPr>
                        <a:t>Results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solidFill>
                      <a:schemeClr val="tx1"/>
                    </a:solidFill>
                  </a:tcPr>
                </a:tc>
              </a:tr>
              <a:tr h="279881">
                <a:tc>
                  <a:txBody>
                    <a:bodyPr/>
                    <a:lstStyle/>
                    <a:p>
                      <a:pPr algn="l" rtl="0" fontAlgn="b"/>
                      <a:r>
                        <a:rPr lang="en-US" sz="1600" u="none" strike="noStrike" dirty="0">
                          <a:solidFill>
                            <a:schemeClr val="bg1"/>
                          </a:solidFill>
                        </a:rPr>
                        <a:t>Why should you…? </a:t>
                      </a:r>
                      <a:endParaRPr lang="en-US" sz="1600" b="1" i="0" u="none" strike="noStrike" dirty="0">
                        <a:solidFill>
                          <a:schemeClr val="bg1"/>
                        </a:solidFill>
                        <a:latin typeface="Calibri"/>
                      </a:endParaRPr>
                    </a:p>
                  </a:txBody>
                  <a:tcPr marL="6289" marR="6289" marT="6289"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tc>
                  <a:txBody>
                    <a:bodyPr/>
                    <a:lstStyle/>
                    <a:p>
                      <a:pPr algn="l" rtl="0" fontAlgn="b"/>
                      <a:r>
                        <a:rPr lang="en-US" sz="1600" u="none" strike="noStrike" dirty="0">
                          <a:solidFill>
                            <a:schemeClr val="bg1"/>
                          </a:solidFill>
                        </a:rPr>
                        <a:t>Shows the value of change </a:t>
                      </a:r>
                      <a:endParaRPr lang="en-US" sz="1600" b="1" i="0" u="none" strike="noStrike" dirty="0">
                        <a:solidFill>
                          <a:schemeClr val="bg1"/>
                        </a:solidFill>
                        <a:latin typeface="Calibri"/>
                      </a:endParaRPr>
                    </a:p>
                  </a:txBody>
                  <a:tcPr marL="6289" marR="6289" marT="6289" marB="0" anchor="b">
                    <a:lnB w="12700" cap="flat" cmpd="sng" algn="ctr">
                      <a:solidFill>
                        <a:schemeClr val="tx1"/>
                      </a:solidFill>
                      <a:prstDash val="solid"/>
                      <a:round/>
                      <a:headEnd type="none" w="med" len="med"/>
                      <a:tailEnd type="none" w="med" len="med"/>
                    </a:lnB>
                    <a:solidFill>
                      <a:schemeClr val="tx1"/>
                    </a:solidFill>
                  </a:tcPr>
                </a:tc>
                <a:tc>
                  <a:txBody>
                    <a:bodyPr/>
                    <a:lstStyle/>
                    <a:p>
                      <a:pPr algn="l" rtl="0" fontAlgn="b"/>
                      <a:r>
                        <a:rPr lang="en-US" sz="1600" u="none" strike="noStrike" dirty="0">
                          <a:solidFill>
                            <a:schemeClr val="bg1"/>
                          </a:solidFill>
                        </a:rPr>
                        <a:t>“You’re being paid to do what I say.” </a:t>
                      </a:r>
                      <a:endParaRPr lang="en-US" sz="1600" b="1" i="0" u="none" strike="noStrike" dirty="0">
                        <a:solidFill>
                          <a:schemeClr val="bg1"/>
                        </a:solidFill>
                        <a:latin typeface="Calibri"/>
                      </a:endParaRPr>
                    </a:p>
                  </a:txBody>
                  <a:tcPr marL="6289" marR="6289" marT="6289"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r>
            </a:tbl>
          </a:graphicData>
        </a:graphic>
      </p:graphicFrame>
      <p:sp>
        <p:nvSpPr>
          <p:cNvPr id="7" name="Footer Placeholder 6"/>
          <p:cNvSpPr>
            <a:spLocks noGrp="1"/>
          </p:cNvSpPr>
          <p:nvPr>
            <p:ph type="ftr" sz="quarter" idx="4294967295"/>
          </p:nvPr>
        </p:nvSpPr>
        <p:spPr>
          <a:xfrm>
            <a:off x="0" y="6416675"/>
            <a:ext cx="5029200" cy="441325"/>
          </a:xfrm>
          <a:prstGeom prst="rect">
            <a:avLst/>
          </a:prstGeom>
        </p:spPr>
        <p:txBody>
          <a:bodyPr/>
          <a:lstStyle/>
          <a:p>
            <a:pPr fontAlgn="auto">
              <a:spcBef>
                <a:spcPts val="0"/>
              </a:spcBef>
              <a:spcAft>
                <a:spcPts val="0"/>
              </a:spcAft>
            </a:pPr>
            <a:r>
              <a:rPr lang="en-US" smtClean="0">
                <a:solidFill>
                  <a:srgbClr val="AF8E37"/>
                </a:solidFill>
                <a:latin typeface="News Gothic MT"/>
              </a:rPr>
              <a:t>Lean Diversification Program</a:t>
            </a:r>
            <a:endParaRPr lang="en-US" dirty="0">
              <a:solidFill>
                <a:srgbClr val="AF8E37"/>
              </a:solidFill>
              <a:latin typeface="News Gothic MT"/>
            </a:endParaRPr>
          </a:p>
        </p:txBody>
      </p:sp>
      <p:sp>
        <p:nvSpPr>
          <p:cNvPr id="6" name="Slide Number Placeholder 5"/>
          <p:cNvSpPr>
            <a:spLocks noGrp="1"/>
          </p:cNvSpPr>
          <p:nvPr>
            <p:ph type="sldNum" sz="quarter" idx="4294967295"/>
          </p:nvPr>
        </p:nvSpPr>
        <p:spPr>
          <a:xfrm>
            <a:off x="7010400" y="6356350"/>
            <a:ext cx="2133600" cy="365125"/>
          </a:xfrm>
          <a:prstGeom prst="rect">
            <a:avLst/>
          </a:prstGeom>
        </p:spPr>
        <p:txBody>
          <a:bodyPr/>
          <a:lstStyle/>
          <a:p>
            <a:fld id="{42A07581-8688-434F-8774-B4D9352A67F8}" type="slidenum">
              <a:rPr lang="en-US" smtClean="0">
                <a:solidFill>
                  <a:srgbClr val="AF8E37">
                    <a:tint val="75000"/>
                  </a:srgbClr>
                </a:solidFill>
              </a:rPr>
              <a:pPr/>
              <a:t>53</a:t>
            </a:fld>
            <a:endParaRPr lang="en-US" dirty="0">
              <a:solidFill>
                <a:srgbClr val="AF8E37">
                  <a:tint val="75000"/>
                </a:srgbClr>
              </a:solidFill>
            </a:endParaRPr>
          </a:p>
        </p:txBody>
      </p:sp>
    </p:spTree>
    <p:extLst>
      <p:ext uri="{BB962C8B-B14F-4D97-AF65-F5344CB8AC3E}">
        <p14:creationId xmlns:p14="http://schemas.microsoft.com/office/powerpoint/2010/main" val="290004706"/>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0026" y="3061027"/>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2291"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2292"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a:t>
            </a:r>
            <a:r>
              <a:rPr lang="en-US" altLang="en-US" sz="2800" dirty="0" smtClean="0"/>
              <a:t>MLC </a:t>
            </a:r>
            <a:r>
              <a:rPr lang="en-US" altLang="en-US" sz="2800" dirty="0"/>
              <a:t>Overview</a:t>
            </a:r>
          </a:p>
          <a:p>
            <a:pPr eaLnBrk="1" hangingPunct="1">
              <a:buFont typeface="Wingdings" pitchFamily="2" charset="2"/>
              <a:buChar char="v"/>
            </a:pPr>
            <a:r>
              <a:rPr lang="en-US" altLang="en-US" sz="2800" dirty="0" smtClean="0"/>
              <a:t>Introductions</a:t>
            </a:r>
            <a:endParaRPr lang="en-US" altLang="en-US" sz="2800" dirty="0"/>
          </a:p>
          <a:p>
            <a:pPr eaLnBrk="1" hangingPunct="1">
              <a:buFont typeface="Wingdings" pitchFamily="2" charset="2"/>
              <a:buChar char="v"/>
            </a:pPr>
            <a:r>
              <a:rPr lang="en-US" altLang="en-US" sz="2800" dirty="0" smtClean="0"/>
              <a:t>The </a:t>
            </a:r>
            <a:r>
              <a:rPr lang="en-US" altLang="en-US" sz="2800" dirty="0"/>
              <a:t>History Of Lean</a:t>
            </a:r>
          </a:p>
          <a:p>
            <a:pPr eaLnBrk="1" hangingPunct="1">
              <a:buFont typeface="Wingdings" pitchFamily="2" charset="2"/>
              <a:buChar char="v"/>
            </a:pPr>
            <a:r>
              <a:rPr lang="en-US" altLang="en-US" sz="2800" dirty="0"/>
              <a:t>What Is </a:t>
            </a:r>
            <a:r>
              <a:rPr lang="en-US" altLang="en-US" sz="2800" dirty="0" smtClean="0"/>
              <a:t>Lean and how it differs</a:t>
            </a:r>
            <a:endParaRPr lang="en-US" altLang="en-US" sz="2800" dirty="0"/>
          </a:p>
          <a:p>
            <a:pPr eaLnBrk="1" hangingPunct="1">
              <a:buFont typeface="Wingdings" pitchFamily="2" charset="2"/>
              <a:buChar char="v"/>
            </a:pPr>
            <a:r>
              <a:rPr lang="en-US" altLang="en-US" sz="2800" dirty="0"/>
              <a:t>The 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smtClean="0"/>
              <a:t>SQDC</a:t>
            </a:r>
            <a:endParaRPr lang="en-US" altLang="en-US" sz="2800" dirty="0"/>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1229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546F6BFD-C5C4-4B3A-905C-B4679C31A860}" type="slidenum">
              <a:rPr lang="en-US" altLang="en-US" b="1"/>
              <a:pPr algn="ctr" eaLnBrk="1" hangingPunct="1"/>
              <a:t>54</a:t>
            </a:fld>
            <a:endParaRPr lang="en-US" altLang="en-US" b="1"/>
          </a:p>
        </p:txBody>
      </p:sp>
    </p:spTree>
    <p:extLst>
      <p:ext uri="{BB962C8B-B14F-4D97-AF65-F5344CB8AC3E}">
        <p14:creationId xmlns:p14="http://schemas.microsoft.com/office/powerpoint/2010/main" val="4094507130"/>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Chapter 2 Lean Production Simplified</a:t>
            </a:r>
          </a:p>
          <a:p>
            <a:r>
              <a:rPr lang="en-US" dirty="0" smtClean="0"/>
              <a:t>Chapter 2 Lean Thinking</a:t>
            </a:r>
          </a:p>
          <a:p>
            <a:r>
              <a:rPr lang="en-US" dirty="0" smtClean="0"/>
              <a:t>Chapters 2,6 </a:t>
            </a:r>
            <a:r>
              <a:rPr lang="en-US" dirty="0" err="1" smtClean="0"/>
              <a:t>Gemba</a:t>
            </a:r>
            <a:r>
              <a:rPr lang="en-US" dirty="0" smtClean="0"/>
              <a:t> Kaizen</a:t>
            </a:r>
            <a:endParaRPr lang="en-US" dirty="0"/>
          </a:p>
        </p:txBody>
      </p:sp>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55</a:t>
            </a:fld>
            <a:endParaRPr lang="en-US" altLang="en-US"/>
          </a:p>
        </p:txBody>
      </p:sp>
      <p:sp>
        <p:nvSpPr>
          <p:cNvPr id="4" name="TextBox 1"/>
          <p:cNvSpPr txBox="1">
            <a:spLocks noChangeArrowheads="1"/>
          </p:cNvSpPr>
          <p:nvPr/>
        </p:nvSpPr>
        <p:spPr bwMode="auto">
          <a:xfrm>
            <a:off x="125413" y="109538"/>
            <a:ext cx="901858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Bronze Body of Knowledge Materials</a:t>
            </a:r>
            <a:endParaRPr lang="en-US" altLang="en-US" sz="3900" b="1" dirty="0">
              <a:cs typeface="Arial" pitchFamily="34" charset="0"/>
            </a:endParaRPr>
          </a:p>
        </p:txBody>
      </p:sp>
    </p:spTree>
    <p:extLst>
      <p:ext uri="{BB962C8B-B14F-4D97-AF65-F5344CB8AC3E}">
        <p14:creationId xmlns:p14="http://schemas.microsoft.com/office/powerpoint/2010/main" val="1802963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82442" y="2463799"/>
            <a:ext cx="3770491" cy="2120901"/>
          </a:xfrm>
        </p:spPr>
      </p:pic>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56</a:t>
            </a:fld>
            <a:endParaRPr lang="en-US" altLang="en-US"/>
          </a:p>
        </p:txBody>
      </p:sp>
      <p:sp>
        <p:nvSpPr>
          <p:cNvPr id="4"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Value</a:t>
            </a:r>
            <a:endParaRPr lang="en-US" altLang="en-US" sz="3900" b="1" dirty="0">
              <a:cs typeface="Arial" pitchFamily="34" charset="0"/>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2100" y="2438400"/>
            <a:ext cx="4470190" cy="2146300"/>
          </a:xfrm>
          <a:prstGeom prst="rect">
            <a:avLst/>
          </a:prstGeom>
        </p:spPr>
      </p:pic>
    </p:spTree>
    <p:extLst>
      <p:ext uri="{BB962C8B-B14F-4D97-AF65-F5344CB8AC3E}">
        <p14:creationId xmlns:p14="http://schemas.microsoft.com/office/powerpoint/2010/main" val="39200834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57</a:t>
            </a:fld>
            <a:endParaRPr lang="en-US" altLang="en-US"/>
          </a:p>
        </p:txBody>
      </p:sp>
      <p:sp>
        <p:nvSpPr>
          <p:cNvPr id="4"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Value in Service</a:t>
            </a:r>
            <a:endParaRPr lang="en-US" altLang="en-US" sz="3900" b="1" dirty="0">
              <a:cs typeface="Arial" pitchFamily="34" charset="0"/>
            </a:endParaRPr>
          </a:p>
        </p:txBody>
      </p:sp>
    </p:spTree>
    <p:extLst>
      <p:ext uri="{BB962C8B-B14F-4D97-AF65-F5344CB8AC3E}">
        <p14:creationId xmlns:p14="http://schemas.microsoft.com/office/powerpoint/2010/main" val="3889863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82750" y="1704181"/>
            <a:ext cx="5778500" cy="4318000"/>
          </a:xfrm>
        </p:spPr>
      </p:pic>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58</a:t>
            </a:fld>
            <a:endParaRPr lang="en-US" altLang="en-US"/>
          </a:p>
        </p:txBody>
      </p:sp>
      <p:sp>
        <p:nvSpPr>
          <p:cNvPr id="5"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Value Add</a:t>
            </a:r>
            <a:endParaRPr lang="en-US" altLang="en-US" sz="3900" b="1" dirty="0">
              <a:cs typeface="Arial" pitchFamily="34" charset="0"/>
            </a:endParaRPr>
          </a:p>
        </p:txBody>
      </p:sp>
    </p:spTree>
    <p:extLst>
      <p:ext uri="{BB962C8B-B14F-4D97-AF65-F5344CB8AC3E}">
        <p14:creationId xmlns:p14="http://schemas.microsoft.com/office/powerpoint/2010/main" val="28864164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032000" y="1354468"/>
            <a:ext cx="5410200" cy="4728815"/>
          </a:xfrm>
        </p:spPr>
      </p:pic>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59</a:t>
            </a:fld>
            <a:endParaRPr lang="en-US" altLang="en-US"/>
          </a:p>
        </p:txBody>
      </p:sp>
      <p:sp>
        <p:nvSpPr>
          <p:cNvPr id="5" name="TextBox 1"/>
          <p:cNvSpPr txBox="1">
            <a:spLocks noChangeArrowheads="1"/>
          </p:cNvSpPr>
          <p:nvPr/>
        </p:nvSpPr>
        <p:spPr bwMode="auto">
          <a:xfrm>
            <a:off x="0" y="171451"/>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Value Enabling</a:t>
            </a:r>
            <a:endParaRPr lang="en-US" altLang="en-US" sz="3900" b="1" dirty="0">
              <a:cs typeface="Arial" pitchFamily="34" charset="0"/>
            </a:endParaRPr>
          </a:p>
        </p:txBody>
      </p:sp>
    </p:spTree>
    <p:extLst>
      <p:ext uri="{BB962C8B-B14F-4D97-AF65-F5344CB8AC3E}">
        <p14:creationId xmlns:p14="http://schemas.microsoft.com/office/powerpoint/2010/main" val="811758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Group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0850" y="5426075"/>
            <a:ext cx="10731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lide Number Placeholder 1"/>
          <p:cNvSpPr>
            <a:spLocks noGrp="1"/>
          </p:cNvSpPr>
          <p:nvPr>
            <p:ph type="sldNum" sz="quarter" idx="12"/>
          </p:nvPr>
        </p:nvSpPr>
        <p:spPr bwMode="auto">
          <a:xfrm>
            <a:off x="7443788" y="6556375"/>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smtClean="0">
                <a:latin typeface="Times New Roman" pitchFamily="18" charset="0"/>
                <a:cs typeface="Times New Roman" pitchFamily="18" charset="0"/>
              </a:rPr>
              <a:t>4</a:t>
            </a:r>
          </a:p>
        </p:txBody>
      </p:sp>
      <p:cxnSp>
        <p:nvCxnSpPr>
          <p:cNvPr id="11" name="Straight Connector 22"/>
          <p:cNvCxnSpPr>
            <a:cxnSpLocks noChangeShapeType="1"/>
          </p:cNvCxnSpPr>
          <p:nvPr/>
        </p:nvCxnSpPr>
        <p:spPr bwMode="auto">
          <a:xfrm>
            <a:off x="-47625" y="615950"/>
            <a:ext cx="8248650" cy="22225"/>
          </a:xfrm>
          <a:prstGeom prst="line">
            <a:avLst/>
          </a:prstGeom>
          <a:noFill/>
          <a:ln w="38100">
            <a:solidFill>
              <a:schemeClr val="accent1"/>
            </a:solidFill>
            <a:round/>
            <a:headEnd/>
            <a:tailEnd/>
          </a:ln>
          <a:effectLst>
            <a:outerShdw blurRad="63500" dist="228601" dir="2700000" sy="89999" rotWithShape="0">
              <a:srgbClr val="000000">
                <a:alpha val="25499"/>
              </a:srgbClr>
            </a:outerShdw>
          </a:effectLst>
          <a:extLst>
            <a:ext uri="{909E8E84-426E-40DD-AFC4-6F175D3DCCD1}">
              <a14:hiddenFill xmlns:a14="http://schemas.microsoft.com/office/drawing/2010/main">
                <a:noFill/>
              </a14:hiddenFill>
            </a:ext>
          </a:extLst>
        </p:spPr>
      </p:cxnSp>
      <p:sp>
        <p:nvSpPr>
          <p:cNvPr id="14342" name="TextBox 12"/>
          <p:cNvSpPr txBox="1">
            <a:spLocks noChangeArrowheads="1"/>
          </p:cNvSpPr>
          <p:nvPr/>
        </p:nvSpPr>
        <p:spPr bwMode="auto">
          <a:xfrm>
            <a:off x="404813" y="1298575"/>
            <a:ext cx="48323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sz="2800" dirty="0" smtClean="0"/>
              <a:t>Knowledge Sharing Events</a:t>
            </a:r>
          </a:p>
          <a:p>
            <a:pPr marL="342900" indent="-342900" eaLnBrk="1" hangingPunct="1">
              <a:buFont typeface="Arial" pitchFamily="34" charset="0"/>
              <a:buChar char="•"/>
              <a:defRPr/>
            </a:pPr>
            <a:r>
              <a:rPr lang="en-US" sz="2000" dirty="0" smtClean="0"/>
              <a:t>Training</a:t>
            </a:r>
          </a:p>
          <a:p>
            <a:pPr marL="342900" indent="-342900" eaLnBrk="1" hangingPunct="1">
              <a:buFont typeface="Arial" pitchFamily="34" charset="0"/>
              <a:buChar char="•"/>
              <a:defRPr/>
            </a:pPr>
            <a:r>
              <a:rPr lang="en-US" sz="2000" dirty="0" smtClean="0"/>
              <a:t>Expert Speakers</a:t>
            </a:r>
          </a:p>
          <a:p>
            <a:pPr marL="342900" indent="-342900" eaLnBrk="1" hangingPunct="1">
              <a:buFont typeface="Arial" pitchFamily="34" charset="0"/>
              <a:buChar char="•"/>
              <a:defRPr/>
            </a:pPr>
            <a:r>
              <a:rPr lang="en-US" sz="2000" dirty="0" smtClean="0"/>
              <a:t>Leadership Panels</a:t>
            </a:r>
          </a:p>
          <a:p>
            <a:pPr marL="342900" indent="-342900" eaLnBrk="1" hangingPunct="1">
              <a:buFont typeface="Arial" pitchFamily="34" charset="0"/>
              <a:buChar char="•"/>
              <a:defRPr/>
            </a:pPr>
            <a:r>
              <a:rPr lang="en-US" sz="2000" dirty="0" smtClean="0"/>
              <a:t>Knowledge-Sharing</a:t>
            </a:r>
          </a:p>
          <a:p>
            <a:pPr marL="342900" indent="-342900" eaLnBrk="1" hangingPunct="1">
              <a:buFont typeface="Arial" pitchFamily="34" charset="0"/>
              <a:buChar char="•"/>
              <a:defRPr/>
            </a:pPr>
            <a:r>
              <a:rPr lang="en-US" sz="2000" dirty="0" smtClean="0"/>
              <a:t>Networking</a:t>
            </a:r>
          </a:p>
        </p:txBody>
      </p:sp>
      <p:sp>
        <p:nvSpPr>
          <p:cNvPr id="13" name="TextBox 5"/>
          <p:cNvSpPr txBox="1">
            <a:spLocks noChangeArrowheads="1"/>
          </p:cNvSpPr>
          <p:nvPr/>
        </p:nvSpPr>
        <p:spPr bwMode="auto">
          <a:xfrm>
            <a:off x="228600" y="-76205"/>
            <a:ext cx="8915400" cy="769441"/>
          </a:xfrm>
          <a:prstGeom prst="rect">
            <a:avLst/>
          </a:prstGeom>
          <a:noFill/>
          <a:ln w="9525">
            <a:noFill/>
            <a:miter lim="800000"/>
            <a:headEnd/>
            <a:tailEnd/>
          </a:ln>
        </p:spPr>
        <p:txBody>
          <a:bodyPr>
            <a:spAutoFit/>
          </a:bodyPr>
          <a:lstStyle/>
          <a:p>
            <a:pPr>
              <a:defRPr/>
            </a:pPr>
            <a:r>
              <a:rPr lang="en-US" sz="4400" b="1" dirty="0">
                <a:ln w="18415" cmpd="sng">
                  <a:solidFill>
                    <a:srgbClr val="FFFFFF"/>
                  </a:solidFill>
                  <a:prstDash val="solid"/>
                </a:ln>
                <a:solidFill>
                  <a:srgbClr val="000000"/>
                </a:solidFill>
                <a:ea typeface="+mn-ea"/>
                <a:cs typeface="Arial" pitchFamily="34" charset="0"/>
              </a:rPr>
              <a:t>What We Do</a:t>
            </a:r>
          </a:p>
        </p:txBody>
      </p:sp>
      <p:pic>
        <p:nvPicPr>
          <p:cNvPr id="9223"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67288" y="965200"/>
            <a:ext cx="3640137" cy="2728913"/>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3"/>
          <p:cNvSpPr txBox="1">
            <a:spLocks noChangeArrowheads="1"/>
          </p:cNvSpPr>
          <p:nvPr/>
        </p:nvSpPr>
        <p:spPr bwMode="auto">
          <a:xfrm>
            <a:off x="4065588" y="4498975"/>
            <a:ext cx="4705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sz="2800" dirty="0" smtClean="0"/>
              <a:t>Benchmarking Visits</a:t>
            </a:r>
          </a:p>
          <a:p>
            <a:pPr marL="342900" indent="-342900" eaLnBrk="1" hangingPunct="1">
              <a:buFont typeface="Arial" pitchFamily="34" charset="0"/>
              <a:buChar char="•"/>
              <a:defRPr/>
            </a:pPr>
            <a:r>
              <a:rPr lang="en-US" sz="2000" dirty="0" smtClean="0"/>
              <a:t>“Go and See” learning</a:t>
            </a:r>
          </a:p>
          <a:p>
            <a:pPr marL="342900" indent="-342900" eaLnBrk="1" hangingPunct="1">
              <a:buFont typeface="Arial" pitchFamily="34" charset="0"/>
              <a:buChar char="•"/>
              <a:defRPr/>
            </a:pPr>
            <a:r>
              <a:rPr lang="en-US" sz="2000" dirty="0" smtClean="0"/>
              <a:t>Front line and Leadership Q&amp;A</a:t>
            </a:r>
          </a:p>
          <a:p>
            <a:pPr marL="457200" indent="-457200" eaLnBrk="1" hangingPunct="1">
              <a:buFontTx/>
              <a:buChar char="-"/>
              <a:defRPr/>
            </a:pPr>
            <a:endParaRPr lang="en-US" sz="2800" dirty="0" smtClean="0"/>
          </a:p>
        </p:txBody>
      </p:sp>
      <p:sp>
        <p:nvSpPr>
          <p:cNvPr id="9225" name="TextBox 11"/>
          <p:cNvSpPr txBox="1">
            <a:spLocks noChangeArrowheads="1"/>
          </p:cNvSpPr>
          <p:nvPr/>
        </p:nvSpPr>
        <p:spPr bwMode="auto">
          <a:xfrm>
            <a:off x="496888" y="6262688"/>
            <a:ext cx="3535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latin typeface="Arial" pitchFamily="34" charset="0"/>
              </a:rPr>
              <a:t>Micron Manufacturing Benchmarking Visit</a:t>
            </a:r>
          </a:p>
        </p:txBody>
      </p:sp>
      <p:sp>
        <p:nvSpPr>
          <p:cNvPr id="9226" name="TextBox 1"/>
          <p:cNvSpPr txBox="1">
            <a:spLocks noChangeArrowheads="1"/>
          </p:cNvSpPr>
          <p:nvPr/>
        </p:nvSpPr>
        <p:spPr bwMode="auto">
          <a:xfrm>
            <a:off x="4873625" y="3832225"/>
            <a:ext cx="4084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latin typeface="Arial" pitchFamily="34" charset="0"/>
              </a:rPr>
              <a:t>Lean Leadership Training with Dr. Jeffrey Liker</a:t>
            </a:r>
          </a:p>
        </p:txBody>
      </p:sp>
      <p:pic>
        <p:nvPicPr>
          <p:cNvPr id="9227"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2825" y="3403600"/>
            <a:ext cx="21209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4411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1104"/>
          <a:stretch/>
        </p:blipFill>
        <p:spPr>
          <a:xfrm>
            <a:off x="2349501" y="1295400"/>
            <a:ext cx="4815190" cy="4587015"/>
          </a:xfrm>
        </p:spPr>
      </p:pic>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60</a:t>
            </a:fld>
            <a:endParaRPr lang="en-US" altLang="en-US"/>
          </a:p>
        </p:txBody>
      </p:sp>
      <p:sp>
        <p:nvSpPr>
          <p:cNvPr id="4"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Non-Value Added</a:t>
            </a:r>
            <a:endParaRPr lang="en-US" altLang="en-US" sz="3900" b="1" dirty="0">
              <a:cs typeface="Arial" pitchFamily="34" charset="0"/>
            </a:endParaRPr>
          </a:p>
        </p:txBody>
      </p:sp>
    </p:spTree>
    <p:extLst>
      <p:ext uri="{BB962C8B-B14F-4D97-AF65-F5344CB8AC3E}">
        <p14:creationId xmlns:p14="http://schemas.microsoft.com/office/powerpoint/2010/main" val="3636897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01600"/>
            <a:ext cx="7024744" cy="1143000"/>
          </a:xfrm>
        </p:spPr>
        <p:txBody>
          <a:bodyPr/>
          <a:lstStyle/>
          <a:p>
            <a:r>
              <a:rPr lang="en-US" dirty="0" smtClean="0"/>
              <a:t>8 Forms of Waste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90600" y="1477962"/>
            <a:ext cx="7315200" cy="4267200"/>
          </a:xfrm>
        </p:spPr>
      </p:pic>
    </p:spTree>
    <p:extLst>
      <p:ext uri="{BB962C8B-B14F-4D97-AF65-F5344CB8AC3E}">
        <p14:creationId xmlns:p14="http://schemas.microsoft.com/office/powerpoint/2010/main" val="30639070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88269" y="2687637"/>
            <a:ext cx="6086475" cy="2781300"/>
          </a:xfrm>
        </p:spPr>
      </p:pic>
    </p:spTree>
    <p:extLst>
      <p:ext uri="{BB962C8B-B14F-4D97-AF65-F5344CB8AC3E}">
        <p14:creationId xmlns:p14="http://schemas.microsoft.com/office/powerpoint/2010/main" val="4044591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723047" y="2057400"/>
            <a:ext cx="5627077" cy="3657600"/>
          </a:xfrm>
        </p:spPr>
      </p:pic>
    </p:spTree>
    <p:extLst>
      <p:ext uri="{BB962C8B-B14F-4D97-AF65-F5344CB8AC3E}">
        <p14:creationId xmlns:p14="http://schemas.microsoft.com/office/powerpoint/2010/main" val="35690770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343192" y="1799178"/>
            <a:ext cx="4819608" cy="3839622"/>
          </a:xfrm>
        </p:spPr>
      </p:pic>
    </p:spTree>
    <p:extLst>
      <p:ext uri="{BB962C8B-B14F-4D97-AF65-F5344CB8AC3E}">
        <p14:creationId xmlns:p14="http://schemas.microsoft.com/office/powerpoint/2010/main" val="16431638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43100" y="1219200"/>
            <a:ext cx="5272881" cy="5272881"/>
          </a:xfrm>
        </p:spPr>
      </p:pic>
    </p:spTree>
    <p:extLst>
      <p:ext uri="{BB962C8B-B14F-4D97-AF65-F5344CB8AC3E}">
        <p14:creationId xmlns:p14="http://schemas.microsoft.com/office/powerpoint/2010/main" val="8789223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740804" y="1905000"/>
            <a:ext cx="6246628" cy="3581400"/>
          </a:xfrm>
        </p:spPr>
      </p:pic>
    </p:spTree>
    <p:extLst>
      <p:ext uri="{BB962C8B-B14F-4D97-AF65-F5344CB8AC3E}">
        <p14:creationId xmlns:p14="http://schemas.microsoft.com/office/powerpoint/2010/main" val="24378243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42988" y="2666405"/>
            <a:ext cx="6777037" cy="2823765"/>
          </a:xfrm>
        </p:spPr>
      </p:pic>
    </p:spTree>
    <p:extLst>
      <p:ext uri="{BB962C8B-B14F-4D97-AF65-F5344CB8AC3E}">
        <p14:creationId xmlns:p14="http://schemas.microsoft.com/office/powerpoint/2010/main" val="4011881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114300"/>
            <a:ext cx="7024744" cy="1143000"/>
          </a:xfrm>
        </p:spPr>
        <p:txBody>
          <a:bodyPr/>
          <a:lstStyle/>
          <a:p>
            <a:r>
              <a:rPr lang="en-US" dirty="0" smtClean="0"/>
              <a:t>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29164" y="1524000"/>
            <a:ext cx="6760187" cy="4495799"/>
          </a:xfrm>
        </p:spPr>
      </p:pic>
    </p:spTree>
    <p:extLst>
      <p:ext uri="{BB962C8B-B14F-4D97-AF65-F5344CB8AC3E}">
        <p14:creationId xmlns:p14="http://schemas.microsoft.com/office/powerpoint/2010/main" val="14564140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60400" y="1600200"/>
            <a:ext cx="6223199" cy="4525963"/>
          </a:xfrm>
        </p:spPr>
      </p:pic>
    </p:spTree>
    <p:extLst>
      <p:ext uri="{BB962C8B-B14F-4D97-AF65-F5344CB8AC3E}">
        <p14:creationId xmlns:p14="http://schemas.microsoft.com/office/powerpoint/2010/main" val="1453262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Group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0850" y="5426075"/>
            <a:ext cx="10731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Slide Number Placeholder 1"/>
          <p:cNvSpPr>
            <a:spLocks noGrp="1"/>
          </p:cNvSpPr>
          <p:nvPr>
            <p:ph type="sldNum" sz="quarter" idx="12"/>
          </p:nvPr>
        </p:nvSpPr>
        <p:spPr bwMode="auto">
          <a:xfrm>
            <a:off x="7443788" y="6556375"/>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smtClean="0">
                <a:latin typeface="Times New Roman" pitchFamily="18" charset="0"/>
                <a:cs typeface="Times New Roman" pitchFamily="18" charset="0"/>
              </a:rPr>
              <a:t>5</a:t>
            </a:r>
          </a:p>
        </p:txBody>
      </p:sp>
      <p:cxnSp>
        <p:nvCxnSpPr>
          <p:cNvPr id="11" name="Straight Connector 22"/>
          <p:cNvCxnSpPr>
            <a:cxnSpLocks noChangeShapeType="1"/>
          </p:cNvCxnSpPr>
          <p:nvPr/>
        </p:nvCxnSpPr>
        <p:spPr bwMode="auto">
          <a:xfrm>
            <a:off x="-47625" y="603250"/>
            <a:ext cx="8248650" cy="22225"/>
          </a:xfrm>
          <a:prstGeom prst="line">
            <a:avLst/>
          </a:prstGeom>
          <a:noFill/>
          <a:ln w="38100">
            <a:solidFill>
              <a:schemeClr val="accent1"/>
            </a:solidFill>
            <a:round/>
            <a:headEnd/>
            <a:tailEnd/>
          </a:ln>
          <a:effectLst>
            <a:outerShdw blurRad="63500" dist="228601" dir="2700000" sy="89999" rotWithShape="0">
              <a:srgbClr val="000000">
                <a:alpha val="25499"/>
              </a:srgbClr>
            </a:outerShdw>
          </a:effectLst>
          <a:extLst>
            <a:ext uri="{909E8E84-426E-40DD-AFC4-6F175D3DCCD1}">
              <a14:hiddenFill xmlns:a14="http://schemas.microsoft.com/office/drawing/2010/main">
                <a:noFill/>
              </a14:hiddenFill>
            </a:ext>
          </a:extLst>
        </p:spPr>
      </p:cxnSp>
      <p:sp>
        <p:nvSpPr>
          <p:cNvPr id="13318" name="TextBox 2"/>
          <p:cNvSpPr txBox="1">
            <a:spLocks noChangeArrowheads="1"/>
          </p:cNvSpPr>
          <p:nvPr/>
        </p:nvSpPr>
        <p:spPr bwMode="auto">
          <a:xfrm>
            <a:off x="-207963" y="1493838"/>
            <a:ext cx="4568826"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r>
              <a:rPr lang="en-US" sz="2800" dirty="0" smtClean="0"/>
              <a:t>Annual Conference</a:t>
            </a:r>
            <a:endParaRPr lang="en-US" sz="2400" dirty="0" smtClean="0"/>
          </a:p>
          <a:p>
            <a:pPr marL="1200150" lvl="1" indent="-457200" eaLnBrk="1" hangingPunct="1">
              <a:buFont typeface="Arial" pitchFamily="34" charset="0"/>
              <a:buChar char="•"/>
              <a:defRPr/>
            </a:pPr>
            <a:r>
              <a:rPr lang="en-US" sz="2000" dirty="0" smtClean="0"/>
              <a:t>Keynote speakers</a:t>
            </a:r>
          </a:p>
          <a:p>
            <a:pPr marL="1200150" lvl="1" indent="-457200" eaLnBrk="1" hangingPunct="1">
              <a:buFont typeface="Arial" pitchFamily="34" charset="0"/>
              <a:buChar char="•"/>
              <a:defRPr/>
            </a:pPr>
            <a:r>
              <a:rPr lang="en-US" sz="2000" dirty="0" smtClean="0"/>
              <a:t>Breakout sessions</a:t>
            </a:r>
          </a:p>
          <a:p>
            <a:pPr marL="1200150" lvl="1" indent="-457200" eaLnBrk="1" hangingPunct="1">
              <a:buFont typeface="Arial" pitchFamily="34" charset="0"/>
              <a:buChar char="•"/>
              <a:defRPr/>
            </a:pPr>
            <a:r>
              <a:rPr lang="en-US" sz="2000" dirty="0" smtClean="0"/>
              <a:t>Industry roundtables</a:t>
            </a:r>
          </a:p>
          <a:p>
            <a:pPr marL="1200150" lvl="1" indent="-457200" eaLnBrk="1" hangingPunct="1">
              <a:buFont typeface="Arial" pitchFamily="34" charset="0"/>
              <a:buChar char="•"/>
              <a:defRPr/>
            </a:pPr>
            <a:r>
              <a:rPr lang="en-US" sz="2000" dirty="0" smtClean="0"/>
              <a:t>In-depth training</a:t>
            </a:r>
          </a:p>
          <a:p>
            <a:pPr marL="457200" indent="-457200" eaLnBrk="1" hangingPunct="1">
              <a:buFont typeface="Arial" pitchFamily="34" charset="0"/>
              <a:buChar char="•"/>
              <a:defRPr/>
            </a:pPr>
            <a:endParaRPr lang="en-US" sz="2800" dirty="0" smtClean="0"/>
          </a:p>
        </p:txBody>
      </p:sp>
      <p:sp>
        <p:nvSpPr>
          <p:cNvPr id="13" name="TextBox 5"/>
          <p:cNvSpPr txBox="1">
            <a:spLocks noChangeArrowheads="1"/>
          </p:cNvSpPr>
          <p:nvPr/>
        </p:nvSpPr>
        <p:spPr bwMode="auto">
          <a:xfrm>
            <a:off x="228600" y="-76205"/>
            <a:ext cx="8915400" cy="769441"/>
          </a:xfrm>
          <a:prstGeom prst="rect">
            <a:avLst/>
          </a:prstGeom>
          <a:noFill/>
          <a:ln w="9525">
            <a:noFill/>
            <a:miter lim="800000"/>
            <a:headEnd/>
            <a:tailEnd/>
          </a:ln>
        </p:spPr>
        <p:txBody>
          <a:bodyPr>
            <a:spAutoFit/>
          </a:bodyPr>
          <a:lstStyle/>
          <a:p>
            <a:pPr>
              <a:defRPr/>
            </a:pPr>
            <a:r>
              <a:rPr lang="en-US" sz="4400" b="1" dirty="0">
                <a:ln w="18415" cmpd="sng">
                  <a:solidFill>
                    <a:srgbClr val="FFFFFF"/>
                  </a:solidFill>
                  <a:prstDash val="solid"/>
                </a:ln>
                <a:solidFill>
                  <a:srgbClr val="000000"/>
                </a:solidFill>
                <a:ea typeface="+mn-ea"/>
                <a:cs typeface="Arial" pitchFamily="34" charset="0"/>
              </a:rPr>
              <a:t>What We Do</a:t>
            </a:r>
          </a:p>
        </p:txBody>
      </p:sp>
      <p:sp>
        <p:nvSpPr>
          <p:cNvPr id="12" name="TextBox 15"/>
          <p:cNvSpPr txBox="1">
            <a:spLocks noChangeArrowheads="1"/>
          </p:cNvSpPr>
          <p:nvPr/>
        </p:nvSpPr>
        <p:spPr bwMode="auto">
          <a:xfrm>
            <a:off x="4076700" y="4381500"/>
            <a:ext cx="393541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sz="2800" dirty="0" smtClean="0"/>
              <a:t>Lean Projects</a:t>
            </a:r>
          </a:p>
          <a:p>
            <a:pPr marL="342900" indent="-342900" eaLnBrk="1" hangingPunct="1">
              <a:buFont typeface="Arial" pitchFamily="34" charset="0"/>
              <a:buChar char="•"/>
              <a:defRPr/>
            </a:pPr>
            <a:r>
              <a:rPr lang="en-US" sz="2000" dirty="0" smtClean="0"/>
              <a:t>State of Michigan</a:t>
            </a:r>
          </a:p>
          <a:p>
            <a:pPr marL="342900" indent="-342900" eaLnBrk="1" hangingPunct="1">
              <a:buFont typeface="Arial" pitchFamily="34" charset="0"/>
              <a:buChar char="•"/>
              <a:defRPr/>
            </a:pPr>
            <a:r>
              <a:rPr lang="en-US" sz="2000" dirty="0" smtClean="0"/>
              <a:t>City of Detroit</a:t>
            </a:r>
          </a:p>
          <a:p>
            <a:pPr marL="342900" indent="-342900" eaLnBrk="1" hangingPunct="1">
              <a:buFont typeface="Arial" pitchFamily="34" charset="0"/>
              <a:buChar char="•"/>
              <a:defRPr/>
            </a:pPr>
            <a:r>
              <a:rPr lang="en-US" sz="2000" dirty="0" smtClean="0"/>
              <a:t>Center for Financial Planning</a:t>
            </a:r>
          </a:p>
          <a:p>
            <a:pPr eaLnBrk="1" hangingPunct="1">
              <a:defRPr/>
            </a:pPr>
            <a:endParaRPr lang="en-US" sz="2800" dirty="0" smtClean="0"/>
          </a:p>
        </p:txBody>
      </p:sp>
      <p:sp>
        <p:nvSpPr>
          <p:cNvPr id="10248" name="TextBox 1"/>
          <p:cNvSpPr txBox="1">
            <a:spLocks noChangeArrowheads="1"/>
          </p:cNvSpPr>
          <p:nvPr/>
        </p:nvSpPr>
        <p:spPr bwMode="auto">
          <a:xfrm>
            <a:off x="407988" y="6261100"/>
            <a:ext cx="315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latin typeface="Arial" pitchFamily="34" charset="0"/>
              </a:rPr>
              <a:t>Michigan Lt. Governor Calley</a:t>
            </a:r>
          </a:p>
        </p:txBody>
      </p:sp>
      <p:sp>
        <p:nvSpPr>
          <p:cNvPr id="10249" name="AutoShape 13" descr="https://scontent-a-ord.xx.fbcdn.net/hphotos-prn1/1016948_10151556914478133_775502789_n.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pic>
        <p:nvPicPr>
          <p:cNvPr id="10250"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4488" y="3679825"/>
            <a:ext cx="34639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1713" y="942975"/>
            <a:ext cx="2465387"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Box 4"/>
          <p:cNvSpPr txBox="1">
            <a:spLocks noChangeArrowheads="1"/>
          </p:cNvSpPr>
          <p:nvPr/>
        </p:nvSpPr>
        <p:spPr bwMode="auto">
          <a:xfrm>
            <a:off x="7456488" y="2263775"/>
            <a:ext cx="1228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a:latin typeface="Arial" pitchFamily="34" charset="0"/>
              </a:rPr>
              <a:t>Mike Rother</a:t>
            </a:r>
          </a:p>
        </p:txBody>
      </p:sp>
    </p:spTree>
    <p:extLst>
      <p:ext uri="{BB962C8B-B14F-4D97-AF65-F5344CB8AC3E}">
        <p14:creationId xmlns:p14="http://schemas.microsoft.com/office/powerpoint/2010/main" val="3151119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Eyes for Waste</a:t>
            </a:r>
            <a:endParaRPr lang="en-US" altLang="en-US" sz="3900" b="1" dirty="0">
              <a:cs typeface="Arial" pitchFamily="34" charset="0"/>
            </a:endParaRPr>
          </a:p>
        </p:txBody>
      </p:sp>
      <p:sp>
        <p:nvSpPr>
          <p:cNvPr id="44037"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FC13F0EA-02B9-443F-82B2-9F8C2BDE9373}" type="slidenum">
              <a:rPr lang="en-US" altLang="en-US" b="1">
                <a:cs typeface="Arial" pitchFamily="34" charset="0"/>
              </a:rPr>
              <a:pPr algn="ctr" eaLnBrk="1" hangingPunct="1"/>
              <a:t>70</a:t>
            </a:fld>
            <a:endParaRPr lang="en-US" altLang="en-US" b="1">
              <a:cs typeface="Arial" pitchFamily="34" charset="0"/>
            </a:endParaRPr>
          </a:p>
        </p:txBody>
      </p:sp>
      <p:grpSp>
        <p:nvGrpSpPr>
          <p:cNvPr id="2" name="Group 7"/>
          <p:cNvGrpSpPr/>
          <p:nvPr/>
        </p:nvGrpSpPr>
        <p:grpSpPr>
          <a:xfrm>
            <a:off x="414875" y="4038600"/>
            <a:ext cx="7641696" cy="1930400"/>
            <a:chOff x="457200" y="1066800"/>
            <a:chExt cx="7641696" cy="1930400"/>
          </a:xfrm>
        </p:grpSpPr>
        <p:pic>
          <p:nvPicPr>
            <p:cNvPr id="17715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64783"/>
            <a:stretch/>
          </p:blipFill>
          <p:spPr bwMode="auto">
            <a:xfrm>
              <a:off x="457200" y="1100093"/>
              <a:ext cx="7641696" cy="1897107"/>
            </a:xfrm>
            <a:prstGeom prst="rect">
              <a:avLst/>
            </a:prstGeom>
            <a:noFill/>
            <a:ln w="9525">
              <a:noFill/>
              <a:miter lim="800000"/>
              <a:headEnd/>
              <a:tailEnd/>
            </a:ln>
          </p:spPr>
        </p:pic>
        <p:sp>
          <p:nvSpPr>
            <p:cNvPr id="7" name="Rectangle 6"/>
            <p:cNvSpPr/>
            <p:nvPr/>
          </p:nvSpPr>
          <p:spPr>
            <a:xfrm>
              <a:off x="516475" y="1066800"/>
              <a:ext cx="1524000" cy="1210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38875" y="1097868"/>
            <a:ext cx="2798225" cy="4151465"/>
          </a:xfrm>
          <a:prstGeom prst="rect">
            <a:avLst/>
          </a:prstGeom>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2258" y="1234636"/>
            <a:ext cx="8718544" cy="611108"/>
          </a:xfrm>
        </p:spPr>
        <p:txBody>
          <a:bodyPr/>
          <a:lstStyle/>
          <a:p>
            <a:pPr>
              <a:defRPr/>
            </a:pPr>
            <a:r>
              <a:rPr lang="en-US" sz="2800" b="0" dirty="0" smtClean="0">
                <a:solidFill>
                  <a:schemeClr val="tx1"/>
                </a:solidFill>
                <a:latin typeface="Arial" pitchFamily="34" charset="0"/>
                <a:cs typeface="Arial" pitchFamily="34" charset="0"/>
              </a:rPr>
              <a:t>GRAPHIC OF ANY TYPICAL VALUE STREAM</a:t>
            </a:r>
          </a:p>
        </p:txBody>
      </p:sp>
      <p:sp>
        <p:nvSpPr>
          <p:cNvPr id="8208" name="Rectangle 16"/>
          <p:cNvSpPr>
            <a:spLocks noChangeArrowheads="1"/>
          </p:cNvSpPr>
          <p:nvPr/>
        </p:nvSpPr>
        <p:spPr bwMode="auto">
          <a:xfrm>
            <a:off x="511175" y="4329642"/>
            <a:ext cx="31877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75" tIns="44444" rIns="90475" bIns="44444"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buClr>
                <a:srgbClr val="FF9900"/>
              </a:buClr>
              <a:buSzPct val="100000"/>
              <a:buFont typeface="Monotype Sorts"/>
              <a:buNone/>
            </a:pPr>
            <a:r>
              <a:rPr lang="en-US" altLang="en-US" sz="2800" dirty="0"/>
              <a:t>Typically </a:t>
            </a:r>
            <a:r>
              <a:rPr lang="en-US" altLang="en-US" sz="2800" dirty="0" smtClean="0"/>
              <a:t>95</a:t>
            </a:r>
            <a:r>
              <a:rPr lang="en-US" altLang="en-US" sz="2800" dirty="0"/>
              <a:t>% of </a:t>
            </a:r>
          </a:p>
          <a:p>
            <a:pPr algn="ctr">
              <a:spcBef>
                <a:spcPct val="20000"/>
              </a:spcBef>
              <a:buClr>
                <a:srgbClr val="FF9900"/>
              </a:buClr>
              <a:buSzPct val="100000"/>
              <a:buFont typeface="Monotype Sorts"/>
              <a:buNone/>
            </a:pPr>
            <a:r>
              <a:rPr lang="en-US" altLang="en-US" sz="2800" dirty="0"/>
              <a:t>a process is </a:t>
            </a:r>
          </a:p>
          <a:p>
            <a:pPr algn="ctr">
              <a:spcBef>
                <a:spcPct val="20000"/>
              </a:spcBef>
              <a:buClr>
                <a:srgbClr val="FF9900"/>
              </a:buClr>
              <a:buSzPct val="100000"/>
              <a:buFont typeface="Monotype Sorts"/>
              <a:buNone/>
            </a:pPr>
            <a:r>
              <a:rPr lang="en-US" altLang="en-US" sz="2800" dirty="0"/>
              <a:t>Non-Value Added!</a:t>
            </a:r>
          </a:p>
        </p:txBody>
      </p:sp>
      <p:sp>
        <p:nvSpPr>
          <p:cNvPr id="31749"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a:cs typeface="Arial" pitchFamily="34" charset="0"/>
              </a:rPr>
              <a:t>The 8 Wastes</a:t>
            </a:r>
          </a:p>
        </p:txBody>
      </p:sp>
      <p:sp>
        <p:nvSpPr>
          <p:cNvPr id="31750"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3655CF5A-A9D9-44A4-85D6-957DCA11A762}" type="slidenum">
              <a:rPr lang="en-US" altLang="en-US" b="1">
                <a:cs typeface="Arial" pitchFamily="34" charset="0"/>
              </a:rPr>
              <a:pPr algn="ctr" eaLnBrk="1" hangingPunct="1"/>
              <a:t>71</a:t>
            </a:fld>
            <a:endParaRPr lang="en-US" altLang="en-US" b="1" dirty="0">
              <a:cs typeface="Arial" pitchFamily="34" charset="0"/>
            </a:endParaRPr>
          </a:p>
        </p:txBody>
      </p:sp>
      <p:sp>
        <p:nvSpPr>
          <p:cNvPr id="19" name="Rectangle 18"/>
          <p:cNvSpPr/>
          <p:nvPr/>
        </p:nvSpPr>
        <p:spPr>
          <a:xfrm>
            <a:off x="321733" y="3115733"/>
            <a:ext cx="6849534" cy="62653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71277" y="3115727"/>
            <a:ext cx="406400" cy="626534"/>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Brace 21"/>
          <p:cNvSpPr/>
          <p:nvPr/>
        </p:nvSpPr>
        <p:spPr>
          <a:xfrm rot="5400000">
            <a:off x="3429001" y="-694268"/>
            <a:ext cx="592667" cy="68410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
          <p:cNvSpPr txBox="1">
            <a:spLocks noChangeArrowheads="1"/>
          </p:cNvSpPr>
          <p:nvPr/>
        </p:nvSpPr>
        <p:spPr>
          <a:xfrm>
            <a:off x="315390" y="1971226"/>
            <a:ext cx="1953678" cy="35710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all" spc="0" normalizeH="0" baseline="0" noProof="0" dirty="0" smtClean="0">
                <a:ln w="500">
                  <a:solidFill>
                    <a:schemeClr val="tx2">
                      <a:shade val="20000"/>
                      <a:satMod val="120000"/>
                    </a:schemeClr>
                  </a:solidFill>
                </a:ln>
                <a:solidFill>
                  <a:schemeClr val="tx1"/>
                </a:solidFill>
                <a:effectLst/>
                <a:uLnTx/>
                <a:uFillTx/>
                <a:latin typeface="Arial" pitchFamily="34" charset="0"/>
                <a:ea typeface="MS PGothic" pitchFamily="34" charset="-128"/>
                <a:cs typeface="Arial" pitchFamily="34" charset="0"/>
              </a:rPr>
              <a:t>NON</a:t>
            </a:r>
            <a:r>
              <a:rPr kumimoji="0" lang="en-US" sz="1200" b="0" i="0" u="none" strike="noStrike" kern="1200" cap="all" spc="0" normalizeH="0" noProof="0" dirty="0" smtClean="0">
                <a:ln w="500">
                  <a:solidFill>
                    <a:schemeClr val="tx2">
                      <a:shade val="20000"/>
                      <a:satMod val="120000"/>
                    </a:schemeClr>
                  </a:solidFill>
                </a:ln>
                <a:solidFill>
                  <a:schemeClr val="tx1"/>
                </a:solidFill>
                <a:effectLst/>
                <a:uLnTx/>
                <a:uFillTx/>
                <a:latin typeface="Arial" pitchFamily="34" charset="0"/>
                <a:ea typeface="MS PGothic" pitchFamily="34" charset="-128"/>
                <a:cs typeface="Arial" pitchFamily="34" charset="0"/>
              </a:rPr>
              <a:t> VALUE ADDED</a:t>
            </a:r>
            <a:endParaRPr kumimoji="0" lang="en-US" sz="1200" b="0" i="0" u="none" strike="noStrike" kern="1200" cap="all" spc="0" normalizeH="0" baseline="0" noProof="0" dirty="0" smtClean="0">
              <a:ln w="500">
                <a:solidFill>
                  <a:schemeClr val="tx2">
                    <a:shade val="20000"/>
                    <a:satMod val="120000"/>
                  </a:schemeClr>
                </a:solidFill>
              </a:ln>
              <a:solidFill>
                <a:schemeClr val="tx1"/>
              </a:solidFill>
              <a:effectLst/>
              <a:uLnTx/>
              <a:uFillTx/>
              <a:latin typeface="Arial" pitchFamily="34" charset="0"/>
              <a:ea typeface="MS PGothic" pitchFamily="34" charset="-128"/>
              <a:cs typeface="Arial" pitchFamily="34" charset="0"/>
            </a:endParaRPr>
          </a:p>
        </p:txBody>
      </p:sp>
      <p:sp>
        <p:nvSpPr>
          <p:cNvPr id="24" name="Rectangle 2"/>
          <p:cNvSpPr txBox="1">
            <a:spLocks noChangeArrowheads="1"/>
          </p:cNvSpPr>
          <p:nvPr/>
        </p:nvSpPr>
        <p:spPr>
          <a:xfrm>
            <a:off x="6775467" y="2072818"/>
            <a:ext cx="1953678" cy="35710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all" spc="0" normalizeH="0" noProof="0" dirty="0" smtClean="0">
                <a:ln w="500">
                  <a:solidFill>
                    <a:schemeClr val="tx2">
                      <a:shade val="20000"/>
                      <a:satMod val="120000"/>
                    </a:schemeClr>
                  </a:solidFill>
                </a:ln>
                <a:solidFill>
                  <a:schemeClr val="tx1"/>
                </a:solidFill>
                <a:effectLst/>
                <a:uLnTx/>
                <a:uFillTx/>
                <a:latin typeface="Arial" pitchFamily="34" charset="0"/>
                <a:ea typeface="MS PGothic" pitchFamily="34" charset="-128"/>
                <a:cs typeface="Arial" pitchFamily="34" charset="0"/>
              </a:rPr>
              <a:t>VALUE ADDED</a:t>
            </a:r>
            <a:endParaRPr kumimoji="0" lang="en-US" sz="1200" b="0" i="0" u="none" strike="noStrike" kern="1200" cap="all" spc="0" normalizeH="0" baseline="0" noProof="0" dirty="0" smtClean="0">
              <a:ln w="500">
                <a:solidFill>
                  <a:schemeClr val="tx2">
                    <a:shade val="20000"/>
                    <a:satMod val="120000"/>
                  </a:schemeClr>
                </a:solidFill>
              </a:ln>
              <a:solidFill>
                <a:schemeClr val="tx1"/>
              </a:solidFill>
              <a:effectLst/>
              <a:uLnTx/>
              <a:uFillTx/>
              <a:latin typeface="Arial" pitchFamily="34" charset="0"/>
              <a:ea typeface="MS PGothic" pitchFamily="34" charset="-128"/>
              <a:cs typeface="Arial" pitchFamily="34" charset="0"/>
            </a:endParaRPr>
          </a:p>
        </p:txBody>
      </p:sp>
      <p:sp>
        <p:nvSpPr>
          <p:cNvPr id="25" name="Left Brace 24"/>
          <p:cNvSpPr/>
          <p:nvPr/>
        </p:nvSpPr>
        <p:spPr>
          <a:xfrm rot="5400000">
            <a:off x="7061207" y="2523056"/>
            <a:ext cx="592667" cy="4064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16"/>
          <p:cNvSpPr>
            <a:spLocks noChangeArrowheads="1"/>
          </p:cNvSpPr>
          <p:nvPr/>
        </p:nvSpPr>
        <p:spPr bwMode="auto">
          <a:xfrm>
            <a:off x="4625983" y="4321169"/>
            <a:ext cx="31877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475" tIns="44444" rIns="90475" bIns="44444"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buClr>
                <a:srgbClr val="FF9900"/>
              </a:buClr>
              <a:buSzPct val="100000"/>
              <a:buFont typeface="Monotype Sorts"/>
              <a:buNone/>
            </a:pPr>
            <a:r>
              <a:rPr lang="en-US" altLang="en-US" sz="2800" u="sng" dirty="0" smtClean="0"/>
              <a:t>SO WHY DO WE </a:t>
            </a:r>
          </a:p>
          <a:p>
            <a:pPr algn="ctr">
              <a:spcBef>
                <a:spcPct val="20000"/>
              </a:spcBef>
              <a:buClr>
                <a:srgbClr val="FF9900"/>
              </a:buClr>
              <a:buSzPct val="100000"/>
              <a:buFont typeface="Monotype Sorts"/>
              <a:buNone/>
            </a:pPr>
            <a:r>
              <a:rPr lang="en-US" altLang="en-US" sz="2800" u="sng" dirty="0" smtClean="0"/>
              <a:t>FOCUS HERE?</a:t>
            </a:r>
            <a:endParaRPr lang="en-US" altLang="en-US" sz="2800" u="sng" dirty="0"/>
          </a:p>
        </p:txBody>
      </p:sp>
      <p:sp>
        <p:nvSpPr>
          <p:cNvPr id="27" name="Striped Right Arrow 26"/>
          <p:cNvSpPr/>
          <p:nvPr/>
        </p:nvSpPr>
        <p:spPr>
          <a:xfrm rot="17790997">
            <a:off x="6765532" y="3998245"/>
            <a:ext cx="769409" cy="317354"/>
          </a:xfrm>
          <a:prstGeom prst="striped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820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p:bldP spid="2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54691" y="1270000"/>
            <a:ext cx="6474883" cy="4856163"/>
          </a:xfrm>
        </p:spPr>
      </p:pic>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72</a:t>
            </a:fld>
            <a:endParaRPr lang="en-US" altLang="en-US"/>
          </a:p>
        </p:txBody>
      </p:sp>
      <p:sp>
        <p:nvSpPr>
          <p:cNvPr id="6" name="TextBox 1"/>
          <p:cNvSpPr txBox="1">
            <a:spLocks noChangeArrowheads="1"/>
          </p:cNvSpPr>
          <p:nvPr/>
        </p:nvSpPr>
        <p:spPr bwMode="auto">
          <a:xfrm>
            <a:off x="125413" y="109538"/>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Actual Flow</a:t>
            </a:r>
            <a:endParaRPr lang="en-US" altLang="en-US" sz="3900" b="1" dirty="0">
              <a:cs typeface="Arial" pitchFamily="34" charset="0"/>
            </a:endParaRPr>
          </a:p>
        </p:txBody>
      </p:sp>
    </p:spTree>
    <p:extLst>
      <p:ext uri="{BB962C8B-B14F-4D97-AF65-F5344CB8AC3E}">
        <p14:creationId xmlns:p14="http://schemas.microsoft.com/office/powerpoint/2010/main" val="3272333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14399" y="1625600"/>
            <a:ext cx="6935611" cy="3901281"/>
          </a:xfrm>
        </p:spPr>
      </p:pic>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73</a:t>
            </a:fld>
            <a:endParaRPr lang="en-US" altLang="en-US"/>
          </a:p>
        </p:txBody>
      </p:sp>
      <p:sp>
        <p:nvSpPr>
          <p:cNvPr id="6" name="TextBox 1"/>
          <p:cNvSpPr txBox="1">
            <a:spLocks noChangeArrowheads="1"/>
          </p:cNvSpPr>
          <p:nvPr/>
        </p:nvSpPr>
        <p:spPr bwMode="auto">
          <a:xfrm>
            <a:off x="0" y="69851"/>
            <a:ext cx="90185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Ideal Flow</a:t>
            </a:r>
            <a:endParaRPr lang="en-US" altLang="en-US" sz="3900" b="1" dirty="0">
              <a:cs typeface="Arial" pitchFamily="34" charset="0"/>
            </a:endParaRPr>
          </a:p>
        </p:txBody>
      </p:sp>
    </p:spTree>
    <p:extLst>
      <p:ext uri="{BB962C8B-B14F-4D97-AF65-F5344CB8AC3E}">
        <p14:creationId xmlns:p14="http://schemas.microsoft.com/office/powerpoint/2010/main" val="30483677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removal Caution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66801" y="1498600"/>
            <a:ext cx="6766242" cy="4906200"/>
          </a:xfrm>
        </p:spPr>
      </p:pic>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4DEBEFA7-D9EC-4367-A847-9FAEB94F6356}" type="slidenum">
              <a:rPr lang="en-US" altLang="en-US" smtClean="0"/>
              <a:pPr/>
              <a:t>74</a:t>
            </a:fld>
            <a:endParaRPr lang="en-US" altLang="en-US"/>
          </a:p>
        </p:txBody>
      </p:sp>
      <p:sp>
        <p:nvSpPr>
          <p:cNvPr id="7" name="TextBox 6"/>
          <p:cNvSpPr txBox="1"/>
          <p:nvPr/>
        </p:nvSpPr>
        <p:spPr>
          <a:xfrm>
            <a:off x="1282700" y="3517900"/>
            <a:ext cx="6362700" cy="2123658"/>
          </a:xfrm>
          <a:prstGeom prst="rect">
            <a:avLst/>
          </a:prstGeom>
          <a:noFill/>
        </p:spPr>
        <p:txBody>
          <a:bodyPr wrap="square" rtlCol="0">
            <a:spAutoFit/>
          </a:bodyPr>
          <a:lstStyle/>
          <a:p>
            <a:r>
              <a:rPr lang="en-US" sz="6600" dirty="0" smtClean="0">
                <a:latin typeface="Stencil" panose="040409050D0802020404" pitchFamily="82" charset="0"/>
              </a:rPr>
              <a:t>Some Waste is        	necessary</a:t>
            </a:r>
            <a:endParaRPr lang="en-US" sz="6600" dirty="0">
              <a:latin typeface="Stencil" panose="040409050D0802020404" pitchFamily="82" charset="0"/>
            </a:endParaRPr>
          </a:p>
        </p:txBody>
      </p:sp>
    </p:spTree>
    <p:extLst>
      <p:ext uri="{BB962C8B-B14F-4D97-AF65-F5344CB8AC3E}">
        <p14:creationId xmlns:p14="http://schemas.microsoft.com/office/powerpoint/2010/main" val="12938639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3534102"/>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2291"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2292"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a:t>
            </a:r>
            <a:r>
              <a:rPr lang="en-US" altLang="en-US" sz="2800" dirty="0" smtClean="0"/>
              <a:t>MLC </a:t>
            </a:r>
            <a:r>
              <a:rPr lang="en-US" altLang="en-US" sz="2800" dirty="0"/>
              <a:t>Overview</a:t>
            </a:r>
          </a:p>
          <a:p>
            <a:pPr eaLnBrk="1" hangingPunct="1">
              <a:buFont typeface="Wingdings" pitchFamily="2" charset="2"/>
              <a:buChar char="v"/>
            </a:pPr>
            <a:r>
              <a:rPr lang="en-US" altLang="en-US" sz="2800" dirty="0" smtClean="0"/>
              <a:t>Introductions</a:t>
            </a:r>
            <a:endParaRPr lang="en-US" altLang="en-US" sz="2800" dirty="0"/>
          </a:p>
          <a:p>
            <a:pPr eaLnBrk="1" hangingPunct="1">
              <a:buFont typeface="Wingdings" pitchFamily="2" charset="2"/>
              <a:buChar char="v"/>
            </a:pPr>
            <a:r>
              <a:rPr lang="en-US" altLang="en-US" sz="2800" dirty="0" smtClean="0"/>
              <a:t>The </a:t>
            </a:r>
            <a:r>
              <a:rPr lang="en-US" altLang="en-US" sz="2800" dirty="0"/>
              <a:t>History Of Lean</a:t>
            </a:r>
          </a:p>
          <a:p>
            <a:pPr eaLnBrk="1" hangingPunct="1">
              <a:buFont typeface="Wingdings" pitchFamily="2" charset="2"/>
              <a:buChar char="v"/>
            </a:pPr>
            <a:r>
              <a:rPr lang="en-US" altLang="en-US" sz="2800" dirty="0"/>
              <a:t>What Is </a:t>
            </a:r>
            <a:r>
              <a:rPr lang="en-US" altLang="en-US" sz="2800" dirty="0" smtClean="0"/>
              <a:t>Lean and how it differs</a:t>
            </a:r>
            <a:endParaRPr lang="en-US" altLang="en-US" sz="2800" dirty="0"/>
          </a:p>
          <a:p>
            <a:pPr eaLnBrk="1" hangingPunct="1">
              <a:buFont typeface="Wingdings" pitchFamily="2" charset="2"/>
              <a:buChar char="v"/>
            </a:pPr>
            <a:r>
              <a:rPr lang="en-US" altLang="en-US" sz="2800" dirty="0"/>
              <a:t>The 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smtClean="0"/>
              <a:t>SQDC</a:t>
            </a:r>
            <a:endParaRPr lang="en-US" altLang="en-US" sz="2800" dirty="0"/>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1229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546F6BFD-C5C4-4B3A-905C-B4679C31A860}" type="slidenum">
              <a:rPr lang="en-US" altLang="en-US" b="1"/>
              <a:pPr algn="ctr" eaLnBrk="1" hangingPunct="1"/>
              <a:t>75</a:t>
            </a:fld>
            <a:endParaRPr lang="en-US" altLang="en-US" b="1"/>
          </a:p>
        </p:txBody>
      </p:sp>
    </p:spTree>
    <p:extLst>
      <p:ext uri="{BB962C8B-B14F-4D97-AF65-F5344CB8AC3E}">
        <p14:creationId xmlns:p14="http://schemas.microsoft.com/office/powerpoint/2010/main" val="4094507130"/>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Chapter 4 Lean Production Simplified</a:t>
            </a:r>
          </a:p>
          <a:p>
            <a:r>
              <a:rPr lang="en-US" dirty="0" smtClean="0"/>
              <a:t>Chapter 3 Lean Thinking</a:t>
            </a:r>
          </a:p>
          <a:p>
            <a:r>
              <a:rPr lang="en-US" dirty="0" smtClean="0"/>
              <a:t>Chapters 4 </a:t>
            </a:r>
            <a:r>
              <a:rPr lang="en-US" dirty="0" err="1" smtClean="0"/>
              <a:t>Gemba</a:t>
            </a:r>
            <a:r>
              <a:rPr lang="en-US" dirty="0" smtClean="0"/>
              <a:t> Kaizen</a:t>
            </a:r>
            <a:endParaRPr lang="en-US" dirty="0"/>
          </a:p>
        </p:txBody>
      </p:sp>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76</a:t>
            </a:fld>
            <a:endParaRPr lang="en-US" altLang="en-US"/>
          </a:p>
        </p:txBody>
      </p:sp>
      <p:sp>
        <p:nvSpPr>
          <p:cNvPr id="4" name="TextBox 1"/>
          <p:cNvSpPr txBox="1">
            <a:spLocks noChangeArrowheads="1"/>
          </p:cNvSpPr>
          <p:nvPr/>
        </p:nvSpPr>
        <p:spPr bwMode="auto">
          <a:xfrm>
            <a:off x="125413" y="109538"/>
            <a:ext cx="901858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Bronze Body of Knowledge Materials</a:t>
            </a:r>
            <a:endParaRPr lang="en-US" altLang="en-US" sz="3900" b="1" dirty="0">
              <a:cs typeface="Arial" pitchFamily="34" charset="0"/>
            </a:endParaRPr>
          </a:p>
        </p:txBody>
      </p:sp>
    </p:spTree>
    <p:extLst>
      <p:ext uri="{BB962C8B-B14F-4D97-AF65-F5344CB8AC3E}">
        <p14:creationId xmlns:p14="http://schemas.microsoft.com/office/powerpoint/2010/main" val="18029638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Standard Work</a:t>
            </a:r>
          </a:p>
        </p:txBody>
      </p:sp>
      <p:sp>
        <p:nvSpPr>
          <p:cNvPr id="8" name="Rectangle 2"/>
          <p:cNvSpPr txBox="1">
            <a:spLocks noChangeArrowheads="1"/>
          </p:cNvSpPr>
          <p:nvPr/>
        </p:nvSpPr>
        <p:spPr>
          <a:xfrm>
            <a:off x="15875" y="1009650"/>
            <a:ext cx="6980238" cy="1143000"/>
          </a:xfrm>
          <a:prstGeom prst="rect">
            <a:avLst/>
          </a:prstGeom>
        </p:spPr>
        <p:txBody>
          <a:bodyPr/>
          <a:lstStyle/>
          <a:p>
            <a:pPr algn="ctr" defTabSz="457200">
              <a:defRPr/>
            </a:pPr>
            <a:r>
              <a:rPr lang="en-US" sz="4400" dirty="0">
                <a:ea typeface="ＭＳ Ｐゴシック" pitchFamily="34" charset="-128"/>
                <a:cs typeface="+mj-cs"/>
              </a:rPr>
              <a:t>Lean Fine Arts Company</a:t>
            </a:r>
          </a:p>
        </p:txBody>
      </p:sp>
      <p:sp>
        <p:nvSpPr>
          <p:cNvPr id="46084" name="Rectangle 5"/>
          <p:cNvSpPr txBox="1">
            <a:spLocks noChangeArrowheads="1"/>
          </p:cNvSpPr>
          <p:nvPr/>
        </p:nvSpPr>
        <p:spPr bwMode="auto">
          <a:xfrm>
            <a:off x="401638" y="1920875"/>
            <a:ext cx="8534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MS PGothic" pitchFamily="34" charset="-128"/>
              </a:defRPr>
            </a:lvl1pPr>
            <a:lvl2pPr marL="742950" indent="-285750" defTabSz="457200" eaLnBrk="0" hangingPunct="0">
              <a:defRPr>
                <a:solidFill>
                  <a:schemeClr val="tx1"/>
                </a:solidFill>
                <a:latin typeface="Arial" pitchFamily="34" charset="0"/>
                <a:ea typeface="MS PGothic" pitchFamily="34" charset="-128"/>
              </a:defRPr>
            </a:lvl2pPr>
            <a:lvl3pPr marL="1143000" indent="-228600" defTabSz="457200" eaLnBrk="0" hangingPunct="0">
              <a:defRPr>
                <a:solidFill>
                  <a:schemeClr val="tx1"/>
                </a:solidFill>
                <a:latin typeface="Arial" pitchFamily="34" charset="0"/>
                <a:ea typeface="MS PGothic" pitchFamily="34" charset="-128"/>
              </a:defRPr>
            </a:lvl3pPr>
            <a:lvl4pPr marL="1600200" indent="-228600" defTabSz="457200" eaLnBrk="0" hangingPunct="0">
              <a:defRPr>
                <a:solidFill>
                  <a:schemeClr val="tx1"/>
                </a:solidFill>
                <a:latin typeface="Arial" pitchFamily="34" charset="0"/>
                <a:ea typeface="MS PGothic" pitchFamily="34" charset="-128"/>
              </a:defRPr>
            </a:lvl4pPr>
            <a:lvl5pPr marL="2057400" indent="-228600" defTabSz="4572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pPr>
            <a:r>
              <a:rPr lang="en-US" altLang="en-US" sz="2800"/>
              <a:t>Our one and only job is to draw fine Pig artwork!</a:t>
            </a:r>
          </a:p>
          <a:p>
            <a:pPr eaLnBrk="1" hangingPunct="1">
              <a:spcBef>
                <a:spcPct val="20000"/>
              </a:spcBef>
            </a:pPr>
            <a:endParaRPr lang="en-US" altLang="en-US" sz="2800"/>
          </a:p>
          <a:p>
            <a:pPr eaLnBrk="1" hangingPunct="1">
              <a:spcBef>
                <a:spcPct val="20000"/>
              </a:spcBef>
            </a:pPr>
            <a:r>
              <a:rPr lang="en-US" altLang="en-US" sz="2800"/>
              <a:t>We have been drawing fine Pigs for over 100 years and our customer expects consistency!</a:t>
            </a:r>
          </a:p>
          <a:p>
            <a:pPr eaLnBrk="1" hangingPunct="1">
              <a:spcBef>
                <a:spcPct val="20000"/>
              </a:spcBef>
            </a:pPr>
            <a:endParaRPr lang="en-US" altLang="en-US" sz="2800"/>
          </a:p>
          <a:p>
            <a:pPr eaLnBrk="1" hangingPunct="1">
              <a:spcBef>
                <a:spcPct val="20000"/>
              </a:spcBef>
            </a:pPr>
            <a:r>
              <a:rPr lang="en-US" altLang="en-US" sz="2800"/>
              <a:t>We have been so good, our demand is through the roof and you new hires need to get with it, ASAP!</a:t>
            </a:r>
          </a:p>
          <a:p>
            <a:pPr eaLnBrk="1" hangingPunct="1">
              <a:spcBef>
                <a:spcPct val="20000"/>
              </a:spcBef>
            </a:pPr>
            <a:endParaRPr lang="en-US" altLang="en-US" sz="2800"/>
          </a:p>
          <a:p>
            <a:pPr eaLnBrk="1" hangingPunct="1">
              <a:spcBef>
                <a:spcPct val="20000"/>
              </a:spcBef>
            </a:pPr>
            <a:r>
              <a:rPr lang="en-US" altLang="en-US" sz="2800"/>
              <a:t>Now draw me some pigs so we can make money!</a:t>
            </a:r>
          </a:p>
        </p:txBody>
      </p:sp>
      <p:sp>
        <p:nvSpPr>
          <p:cNvPr id="46085"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BA578AF8-BBF1-4EB9-ABDC-FBA7D92E53C5}" type="slidenum">
              <a:rPr lang="en-US" altLang="en-US" b="1"/>
              <a:pPr algn="ctr" eaLnBrk="1" hangingPunct="1"/>
              <a:t>77</a:t>
            </a:fld>
            <a:endParaRPr lang="en-US" altLang="en-US" b="1"/>
          </a:p>
        </p:txBody>
      </p:sp>
    </p:spTree>
    <p:extLst>
      <p:ext uri="{BB962C8B-B14F-4D97-AF65-F5344CB8AC3E}">
        <p14:creationId xmlns:p14="http://schemas.microsoft.com/office/powerpoint/2010/main" val="1898092194"/>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a:off x="3048000" y="1588"/>
            <a:ext cx="0" cy="6856412"/>
          </a:xfrm>
          <a:prstGeom prst="line">
            <a:avLst/>
          </a:prstGeom>
          <a:noFill/>
          <a:ln w="12700">
            <a:solidFill>
              <a:schemeClr val="folHlink"/>
            </a:solidFill>
            <a:prstDash val="sysDot"/>
            <a:round/>
            <a:headEnd type="none" w="sm" len="sm"/>
            <a:tailEnd type="none" w="sm" len="sm"/>
          </a:ln>
        </p:spPr>
        <p:txBody>
          <a:bodyPr/>
          <a:lstStyle/>
          <a:p>
            <a:endParaRPr lang="en-US">
              <a:solidFill>
                <a:prstClr val="black"/>
              </a:solidFill>
              <a:latin typeface="Arial" charset="0"/>
              <a:ea typeface="+mn-ea"/>
            </a:endParaRPr>
          </a:p>
        </p:txBody>
      </p:sp>
      <p:sp>
        <p:nvSpPr>
          <p:cNvPr id="59395" name="Line 3"/>
          <p:cNvSpPr>
            <a:spLocks noChangeShapeType="1"/>
          </p:cNvSpPr>
          <p:nvPr/>
        </p:nvSpPr>
        <p:spPr bwMode="auto">
          <a:xfrm>
            <a:off x="6096000" y="1588"/>
            <a:ext cx="0" cy="6856412"/>
          </a:xfrm>
          <a:prstGeom prst="line">
            <a:avLst/>
          </a:prstGeom>
          <a:noFill/>
          <a:ln w="12700">
            <a:solidFill>
              <a:schemeClr val="folHlink"/>
            </a:solidFill>
            <a:prstDash val="sysDot"/>
            <a:round/>
            <a:headEnd type="none" w="sm" len="sm"/>
            <a:tailEnd type="none" w="sm" len="sm"/>
          </a:ln>
        </p:spPr>
        <p:txBody>
          <a:bodyPr/>
          <a:lstStyle/>
          <a:p>
            <a:endParaRPr lang="en-US">
              <a:solidFill>
                <a:prstClr val="black"/>
              </a:solidFill>
              <a:latin typeface="Arial" charset="0"/>
              <a:ea typeface="+mn-ea"/>
            </a:endParaRPr>
          </a:p>
        </p:txBody>
      </p:sp>
      <p:sp>
        <p:nvSpPr>
          <p:cNvPr id="59396" name="Line 4"/>
          <p:cNvSpPr>
            <a:spLocks noChangeShapeType="1"/>
          </p:cNvSpPr>
          <p:nvPr/>
        </p:nvSpPr>
        <p:spPr bwMode="auto">
          <a:xfrm>
            <a:off x="1588" y="2286000"/>
            <a:ext cx="9142412" cy="0"/>
          </a:xfrm>
          <a:prstGeom prst="line">
            <a:avLst/>
          </a:prstGeom>
          <a:noFill/>
          <a:ln w="12700">
            <a:solidFill>
              <a:schemeClr val="folHlink"/>
            </a:solidFill>
            <a:prstDash val="sysDot"/>
            <a:round/>
            <a:headEnd type="none" w="sm" len="sm"/>
            <a:tailEnd type="none" w="sm" len="sm"/>
          </a:ln>
        </p:spPr>
        <p:txBody>
          <a:bodyPr/>
          <a:lstStyle/>
          <a:p>
            <a:endParaRPr lang="en-US">
              <a:solidFill>
                <a:prstClr val="black"/>
              </a:solidFill>
              <a:latin typeface="Arial" charset="0"/>
              <a:ea typeface="+mn-ea"/>
            </a:endParaRPr>
          </a:p>
        </p:txBody>
      </p:sp>
      <p:sp>
        <p:nvSpPr>
          <p:cNvPr id="59397" name="Line 5"/>
          <p:cNvSpPr>
            <a:spLocks noChangeShapeType="1"/>
          </p:cNvSpPr>
          <p:nvPr/>
        </p:nvSpPr>
        <p:spPr bwMode="auto">
          <a:xfrm>
            <a:off x="1588" y="4572000"/>
            <a:ext cx="9142412" cy="0"/>
          </a:xfrm>
          <a:prstGeom prst="line">
            <a:avLst/>
          </a:prstGeom>
          <a:noFill/>
          <a:ln w="12700">
            <a:solidFill>
              <a:schemeClr val="folHlink"/>
            </a:solidFill>
            <a:prstDash val="sysDot"/>
            <a:round/>
            <a:headEnd type="none" w="sm" len="sm"/>
            <a:tailEnd type="none" w="sm" len="sm"/>
          </a:ln>
        </p:spPr>
        <p:txBody>
          <a:bodyPr/>
          <a:lstStyle/>
          <a:p>
            <a:endParaRPr lang="en-US">
              <a:solidFill>
                <a:prstClr val="black"/>
              </a:solidFill>
              <a:latin typeface="Arial" charset="0"/>
              <a:ea typeface="+mn-ea"/>
            </a:endParaRPr>
          </a:p>
        </p:txBody>
      </p:sp>
    </p:spTree>
    <p:extLst>
      <p:ext uri="{BB962C8B-B14F-4D97-AF65-F5344CB8AC3E}">
        <p14:creationId xmlns:p14="http://schemas.microsoft.com/office/powerpoint/2010/main" val="18809964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381000"/>
            <a:ext cx="7864475" cy="457200"/>
          </a:xfrm>
          <a:prstGeom prst="rect">
            <a:avLst/>
          </a:prstGeom>
          <a:noFill/>
          <a:ln w="9525">
            <a:noFill/>
            <a:miter lim="800000"/>
            <a:headEnd/>
            <a:tailEnd/>
          </a:ln>
        </p:spPr>
        <p:txBody>
          <a:bodyPr lIns="92075" tIns="46038" rIns="92075" bIns="46038">
            <a:spAutoFit/>
          </a:bodyPr>
          <a:lstStyle/>
          <a:p>
            <a:r>
              <a:rPr lang="en-US">
                <a:solidFill>
                  <a:prstClr val="black"/>
                </a:solidFill>
                <a:latin typeface="Calibri" pitchFamily="34" charset="0"/>
                <a:ea typeface="+mn-ea"/>
              </a:rPr>
              <a:t> Below are instructions for drawing the pig.</a:t>
            </a:r>
          </a:p>
        </p:txBody>
      </p:sp>
      <p:sp>
        <p:nvSpPr>
          <p:cNvPr id="61443" name="Rectangle 3"/>
          <p:cNvSpPr>
            <a:spLocks noChangeArrowheads="1"/>
          </p:cNvSpPr>
          <p:nvPr/>
        </p:nvSpPr>
        <p:spPr bwMode="auto">
          <a:xfrm>
            <a:off x="381000" y="1757363"/>
            <a:ext cx="8382000" cy="4452937"/>
          </a:xfrm>
          <a:prstGeom prst="rect">
            <a:avLst/>
          </a:prstGeom>
          <a:noFill/>
          <a:ln w="9525">
            <a:noFill/>
            <a:miter lim="800000"/>
            <a:headEnd/>
            <a:tailEnd/>
          </a:ln>
        </p:spPr>
        <p:txBody>
          <a:bodyPr lIns="92075" tIns="46038" rIns="92075" bIns="46038" anchor="ctr">
            <a:spAutoFit/>
          </a:bodyPr>
          <a:lstStyle/>
          <a:p>
            <a:pPr>
              <a:spcBef>
                <a:spcPct val="50000"/>
              </a:spcBef>
            </a:pPr>
            <a:r>
              <a:rPr lang="en-US" sz="1400" dirty="0">
                <a:solidFill>
                  <a:prstClr val="black"/>
                </a:solidFill>
                <a:latin typeface="Calibri" pitchFamily="34" charset="0"/>
                <a:ea typeface="+mn-ea"/>
              </a:rPr>
              <a:t>1.  Draw a letter M at the top left intersection.  Bottom center of M touches the intersection.</a:t>
            </a:r>
          </a:p>
          <a:p>
            <a:pPr>
              <a:spcBef>
                <a:spcPct val="50000"/>
              </a:spcBef>
            </a:pPr>
            <a:r>
              <a:rPr lang="en-US" sz="1400" dirty="0">
                <a:solidFill>
                  <a:prstClr val="black"/>
                </a:solidFill>
                <a:latin typeface="Calibri" pitchFamily="34" charset="0"/>
                <a:ea typeface="+mn-ea"/>
              </a:rPr>
              <a:t>2.  Draw the letter W at the bottom left intersection.  Top center of W touches the intersection.</a:t>
            </a:r>
          </a:p>
          <a:p>
            <a:pPr>
              <a:spcBef>
                <a:spcPct val="50000"/>
              </a:spcBef>
            </a:pPr>
            <a:r>
              <a:rPr lang="en-US" sz="1400" dirty="0">
                <a:solidFill>
                  <a:prstClr val="black"/>
                </a:solidFill>
                <a:latin typeface="Calibri" pitchFamily="34" charset="0"/>
                <a:ea typeface="+mn-ea"/>
              </a:rPr>
              <a:t>3.  Draw the letter W at the bottom right intersection.  Top center of W touches the intersection.</a:t>
            </a:r>
          </a:p>
          <a:p>
            <a:pPr>
              <a:spcBef>
                <a:spcPct val="50000"/>
              </a:spcBef>
            </a:pPr>
            <a:r>
              <a:rPr lang="en-US" sz="1400" dirty="0">
                <a:solidFill>
                  <a:prstClr val="black"/>
                </a:solidFill>
                <a:latin typeface="Calibri" pitchFamily="34" charset="0"/>
                <a:ea typeface="+mn-ea"/>
              </a:rPr>
              <a:t>4.  Draw an arc from the letter M to the top right intersection.</a:t>
            </a:r>
          </a:p>
          <a:p>
            <a:pPr>
              <a:spcBef>
                <a:spcPct val="50000"/>
              </a:spcBef>
            </a:pPr>
            <a:r>
              <a:rPr lang="en-US" sz="1400" dirty="0">
                <a:solidFill>
                  <a:prstClr val="black"/>
                </a:solidFill>
                <a:latin typeface="Calibri" pitchFamily="34" charset="0"/>
                <a:ea typeface="+mn-ea"/>
              </a:rPr>
              <a:t>5.  Draw another arc from the top right intersection to the bottom right W.</a:t>
            </a:r>
          </a:p>
          <a:p>
            <a:pPr>
              <a:spcBef>
                <a:spcPct val="50000"/>
              </a:spcBef>
            </a:pPr>
            <a:r>
              <a:rPr lang="en-US" sz="1400" dirty="0">
                <a:solidFill>
                  <a:prstClr val="black"/>
                </a:solidFill>
                <a:latin typeface="Calibri" pitchFamily="34" charset="0"/>
                <a:ea typeface="+mn-ea"/>
              </a:rPr>
              <a:t>6.  Draw an arc between the two bottom W’s.</a:t>
            </a:r>
          </a:p>
          <a:p>
            <a:pPr>
              <a:spcBef>
                <a:spcPct val="50000"/>
              </a:spcBef>
            </a:pPr>
            <a:r>
              <a:rPr lang="en-US" sz="1400" dirty="0">
                <a:solidFill>
                  <a:prstClr val="black"/>
                </a:solidFill>
                <a:latin typeface="Calibri" pitchFamily="34" charset="0"/>
                <a:ea typeface="+mn-ea"/>
              </a:rPr>
              <a:t>7.  Draw the letter O in the center left box.</a:t>
            </a:r>
          </a:p>
          <a:p>
            <a:pPr>
              <a:spcBef>
                <a:spcPct val="50000"/>
              </a:spcBef>
            </a:pPr>
            <a:r>
              <a:rPr lang="en-US" sz="1400" dirty="0">
                <a:solidFill>
                  <a:prstClr val="black"/>
                </a:solidFill>
                <a:latin typeface="Calibri" pitchFamily="34" charset="0"/>
                <a:ea typeface="+mn-ea"/>
              </a:rPr>
              <a:t>8.  Draw an arc from the letter M to the tangent of the circle.</a:t>
            </a:r>
          </a:p>
          <a:p>
            <a:pPr>
              <a:spcBef>
                <a:spcPct val="50000"/>
              </a:spcBef>
            </a:pPr>
            <a:r>
              <a:rPr lang="en-US" sz="1400" dirty="0">
                <a:solidFill>
                  <a:prstClr val="black"/>
                </a:solidFill>
                <a:latin typeface="Calibri" pitchFamily="34" charset="0"/>
                <a:ea typeface="+mn-ea"/>
              </a:rPr>
              <a:t>9.  Draw an arc from the left W to the tangent of the circle.</a:t>
            </a:r>
          </a:p>
          <a:p>
            <a:pPr>
              <a:spcBef>
                <a:spcPct val="50000"/>
              </a:spcBef>
            </a:pPr>
            <a:r>
              <a:rPr lang="en-US" sz="1400" dirty="0">
                <a:solidFill>
                  <a:prstClr val="black"/>
                </a:solidFill>
                <a:latin typeface="Calibri" pitchFamily="34" charset="0"/>
                <a:ea typeface="+mn-ea"/>
              </a:rPr>
              <a:t>10.  Draw an arc for the eye.  Half way between M and circle.</a:t>
            </a:r>
          </a:p>
          <a:p>
            <a:pPr>
              <a:spcBef>
                <a:spcPct val="50000"/>
              </a:spcBef>
            </a:pPr>
            <a:r>
              <a:rPr lang="en-US" sz="1400" dirty="0">
                <a:solidFill>
                  <a:prstClr val="black"/>
                </a:solidFill>
                <a:latin typeface="Calibri" pitchFamily="34" charset="0"/>
                <a:ea typeface="+mn-ea"/>
              </a:rPr>
              <a:t>11. Draw an arc for the mouth.  Half way between W and circle.  Must be a happy pig!!</a:t>
            </a:r>
          </a:p>
          <a:p>
            <a:pPr>
              <a:spcBef>
                <a:spcPct val="50000"/>
              </a:spcBef>
            </a:pPr>
            <a:r>
              <a:rPr lang="en-US" sz="1400" dirty="0">
                <a:solidFill>
                  <a:prstClr val="black"/>
                </a:solidFill>
                <a:latin typeface="Calibri" pitchFamily="34" charset="0"/>
                <a:ea typeface="+mn-ea"/>
              </a:rPr>
              <a:t>12.  Draw the cursive letter e near the top of arc on the right.</a:t>
            </a:r>
          </a:p>
          <a:p>
            <a:pPr>
              <a:spcBef>
                <a:spcPct val="50000"/>
              </a:spcBef>
            </a:pPr>
            <a:r>
              <a:rPr lang="en-US" sz="1400" dirty="0">
                <a:solidFill>
                  <a:prstClr val="black"/>
                </a:solidFill>
                <a:latin typeface="Calibri" pitchFamily="34" charset="0"/>
                <a:ea typeface="+mn-ea"/>
              </a:rPr>
              <a:t>13.  And finally draw two dots in the middle of the circle for the pigs nose.</a:t>
            </a:r>
          </a:p>
          <a:p>
            <a:pPr>
              <a:spcBef>
                <a:spcPct val="50000"/>
              </a:spcBef>
            </a:pPr>
            <a:endParaRPr lang="en-US" sz="1400" dirty="0">
              <a:solidFill>
                <a:prstClr val="black"/>
              </a:solidFill>
              <a:latin typeface="Calibri" pitchFamily="34" charset="0"/>
              <a:ea typeface="+mn-ea"/>
            </a:endParaRPr>
          </a:p>
        </p:txBody>
      </p:sp>
    </p:spTree>
    <p:extLst>
      <p:ext uri="{BB962C8B-B14F-4D97-AF65-F5344CB8AC3E}">
        <p14:creationId xmlns:p14="http://schemas.microsoft.com/office/powerpoint/2010/main" val="25477494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roup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0850" y="5426075"/>
            <a:ext cx="10731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lide Number Placeholder 1"/>
          <p:cNvSpPr>
            <a:spLocks noGrp="1"/>
          </p:cNvSpPr>
          <p:nvPr>
            <p:ph type="sldNum" sz="quarter" idx="12"/>
          </p:nvPr>
        </p:nvSpPr>
        <p:spPr bwMode="auto">
          <a:xfrm>
            <a:off x="7443788" y="6556375"/>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smtClean="0">
                <a:latin typeface="Times New Roman" pitchFamily="18" charset="0"/>
                <a:cs typeface="Times New Roman" pitchFamily="18" charset="0"/>
              </a:rPr>
              <a:t>5</a:t>
            </a:r>
          </a:p>
        </p:txBody>
      </p:sp>
      <p:cxnSp>
        <p:nvCxnSpPr>
          <p:cNvPr id="11" name="Straight Connector 22"/>
          <p:cNvCxnSpPr>
            <a:cxnSpLocks noChangeShapeType="1"/>
          </p:cNvCxnSpPr>
          <p:nvPr/>
        </p:nvCxnSpPr>
        <p:spPr bwMode="auto">
          <a:xfrm>
            <a:off x="-47625" y="603250"/>
            <a:ext cx="8248650" cy="22225"/>
          </a:xfrm>
          <a:prstGeom prst="line">
            <a:avLst/>
          </a:prstGeom>
          <a:noFill/>
          <a:ln w="38100">
            <a:solidFill>
              <a:schemeClr val="accent1"/>
            </a:solidFill>
            <a:round/>
            <a:headEnd/>
            <a:tailEnd/>
          </a:ln>
          <a:effectLst>
            <a:outerShdw blurRad="63500" dist="228601" dir="2700000" sy="89999" rotWithShape="0">
              <a:srgbClr val="000000">
                <a:alpha val="25499"/>
              </a:srgbClr>
            </a:outerShdw>
          </a:effectLst>
          <a:extLst>
            <a:ext uri="{909E8E84-426E-40DD-AFC4-6F175D3DCCD1}">
              <a14:hiddenFill xmlns:a14="http://schemas.microsoft.com/office/drawing/2010/main">
                <a:noFill/>
              </a14:hiddenFill>
            </a:ext>
          </a:extLst>
        </p:spPr>
      </p:cxnSp>
      <p:sp>
        <p:nvSpPr>
          <p:cNvPr id="13318" name="TextBox 2"/>
          <p:cNvSpPr txBox="1">
            <a:spLocks noChangeArrowheads="1"/>
          </p:cNvSpPr>
          <p:nvPr/>
        </p:nvSpPr>
        <p:spPr bwMode="auto">
          <a:xfrm>
            <a:off x="0" y="1068388"/>
            <a:ext cx="58070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r>
              <a:rPr lang="en-US" sz="2800" dirty="0" smtClean="0"/>
              <a:t>Annual Healthcare Symposium</a:t>
            </a:r>
            <a:endParaRPr lang="en-US" sz="2400" dirty="0" smtClean="0"/>
          </a:p>
          <a:p>
            <a:pPr marL="1200150" lvl="1" indent="-457200" eaLnBrk="1" hangingPunct="1">
              <a:buFont typeface="Arial" pitchFamily="34" charset="0"/>
              <a:buChar char="•"/>
              <a:defRPr/>
            </a:pPr>
            <a:r>
              <a:rPr lang="en-US" sz="2000" dirty="0" smtClean="0"/>
              <a:t>Keynote speakers</a:t>
            </a:r>
          </a:p>
          <a:p>
            <a:pPr marL="1200150" lvl="1" indent="-457200" eaLnBrk="1" hangingPunct="1">
              <a:buFont typeface="Arial" pitchFamily="34" charset="0"/>
              <a:buChar char="•"/>
              <a:defRPr/>
            </a:pPr>
            <a:r>
              <a:rPr lang="en-US" sz="2000" dirty="0" smtClean="0"/>
              <a:t>Breakout sessions</a:t>
            </a:r>
          </a:p>
          <a:p>
            <a:pPr lvl="1" indent="0" eaLnBrk="1" hangingPunct="1">
              <a:defRPr/>
            </a:pPr>
            <a:endParaRPr lang="en-US" sz="2000" dirty="0" smtClean="0"/>
          </a:p>
          <a:p>
            <a:pPr marL="457200" indent="-457200" eaLnBrk="1" hangingPunct="1">
              <a:buFont typeface="Arial" pitchFamily="34" charset="0"/>
              <a:buChar char="•"/>
              <a:defRPr/>
            </a:pPr>
            <a:endParaRPr lang="en-US" sz="2800" dirty="0" smtClean="0"/>
          </a:p>
        </p:txBody>
      </p:sp>
      <p:sp>
        <p:nvSpPr>
          <p:cNvPr id="13" name="TextBox 5"/>
          <p:cNvSpPr txBox="1">
            <a:spLocks noChangeArrowheads="1"/>
          </p:cNvSpPr>
          <p:nvPr/>
        </p:nvSpPr>
        <p:spPr bwMode="auto">
          <a:xfrm>
            <a:off x="228600" y="-76205"/>
            <a:ext cx="8915400" cy="769441"/>
          </a:xfrm>
          <a:prstGeom prst="rect">
            <a:avLst/>
          </a:prstGeom>
          <a:noFill/>
          <a:ln w="9525">
            <a:noFill/>
            <a:miter lim="800000"/>
            <a:headEnd/>
            <a:tailEnd/>
          </a:ln>
        </p:spPr>
        <p:txBody>
          <a:bodyPr>
            <a:spAutoFit/>
          </a:bodyPr>
          <a:lstStyle/>
          <a:p>
            <a:pPr>
              <a:defRPr/>
            </a:pPr>
            <a:r>
              <a:rPr lang="en-US" sz="4400" b="1" dirty="0">
                <a:ln w="18415" cmpd="sng">
                  <a:solidFill>
                    <a:srgbClr val="FFFFFF"/>
                  </a:solidFill>
                  <a:prstDash val="solid"/>
                </a:ln>
                <a:solidFill>
                  <a:srgbClr val="000000"/>
                </a:solidFill>
                <a:ea typeface="+mn-ea"/>
                <a:cs typeface="Arial" pitchFamily="34" charset="0"/>
              </a:rPr>
              <a:t>What We Do</a:t>
            </a:r>
          </a:p>
        </p:txBody>
      </p:sp>
      <p:sp>
        <p:nvSpPr>
          <p:cNvPr id="11271" name="AutoShape 13" descr="https://scontent-a-ord.xx.fbcdn.net/hphotos-prn1/1016948_10151556914478133_775502789_n.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pic>
        <p:nvPicPr>
          <p:cNvPr id="11272"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53113" y="876300"/>
            <a:ext cx="1925637"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AutoShape 13" descr="https://scontent-b-ord.xx.fbcdn.net/hphotos-frc3/1395900_10151699903348133_407105199_n.jp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1800">
              <a:latin typeface="Arial" pitchFamily="34" charset="0"/>
            </a:endParaRPr>
          </a:p>
        </p:txBody>
      </p:sp>
      <p:pic>
        <p:nvPicPr>
          <p:cNvPr id="11274" name="Picture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0463" y="2160588"/>
            <a:ext cx="3060700" cy="408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5"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53113" y="3671888"/>
            <a:ext cx="1925637"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1470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9" name="AutoShape 2"/>
          <p:cNvCxnSpPr>
            <a:cxnSpLocks noChangeShapeType="1"/>
          </p:cNvCxnSpPr>
          <p:nvPr/>
        </p:nvCxnSpPr>
        <p:spPr bwMode="auto">
          <a:xfrm flipV="1">
            <a:off x="8620125" y="1116013"/>
            <a:ext cx="419100" cy="1657350"/>
          </a:xfrm>
          <a:prstGeom prst="curvedConnector4">
            <a:avLst>
              <a:gd name="adj1" fmla="val 828676"/>
              <a:gd name="adj2" fmla="val 108815"/>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cxnSp>
      <p:sp>
        <p:nvSpPr>
          <p:cNvPr id="19460" name="Arc 4"/>
          <p:cNvSpPr>
            <a:spLocks/>
          </p:cNvSpPr>
          <p:nvPr/>
        </p:nvSpPr>
        <p:spPr bwMode="auto">
          <a:xfrm>
            <a:off x="1676400" y="1905000"/>
            <a:ext cx="381000" cy="1295400"/>
          </a:xfrm>
          <a:custGeom>
            <a:avLst/>
            <a:gdLst>
              <a:gd name="T0" fmla="*/ 0 w 21600"/>
              <a:gd name="T1" fmla="*/ 0 h 21600"/>
              <a:gd name="T2" fmla="*/ 6720417 w 21600"/>
              <a:gd name="T3" fmla="*/ 77688017 h 21600"/>
              <a:gd name="T4" fmla="*/ 0 w 21600"/>
              <a:gd name="T5" fmla="*/ 776880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mtClean="0">
              <a:solidFill>
                <a:srgbClr val="000000"/>
              </a:solidFill>
              <a:ea typeface="+mn-ea"/>
            </a:endParaRPr>
          </a:p>
        </p:txBody>
      </p:sp>
      <p:sp>
        <p:nvSpPr>
          <p:cNvPr id="19461" name="Arc 5"/>
          <p:cNvSpPr>
            <a:spLocks/>
          </p:cNvSpPr>
          <p:nvPr/>
        </p:nvSpPr>
        <p:spPr bwMode="auto">
          <a:xfrm rot="-3487024">
            <a:off x="4191000" y="1752600"/>
            <a:ext cx="762000" cy="1219200"/>
          </a:xfrm>
          <a:custGeom>
            <a:avLst/>
            <a:gdLst>
              <a:gd name="T0" fmla="*/ 0 w 21600"/>
              <a:gd name="T1" fmla="*/ 0 h 21600"/>
              <a:gd name="T2" fmla="*/ 26881667 w 21600"/>
              <a:gd name="T3" fmla="*/ 68817067 h 21600"/>
              <a:gd name="T4" fmla="*/ 0 w 21600"/>
              <a:gd name="T5" fmla="*/ 68817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mtClean="0">
              <a:solidFill>
                <a:srgbClr val="000000"/>
              </a:solidFill>
              <a:ea typeface="+mn-ea"/>
            </a:endParaRPr>
          </a:p>
        </p:txBody>
      </p:sp>
      <p:sp>
        <p:nvSpPr>
          <p:cNvPr id="19462" name="Arc 6"/>
          <p:cNvSpPr>
            <a:spLocks/>
          </p:cNvSpPr>
          <p:nvPr/>
        </p:nvSpPr>
        <p:spPr bwMode="auto">
          <a:xfrm rot="2888478" flipV="1">
            <a:off x="6438900" y="1714500"/>
            <a:ext cx="990600" cy="1066800"/>
          </a:xfrm>
          <a:custGeom>
            <a:avLst/>
            <a:gdLst>
              <a:gd name="T0" fmla="*/ 0 w 21600"/>
              <a:gd name="T1" fmla="*/ 0 h 21600"/>
              <a:gd name="T2" fmla="*/ 45430017 w 21600"/>
              <a:gd name="T3" fmla="*/ 52688067 h 21600"/>
              <a:gd name="T4" fmla="*/ 0 w 21600"/>
              <a:gd name="T5" fmla="*/ 526880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mtClean="0">
              <a:solidFill>
                <a:srgbClr val="000000"/>
              </a:solidFill>
              <a:ea typeface="+mn-ea"/>
            </a:endParaRPr>
          </a:p>
        </p:txBody>
      </p:sp>
      <p:sp>
        <p:nvSpPr>
          <p:cNvPr id="19463" name="Freeform 7"/>
          <p:cNvSpPr>
            <a:spLocks/>
          </p:cNvSpPr>
          <p:nvPr/>
        </p:nvSpPr>
        <p:spPr bwMode="auto">
          <a:xfrm>
            <a:off x="1617663" y="4267200"/>
            <a:ext cx="668337" cy="931863"/>
          </a:xfrm>
          <a:custGeom>
            <a:avLst/>
            <a:gdLst>
              <a:gd name="T0" fmla="*/ 247650 w 421"/>
              <a:gd name="T1" fmla="*/ 0 h 587"/>
              <a:gd name="T2" fmla="*/ 404812 w 421"/>
              <a:gd name="T3" fmla="*/ 7938 h 587"/>
              <a:gd name="T4" fmla="*/ 466725 w 421"/>
              <a:gd name="T5" fmla="*/ 139700 h 587"/>
              <a:gd name="T6" fmla="*/ 404812 w 421"/>
              <a:gd name="T7" fmla="*/ 461963 h 587"/>
              <a:gd name="T8" fmla="*/ 334962 w 421"/>
              <a:gd name="T9" fmla="*/ 522288 h 587"/>
              <a:gd name="T10" fmla="*/ 161925 w 421"/>
              <a:gd name="T11" fmla="*/ 514350 h 587"/>
              <a:gd name="T12" fmla="*/ 109537 w 421"/>
              <a:gd name="T13" fmla="*/ 479425 h 587"/>
              <a:gd name="T14" fmla="*/ 92075 w 421"/>
              <a:gd name="T15" fmla="*/ 452438 h 587"/>
              <a:gd name="T16" fmla="*/ 65087 w 421"/>
              <a:gd name="T17" fmla="*/ 444500 h 587"/>
              <a:gd name="T18" fmla="*/ 30162 w 421"/>
              <a:gd name="T19" fmla="*/ 392113 h 587"/>
              <a:gd name="T20" fmla="*/ 82550 w 421"/>
              <a:gd name="T21" fmla="*/ 182563 h 587"/>
              <a:gd name="T22" fmla="*/ 152400 w 421"/>
              <a:gd name="T23" fmla="*/ 122238 h 587"/>
              <a:gd name="T24" fmla="*/ 239712 w 421"/>
              <a:gd name="T25" fmla="*/ 69850 h 587"/>
              <a:gd name="T26" fmla="*/ 474662 w 421"/>
              <a:gd name="T27" fmla="*/ 77788 h 587"/>
              <a:gd name="T28" fmla="*/ 536575 w 421"/>
              <a:gd name="T29" fmla="*/ 95250 h 587"/>
              <a:gd name="T30" fmla="*/ 631825 w 421"/>
              <a:gd name="T31" fmla="*/ 192088 h 587"/>
              <a:gd name="T32" fmla="*/ 657225 w 421"/>
              <a:gd name="T33" fmla="*/ 269875 h 587"/>
              <a:gd name="T34" fmla="*/ 639762 w 421"/>
              <a:gd name="T35" fmla="*/ 574675 h 587"/>
              <a:gd name="T36" fmla="*/ 604837 w 421"/>
              <a:gd name="T37" fmla="*/ 679450 h 587"/>
              <a:gd name="T38" fmla="*/ 569912 w 421"/>
              <a:gd name="T39" fmla="*/ 731838 h 587"/>
              <a:gd name="T40" fmla="*/ 379412 w 421"/>
              <a:gd name="T41" fmla="*/ 931863 h 587"/>
              <a:gd name="T42" fmla="*/ 187325 w 421"/>
              <a:gd name="T43" fmla="*/ 922338 h 5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1"/>
              <a:gd name="T67" fmla="*/ 0 h 587"/>
              <a:gd name="T68" fmla="*/ 421 w 421"/>
              <a:gd name="T69" fmla="*/ 587 h 5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1" h="587">
                <a:moveTo>
                  <a:pt x="156" y="0"/>
                </a:moveTo>
                <a:cubicBezTo>
                  <a:pt x="189" y="2"/>
                  <a:pt x="222" y="0"/>
                  <a:pt x="255" y="5"/>
                </a:cubicBezTo>
                <a:cubicBezTo>
                  <a:pt x="281" y="9"/>
                  <a:pt x="286" y="65"/>
                  <a:pt x="294" y="88"/>
                </a:cubicBezTo>
                <a:cubicBezTo>
                  <a:pt x="292" y="150"/>
                  <a:pt x="319" y="250"/>
                  <a:pt x="255" y="291"/>
                </a:cubicBezTo>
                <a:cubicBezTo>
                  <a:pt x="244" y="307"/>
                  <a:pt x="211" y="329"/>
                  <a:pt x="211" y="329"/>
                </a:cubicBezTo>
                <a:cubicBezTo>
                  <a:pt x="175" y="327"/>
                  <a:pt x="138" y="331"/>
                  <a:pt x="102" y="324"/>
                </a:cubicBezTo>
                <a:cubicBezTo>
                  <a:pt x="89" y="322"/>
                  <a:pt x="69" y="302"/>
                  <a:pt x="69" y="302"/>
                </a:cubicBezTo>
                <a:cubicBezTo>
                  <a:pt x="65" y="296"/>
                  <a:pt x="63" y="289"/>
                  <a:pt x="58" y="285"/>
                </a:cubicBezTo>
                <a:cubicBezTo>
                  <a:pt x="53" y="281"/>
                  <a:pt x="45" y="284"/>
                  <a:pt x="41" y="280"/>
                </a:cubicBezTo>
                <a:cubicBezTo>
                  <a:pt x="32" y="271"/>
                  <a:pt x="19" y="247"/>
                  <a:pt x="19" y="247"/>
                </a:cubicBezTo>
                <a:cubicBezTo>
                  <a:pt x="0" y="184"/>
                  <a:pt x="3" y="155"/>
                  <a:pt x="52" y="115"/>
                </a:cubicBezTo>
                <a:cubicBezTo>
                  <a:pt x="70" y="100"/>
                  <a:pt x="73" y="84"/>
                  <a:pt x="96" y="77"/>
                </a:cubicBezTo>
                <a:cubicBezTo>
                  <a:pt x="112" y="52"/>
                  <a:pt x="121" y="49"/>
                  <a:pt x="151" y="44"/>
                </a:cubicBezTo>
                <a:cubicBezTo>
                  <a:pt x="200" y="46"/>
                  <a:pt x="250" y="45"/>
                  <a:pt x="299" y="49"/>
                </a:cubicBezTo>
                <a:cubicBezTo>
                  <a:pt x="312" y="50"/>
                  <a:pt x="338" y="60"/>
                  <a:pt x="338" y="60"/>
                </a:cubicBezTo>
                <a:cubicBezTo>
                  <a:pt x="363" y="77"/>
                  <a:pt x="377" y="100"/>
                  <a:pt x="398" y="121"/>
                </a:cubicBezTo>
                <a:cubicBezTo>
                  <a:pt x="403" y="137"/>
                  <a:pt x="409" y="154"/>
                  <a:pt x="414" y="170"/>
                </a:cubicBezTo>
                <a:cubicBezTo>
                  <a:pt x="411" y="283"/>
                  <a:pt x="421" y="291"/>
                  <a:pt x="403" y="362"/>
                </a:cubicBezTo>
                <a:cubicBezTo>
                  <a:pt x="398" y="382"/>
                  <a:pt x="391" y="410"/>
                  <a:pt x="381" y="428"/>
                </a:cubicBezTo>
                <a:cubicBezTo>
                  <a:pt x="375" y="440"/>
                  <a:pt x="359" y="461"/>
                  <a:pt x="359" y="461"/>
                </a:cubicBezTo>
                <a:cubicBezTo>
                  <a:pt x="341" y="520"/>
                  <a:pt x="296" y="566"/>
                  <a:pt x="239" y="587"/>
                </a:cubicBezTo>
                <a:cubicBezTo>
                  <a:pt x="129" y="581"/>
                  <a:pt x="170" y="581"/>
                  <a:pt x="118" y="581"/>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mtClean="0">
              <a:solidFill>
                <a:srgbClr val="000000"/>
              </a:solidFill>
              <a:ea typeface="+mn-ea"/>
            </a:endParaRPr>
          </a:p>
        </p:txBody>
      </p:sp>
      <p:sp>
        <p:nvSpPr>
          <p:cNvPr id="19464" name="Line 8"/>
          <p:cNvSpPr>
            <a:spLocks noChangeShapeType="1"/>
          </p:cNvSpPr>
          <p:nvPr/>
        </p:nvSpPr>
        <p:spPr bwMode="auto">
          <a:xfrm flipV="1">
            <a:off x="4343400" y="4572000"/>
            <a:ext cx="3048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srgbClr val="000000"/>
              </a:solidFill>
              <a:ea typeface="+mn-ea"/>
            </a:endParaRPr>
          </a:p>
        </p:txBody>
      </p:sp>
      <p:sp>
        <p:nvSpPr>
          <p:cNvPr id="19465" name="Line 9"/>
          <p:cNvSpPr>
            <a:spLocks noChangeShapeType="1"/>
          </p:cNvSpPr>
          <p:nvPr/>
        </p:nvSpPr>
        <p:spPr bwMode="auto">
          <a:xfrm>
            <a:off x="4648200" y="4572000"/>
            <a:ext cx="152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srgbClr val="000000"/>
              </a:solidFill>
              <a:ea typeface="+mn-ea"/>
            </a:endParaRPr>
          </a:p>
        </p:txBody>
      </p:sp>
      <p:sp>
        <p:nvSpPr>
          <p:cNvPr id="19466" name="Line 10"/>
          <p:cNvSpPr>
            <a:spLocks noChangeShapeType="1"/>
          </p:cNvSpPr>
          <p:nvPr/>
        </p:nvSpPr>
        <p:spPr bwMode="auto">
          <a:xfrm flipV="1">
            <a:off x="4800600" y="4572000"/>
            <a:ext cx="152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srgbClr val="000000"/>
              </a:solidFill>
              <a:ea typeface="+mn-ea"/>
            </a:endParaRPr>
          </a:p>
        </p:txBody>
      </p:sp>
      <p:sp>
        <p:nvSpPr>
          <p:cNvPr id="19467" name="Line 11"/>
          <p:cNvSpPr>
            <a:spLocks noChangeShapeType="1"/>
          </p:cNvSpPr>
          <p:nvPr/>
        </p:nvSpPr>
        <p:spPr bwMode="auto">
          <a:xfrm>
            <a:off x="4953000" y="4572000"/>
            <a:ext cx="2286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srgbClr val="000000"/>
              </a:solidFill>
              <a:ea typeface="+mn-ea"/>
            </a:endParaRPr>
          </a:p>
        </p:txBody>
      </p:sp>
      <p:sp>
        <p:nvSpPr>
          <p:cNvPr id="19468" name="Line 12"/>
          <p:cNvSpPr>
            <a:spLocks noChangeShapeType="1"/>
          </p:cNvSpPr>
          <p:nvPr/>
        </p:nvSpPr>
        <p:spPr bwMode="auto">
          <a:xfrm>
            <a:off x="6477000" y="4114800"/>
            <a:ext cx="3810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srgbClr val="000000"/>
              </a:solidFill>
              <a:ea typeface="+mn-ea"/>
            </a:endParaRPr>
          </a:p>
        </p:txBody>
      </p:sp>
      <p:sp>
        <p:nvSpPr>
          <p:cNvPr id="19469" name="Line 13"/>
          <p:cNvSpPr>
            <a:spLocks noChangeShapeType="1"/>
          </p:cNvSpPr>
          <p:nvPr/>
        </p:nvSpPr>
        <p:spPr bwMode="auto">
          <a:xfrm flipV="1">
            <a:off x="6858000" y="4114800"/>
            <a:ext cx="762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srgbClr val="000000"/>
              </a:solidFill>
              <a:ea typeface="+mn-ea"/>
            </a:endParaRPr>
          </a:p>
        </p:txBody>
      </p:sp>
      <p:sp>
        <p:nvSpPr>
          <p:cNvPr id="19470" name="Line 14"/>
          <p:cNvSpPr>
            <a:spLocks noChangeShapeType="1"/>
          </p:cNvSpPr>
          <p:nvPr/>
        </p:nvSpPr>
        <p:spPr bwMode="auto">
          <a:xfrm>
            <a:off x="6934200" y="4114800"/>
            <a:ext cx="2286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srgbClr val="000000"/>
              </a:solidFill>
              <a:ea typeface="+mn-ea"/>
            </a:endParaRPr>
          </a:p>
        </p:txBody>
      </p:sp>
      <p:sp>
        <p:nvSpPr>
          <p:cNvPr id="19471" name="Line 15"/>
          <p:cNvSpPr>
            <a:spLocks noChangeShapeType="1"/>
          </p:cNvSpPr>
          <p:nvPr/>
        </p:nvSpPr>
        <p:spPr bwMode="auto">
          <a:xfrm flipV="1">
            <a:off x="7162800" y="4038600"/>
            <a:ext cx="2286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mtClean="0">
              <a:solidFill>
                <a:srgbClr val="000000"/>
              </a:solidFill>
              <a:ea typeface="+mn-ea"/>
            </a:endParaRPr>
          </a:p>
        </p:txBody>
      </p:sp>
      <p:sp>
        <p:nvSpPr>
          <p:cNvPr id="19472" name="Text Box 16"/>
          <p:cNvSpPr txBox="1">
            <a:spLocks noChangeArrowheads="1"/>
          </p:cNvSpPr>
          <p:nvPr/>
        </p:nvSpPr>
        <p:spPr bwMode="auto">
          <a:xfrm>
            <a:off x="1289050" y="3352800"/>
            <a:ext cx="1225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smtClean="0">
                <a:solidFill>
                  <a:srgbClr val="000000"/>
                </a:solidFill>
                <a:ea typeface="+mn-ea"/>
              </a:rPr>
              <a:t>Rightward Arc</a:t>
            </a:r>
          </a:p>
        </p:txBody>
      </p:sp>
      <p:sp>
        <p:nvSpPr>
          <p:cNvPr id="19473" name="Text Box 17"/>
          <p:cNvSpPr txBox="1">
            <a:spLocks noChangeArrowheads="1"/>
          </p:cNvSpPr>
          <p:nvPr/>
        </p:nvSpPr>
        <p:spPr bwMode="auto">
          <a:xfrm>
            <a:off x="4067175" y="2438400"/>
            <a:ext cx="1038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smtClean="0">
                <a:solidFill>
                  <a:srgbClr val="000000"/>
                </a:solidFill>
                <a:ea typeface="+mn-ea"/>
              </a:rPr>
              <a:t>Upward Arc</a:t>
            </a:r>
          </a:p>
        </p:txBody>
      </p:sp>
      <p:sp>
        <p:nvSpPr>
          <p:cNvPr id="19474" name="Text Box 18"/>
          <p:cNvSpPr txBox="1">
            <a:spLocks noChangeArrowheads="1"/>
          </p:cNvSpPr>
          <p:nvPr/>
        </p:nvSpPr>
        <p:spPr bwMode="auto">
          <a:xfrm>
            <a:off x="6400800" y="2743200"/>
            <a:ext cx="125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smtClean="0">
                <a:solidFill>
                  <a:srgbClr val="000000"/>
                </a:solidFill>
                <a:ea typeface="+mn-ea"/>
              </a:rPr>
              <a:t>Downward Arc</a:t>
            </a:r>
          </a:p>
        </p:txBody>
      </p:sp>
      <p:sp>
        <p:nvSpPr>
          <p:cNvPr id="19475" name="Text Box 19"/>
          <p:cNvSpPr txBox="1">
            <a:spLocks noChangeArrowheads="1"/>
          </p:cNvSpPr>
          <p:nvPr/>
        </p:nvSpPr>
        <p:spPr bwMode="auto">
          <a:xfrm>
            <a:off x="1600200" y="5257800"/>
            <a:ext cx="608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smtClean="0">
                <a:solidFill>
                  <a:srgbClr val="000000"/>
                </a:solidFill>
                <a:ea typeface="+mn-ea"/>
              </a:rPr>
              <a:t>Spiral</a:t>
            </a:r>
          </a:p>
        </p:txBody>
      </p:sp>
      <p:sp>
        <p:nvSpPr>
          <p:cNvPr id="19476" name="Text Box 20"/>
          <p:cNvSpPr txBox="1">
            <a:spLocks noChangeArrowheads="1"/>
          </p:cNvSpPr>
          <p:nvPr/>
        </p:nvSpPr>
        <p:spPr bwMode="auto">
          <a:xfrm>
            <a:off x="4329113" y="5181600"/>
            <a:ext cx="9286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smtClean="0">
                <a:solidFill>
                  <a:srgbClr val="000000"/>
                </a:solidFill>
                <a:ea typeface="+mn-ea"/>
              </a:rPr>
              <a:t>Letter “M”</a:t>
            </a:r>
          </a:p>
        </p:txBody>
      </p:sp>
      <p:sp>
        <p:nvSpPr>
          <p:cNvPr id="19477" name="Text Box 21"/>
          <p:cNvSpPr txBox="1">
            <a:spLocks noChangeArrowheads="1"/>
          </p:cNvSpPr>
          <p:nvPr/>
        </p:nvSpPr>
        <p:spPr bwMode="auto">
          <a:xfrm>
            <a:off x="6537325" y="5257800"/>
            <a:ext cx="946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smtClean="0">
                <a:solidFill>
                  <a:srgbClr val="000000"/>
                </a:solidFill>
                <a:ea typeface="+mn-ea"/>
              </a:rPr>
              <a:t>Letter “W”</a:t>
            </a:r>
          </a:p>
        </p:txBody>
      </p:sp>
      <p:sp>
        <p:nvSpPr>
          <p:cNvPr id="19478" name="Rectangle 54"/>
          <p:cNvSpPr>
            <a:spLocks noGrp="1" noChangeArrowheads="1"/>
          </p:cNvSpPr>
          <p:nvPr>
            <p:ph type="title"/>
          </p:nvPr>
        </p:nvSpPr>
        <p:spPr>
          <a:noFill/>
        </p:spPr>
        <p:txBody>
          <a:bodyPr/>
          <a:lstStyle/>
          <a:p>
            <a:r>
              <a:rPr lang="en-US" altLang="en-US" smtClean="0">
                <a:solidFill>
                  <a:schemeClr val="tx1"/>
                </a:solidFill>
              </a:rPr>
              <a:t>Handout 2 of 4</a:t>
            </a:r>
          </a:p>
        </p:txBody>
      </p:sp>
    </p:spTree>
    <p:extLst>
      <p:ext uri="{BB962C8B-B14F-4D97-AF65-F5344CB8AC3E}">
        <p14:creationId xmlns:p14="http://schemas.microsoft.com/office/powerpoint/2010/main" val="41126743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088151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Line 2"/>
          <p:cNvSpPr>
            <a:spLocks noChangeShapeType="1"/>
          </p:cNvSpPr>
          <p:nvPr/>
        </p:nvSpPr>
        <p:spPr bwMode="auto">
          <a:xfrm>
            <a:off x="3048000" y="306388"/>
            <a:ext cx="0" cy="6323012"/>
          </a:xfrm>
          <a:prstGeom prst="line">
            <a:avLst/>
          </a:prstGeom>
          <a:noFill/>
          <a:ln w="12700">
            <a:solidFill>
              <a:schemeClr val="folHlink"/>
            </a:solidFill>
            <a:prstDash val="sysDot"/>
            <a:round/>
            <a:headEnd type="none" w="sm" len="sm"/>
            <a:tailEnd type="none" w="sm" len="sm"/>
          </a:ln>
        </p:spPr>
        <p:txBody>
          <a:bodyPr/>
          <a:lstStyle/>
          <a:p>
            <a:endParaRPr lang="en-US">
              <a:solidFill>
                <a:prstClr val="black"/>
              </a:solidFill>
              <a:latin typeface="Arial" charset="0"/>
              <a:ea typeface="+mn-ea"/>
            </a:endParaRPr>
          </a:p>
        </p:txBody>
      </p:sp>
      <p:sp>
        <p:nvSpPr>
          <p:cNvPr id="63491" name="Line 3"/>
          <p:cNvSpPr>
            <a:spLocks noChangeShapeType="1"/>
          </p:cNvSpPr>
          <p:nvPr/>
        </p:nvSpPr>
        <p:spPr bwMode="auto">
          <a:xfrm>
            <a:off x="6096000" y="306388"/>
            <a:ext cx="0" cy="6323012"/>
          </a:xfrm>
          <a:prstGeom prst="line">
            <a:avLst/>
          </a:prstGeom>
          <a:noFill/>
          <a:ln w="12700">
            <a:solidFill>
              <a:schemeClr val="folHlink"/>
            </a:solidFill>
            <a:prstDash val="sysDot"/>
            <a:round/>
            <a:headEnd type="none" w="sm" len="sm"/>
            <a:tailEnd type="none" w="sm" len="sm"/>
          </a:ln>
        </p:spPr>
        <p:txBody>
          <a:bodyPr/>
          <a:lstStyle/>
          <a:p>
            <a:endParaRPr lang="en-US">
              <a:solidFill>
                <a:prstClr val="black"/>
              </a:solidFill>
              <a:latin typeface="Arial" charset="0"/>
              <a:ea typeface="+mn-ea"/>
            </a:endParaRPr>
          </a:p>
        </p:txBody>
      </p:sp>
      <p:sp>
        <p:nvSpPr>
          <p:cNvPr id="63492" name="Line 4"/>
          <p:cNvSpPr>
            <a:spLocks noChangeShapeType="1"/>
          </p:cNvSpPr>
          <p:nvPr/>
        </p:nvSpPr>
        <p:spPr bwMode="auto">
          <a:xfrm>
            <a:off x="306388" y="2286000"/>
            <a:ext cx="8456612" cy="0"/>
          </a:xfrm>
          <a:prstGeom prst="line">
            <a:avLst/>
          </a:prstGeom>
          <a:noFill/>
          <a:ln w="12700">
            <a:solidFill>
              <a:schemeClr val="folHlink"/>
            </a:solidFill>
            <a:prstDash val="sysDot"/>
            <a:round/>
            <a:headEnd type="none" w="sm" len="sm"/>
            <a:tailEnd type="none" w="sm" len="sm"/>
          </a:ln>
        </p:spPr>
        <p:txBody>
          <a:bodyPr/>
          <a:lstStyle/>
          <a:p>
            <a:endParaRPr lang="en-US">
              <a:solidFill>
                <a:prstClr val="black"/>
              </a:solidFill>
              <a:latin typeface="Arial" charset="0"/>
              <a:ea typeface="+mn-ea"/>
            </a:endParaRPr>
          </a:p>
        </p:txBody>
      </p:sp>
      <p:sp>
        <p:nvSpPr>
          <p:cNvPr id="63493" name="Line 5"/>
          <p:cNvSpPr>
            <a:spLocks noChangeShapeType="1"/>
          </p:cNvSpPr>
          <p:nvPr/>
        </p:nvSpPr>
        <p:spPr bwMode="auto">
          <a:xfrm>
            <a:off x="306388" y="4572000"/>
            <a:ext cx="8456612" cy="0"/>
          </a:xfrm>
          <a:prstGeom prst="line">
            <a:avLst/>
          </a:prstGeom>
          <a:noFill/>
          <a:ln w="12700">
            <a:solidFill>
              <a:schemeClr val="folHlink"/>
            </a:solidFill>
            <a:prstDash val="sysDot"/>
            <a:round/>
            <a:headEnd type="none" w="sm" len="sm"/>
            <a:tailEnd type="none" w="sm" len="sm"/>
          </a:ln>
        </p:spPr>
        <p:txBody>
          <a:bodyPr/>
          <a:lstStyle/>
          <a:p>
            <a:endParaRPr lang="en-US">
              <a:solidFill>
                <a:prstClr val="black"/>
              </a:solidFill>
              <a:latin typeface="Arial" charset="0"/>
              <a:ea typeface="+mn-ea"/>
            </a:endParaRPr>
          </a:p>
        </p:txBody>
      </p:sp>
      <p:sp>
        <p:nvSpPr>
          <p:cNvPr id="12294" name="Freeform 6"/>
          <p:cNvSpPr>
            <a:spLocks/>
          </p:cNvSpPr>
          <p:nvPr/>
        </p:nvSpPr>
        <p:spPr bwMode="auto">
          <a:xfrm>
            <a:off x="2432050" y="1682750"/>
            <a:ext cx="1182688" cy="617538"/>
          </a:xfrm>
          <a:custGeom>
            <a:avLst/>
            <a:gdLst>
              <a:gd name="T0" fmla="*/ 0 w 745"/>
              <a:gd name="T1" fmla="*/ 947579617 h 389"/>
              <a:gd name="T2" fmla="*/ 478829931 w 745"/>
              <a:gd name="T3" fmla="*/ 20161266 h 389"/>
              <a:gd name="T4" fmla="*/ 977821115 w 745"/>
              <a:gd name="T5" fmla="*/ 957660247 h 389"/>
              <a:gd name="T6" fmla="*/ 1461691161 w 745"/>
              <a:gd name="T7" fmla="*/ 0 h 389"/>
              <a:gd name="T8" fmla="*/ 1874997222 w 745"/>
              <a:gd name="T9" fmla="*/ 977821507 h 389"/>
              <a:gd name="T10" fmla="*/ 0 60000 65536"/>
              <a:gd name="T11" fmla="*/ 0 60000 65536"/>
              <a:gd name="T12" fmla="*/ 0 60000 65536"/>
              <a:gd name="T13" fmla="*/ 0 60000 65536"/>
              <a:gd name="T14" fmla="*/ 0 60000 65536"/>
              <a:gd name="T15" fmla="*/ 0 w 745"/>
              <a:gd name="T16" fmla="*/ 0 h 389"/>
              <a:gd name="T17" fmla="*/ 745 w 745"/>
              <a:gd name="T18" fmla="*/ 389 h 389"/>
            </a:gdLst>
            <a:ahLst/>
            <a:cxnLst>
              <a:cxn ang="T10">
                <a:pos x="T0" y="T1"/>
              </a:cxn>
              <a:cxn ang="T11">
                <a:pos x="T2" y="T3"/>
              </a:cxn>
              <a:cxn ang="T12">
                <a:pos x="T4" y="T5"/>
              </a:cxn>
              <a:cxn ang="T13">
                <a:pos x="T6" y="T7"/>
              </a:cxn>
              <a:cxn ang="T14">
                <a:pos x="T8" y="T9"/>
              </a:cxn>
            </a:cxnLst>
            <a:rect l="T15" t="T16" r="T17" b="T18"/>
            <a:pathLst>
              <a:path w="745" h="389">
                <a:moveTo>
                  <a:pt x="0" y="376"/>
                </a:moveTo>
                <a:lnTo>
                  <a:pt x="190" y="8"/>
                </a:lnTo>
                <a:lnTo>
                  <a:pt x="388" y="380"/>
                </a:lnTo>
                <a:lnTo>
                  <a:pt x="580" y="0"/>
                </a:lnTo>
                <a:lnTo>
                  <a:pt x="744" y="388"/>
                </a:lnTo>
              </a:path>
            </a:pathLst>
          </a:custGeom>
          <a:noFill/>
          <a:ln w="25400" cap="rnd">
            <a:solidFill>
              <a:schemeClr val="tx1"/>
            </a:solidFill>
            <a:round/>
            <a:headEnd type="none" w="sm" len="sm"/>
            <a:tailEnd type="none" w="sm" len="sm"/>
          </a:ln>
        </p:spPr>
        <p:txBody>
          <a:bodyPr/>
          <a:lstStyle/>
          <a:p>
            <a:endParaRPr lang="en-CA">
              <a:solidFill>
                <a:prstClr val="black"/>
              </a:solidFill>
              <a:latin typeface="Calibri" pitchFamily="34" charset="0"/>
              <a:ea typeface="+mn-ea"/>
            </a:endParaRPr>
          </a:p>
        </p:txBody>
      </p:sp>
      <p:sp>
        <p:nvSpPr>
          <p:cNvPr id="12295" name="Freeform 7"/>
          <p:cNvSpPr>
            <a:spLocks/>
          </p:cNvSpPr>
          <p:nvPr/>
        </p:nvSpPr>
        <p:spPr bwMode="auto">
          <a:xfrm>
            <a:off x="2393950" y="4572000"/>
            <a:ext cx="1189038" cy="611188"/>
          </a:xfrm>
          <a:custGeom>
            <a:avLst/>
            <a:gdLst>
              <a:gd name="T0" fmla="*/ 0 w 749"/>
              <a:gd name="T1" fmla="*/ 0 h 385"/>
              <a:gd name="T2" fmla="*/ 509071809 w 749"/>
              <a:gd name="T3" fmla="*/ 947579622 h 385"/>
              <a:gd name="T4" fmla="*/ 1008062992 w 749"/>
              <a:gd name="T5" fmla="*/ 10080633 h 385"/>
              <a:gd name="T6" fmla="*/ 1491933038 w 749"/>
              <a:gd name="T7" fmla="*/ 967740882 h 385"/>
              <a:gd name="T8" fmla="*/ 1885077847 w 749"/>
              <a:gd name="T9" fmla="*/ 5040317 h 385"/>
              <a:gd name="T10" fmla="*/ 0 60000 65536"/>
              <a:gd name="T11" fmla="*/ 0 60000 65536"/>
              <a:gd name="T12" fmla="*/ 0 60000 65536"/>
              <a:gd name="T13" fmla="*/ 0 60000 65536"/>
              <a:gd name="T14" fmla="*/ 0 60000 65536"/>
              <a:gd name="T15" fmla="*/ 0 w 749"/>
              <a:gd name="T16" fmla="*/ 0 h 385"/>
              <a:gd name="T17" fmla="*/ 749 w 749"/>
              <a:gd name="T18" fmla="*/ 385 h 385"/>
            </a:gdLst>
            <a:ahLst/>
            <a:cxnLst>
              <a:cxn ang="T10">
                <a:pos x="T0" y="T1"/>
              </a:cxn>
              <a:cxn ang="T11">
                <a:pos x="T2" y="T3"/>
              </a:cxn>
              <a:cxn ang="T12">
                <a:pos x="T4" y="T5"/>
              </a:cxn>
              <a:cxn ang="T13">
                <a:pos x="T6" y="T7"/>
              </a:cxn>
              <a:cxn ang="T14">
                <a:pos x="T8" y="T9"/>
              </a:cxn>
            </a:cxnLst>
            <a:rect l="T15" t="T16" r="T17" b="T18"/>
            <a:pathLst>
              <a:path w="749" h="385">
                <a:moveTo>
                  <a:pt x="0" y="0"/>
                </a:moveTo>
                <a:lnTo>
                  <a:pt x="202" y="376"/>
                </a:lnTo>
                <a:lnTo>
                  <a:pt x="400" y="4"/>
                </a:lnTo>
                <a:lnTo>
                  <a:pt x="592" y="384"/>
                </a:lnTo>
                <a:lnTo>
                  <a:pt x="748" y="2"/>
                </a:lnTo>
              </a:path>
            </a:pathLst>
          </a:custGeom>
          <a:noFill/>
          <a:ln w="25400" cap="rnd">
            <a:solidFill>
              <a:schemeClr val="tx1"/>
            </a:solidFill>
            <a:round/>
            <a:headEnd type="none" w="sm" len="sm"/>
            <a:tailEnd type="none" w="sm" len="sm"/>
          </a:ln>
        </p:spPr>
        <p:txBody>
          <a:bodyPr/>
          <a:lstStyle/>
          <a:p>
            <a:endParaRPr lang="en-CA">
              <a:solidFill>
                <a:prstClr val="black"/>
              </a:solidFill>
              <a:latin typeface="Calibri" pitchFamily="34" charset="0"/>
              <a:ea typeface="+mn-ea"/>
            </a:endParaRPr>
          </a:p>
        </p:txBody>
      </p:sp>
      <p:sp>
        <p:nvSpPr>
          <p:cNvPr id="12296" name="Freeform 8"/>
          <p:cNvSpPr>
            <a:spLocks/>
          </p:cNvSpPr>
          <p:nvPr/>
        </p:nvSpPr>
        <p:spPr bwMode="auto">
          <a:xfrm>
            <a:off x="5473700" y="4572000"/>
            <a:ext cx="1233488" cy="620713"/>
          </a:xfrm>
          <a:custGeom>
            <a:avLst/>
            <a:gdLst>
              <a:gd name="T0" fmla="*/ 0 w 777"/>
              <a:gd name="T1" fmla="*/ 0 h 391"/>
              <a:gd name="T2" fmla="*/ 509071807 w 777"/>
              <a:gd name="T3" fmla="*/ 962700559 h 391"/>
              <a:gd name="T4" fmla="*/ 1008062989 w 777"/>
              <a:gd name="T5" fmla="*/ 25201581 h 391"/>
              <a:gd name="T6" fmla="*/ 1491933033 w 777"/>
              <a:gd name="T7" fmla="*/ 982861819 h 391"/>
              <a:gd name="T8" fmla="*/ 1955642222 w 777"/>
              <a:gd name="T9" fmla="*/ 20161266 h 391"/>
              <a:gd name="T10" fmla="*/ 0 60000 65536"/>
              <a:gd name="T11" fmla="*/ 0 60000 65536"/>
              <a:gd name="T12" fmla="*/ 0 60000 65536"/>
              <a:gd name="T13" fmla="*/ 0 60000 65536"/>
              <a:gd name="T14" fmla="*/ 0 60000 65536"/>
              <a:gd name="T15" fmla="*/ 0 w 777"/>
              <a:gd name="T16" fmla="*/ 0 h 391"/>
              <a:gd name="T17" fmla="*/ 777 w 777"/>
              <a:gd name="T18" fmla="*/ 391 h 391"/>
            </a:gdLst>
            <a:ahLst/>
            <a:cxnLst>
              <a:cxn ang="T10">
                <a:pos x="T0" y="T1"/>
              </a:cxn>
              <a:cxn ang="T11">
                <a:pos x="T2" y="T3"/>
              </a:cxn>
              <a:cxn ang="T12">
                <a:pos x="T4" y="T5"/>
              </a:cxn>
              <a:cxn ang="T13">
                <a:pos x="T6" y="T7"/>
              </a:cxn>
              <a:cxn ang="T14">
                <a:pos x="T8" y="T9"/>
              </a:cxn>
            </a:cxnLst>
            <a:rect l="T15" t="T16" r="T17" b="T18"/>
            <a:pathLst>
              <a:path w="777" h="391">
                <a:moveTo>
                  <a:pt x="0" y="0"/>
                </a:moveTo>
                <a:lnTo>
                  <a:pt x="202" y="382"/>
                </a:lnTo>
                <a:lnTo>
                  <a:pt x="400" y="10"/>
                </a:lnTo>
                <a:lnTo>
                  <a:pt x="592" y="390"/>
                </a:lnTo>
                <a:lnTo>
                  <a:pt x="776" y="8"/>
                </a:lnTo>
              </a:path>
            </a:pathLst>
          </a:custGeom>
          <a:noFill/>
          <a:ln w="25400" cap="rnd">
            <a:solidFill>
              <a:schemeClr val="tx1"/>
            </a:solidFill>
            <a:round/>
            <a:headEnd type="none" w="sm" len="sm"/>
            <a:tailEnd type="none" w="sm" len="sm"/>
          </a:ln>
        </p:spPr>
        <p:txBody>
          <a:bodyPr/>
          <a:lstStyle/>
          <a:p>
            <a:endParaRPr lang="en-CA">
              <a:solidFill>
                <a:prstClr val="black"/>
              </a:solidFill>
              <a:latin typeface="Calibri" pitchFamily="34" charset="0"/>
              <a:ea typeface="+mn-ea"/>
            </a:endParaRPr>
          </a:p>
        </p:txBody>
      </p:sp>
      <p:sp>
        <p:nvSpPr>
          <p:cNvPr id="12297" name="Arc 9"/>
          <p:cNvSpPr>
            <a:spLocks/>
          </p:cNvSpPr>
          <p:nvPr/>
        </p:nvSpPr>
        <p:spPr bwMode="auto">
          <a:xfrm rot="-1440000">
            <a:off x="3656013" y="1827213"/>
            <a:ext cx="2457450" cy="1458912"/>
          </a:xfrm>
          <a:custGeom>
            <a:avLst/>
            <a:gdLst>
              <a:gd name="T0" fmla="*/ 2147483647 w 20271"/>
              <a:gd name="T1" fmla="*/ 0 h 21559"/>
              <a:gd name="T2" fmla="*/ 2147483647 w 20271"/>
              <a:gd name="T3" fmla="*/ 2147483647 h 21559"/>
              <a:gd name="T4" fmla="*/ 0 w 20271"/>
              <a:gd name="T5" fmla="*/ 2147483647 h 21559"/>
              <a:gd name="T6" fmla="*/ 0 60000 65536"/>
              <a:gd name="T7" fmla="*/ 0 60000 65536"/>
              <a:gd name="T8" fmla="*/ 0 60000 65536"/>
              <a:gd name="T9" fmla="*/ 0 w 20271"/>
              <a:gd name="T10" fmla="*/ 0 h 21559"/>
              <a:gd name="T11" fmla="*/ 20271 w 20271"/>
              <a:gd name="T12" fmla="*/ 21559 h 21559"/>
            </a:gdLst>
            <a:ahLst/>
            <a:cxnLst>
              <a:cxn ang="T6">
                <a:pos x="T0" y="T1"/>
              </a:cxn>
              <a:cxn ang="T7">
                <a:pos x="T2" y="T3"/>
              </a:cxn>
              <a:cxn ang="T8">
                <a:pos x="T4" y="T5"/>
              </a:cxn>
            </a:cxnLst>
            <a:rect l="T9" t="T10" r="T11" b="T12"/>
            <a:pathLst>
              <a:path w="20271" h="21559" fill="none" extrusionOk="0">
                <a:moveTo>
                  <a:pt x="1333" y="0"/>
                </a:moveTo>
                <a:cubicBezTo>
                  <a:pt x="9883" y="529"/>
                  <a:pt x="17312" y="6060"/>
                  <a:pt x="20270" y="14099"/>
                </a:cubicBezTo>
              </a:path>
              <a:path w="20271" h="21559" stroke="0" extrusionOk="0">
                <a:moveTo>
                  <a:pt x="1333" y="0"/>
                </a:moveTo>
                <a:cubicBezTo>
                  <a:pt x="9883" y="529"/>
                  <a:pt x="17312" y="6060"/>
                  <a:pt x="20270" y="14099"/>
                </a:cubicBezTo>
                <a:lnTo>
                  <a:pt x="0" y="21559"/>
                </a:lnTo>
                <a:close/>
              </a:path>
            </a:pathLst>
          </a:custGeom>
          <a:noFill/>
          <a:ln w="25400" cap="rnd">
            <a:solidFill>
              <a:schemeClr val="tx1"/>
            </a:solidFill>
            <a:round/>
            <a:headEnd type="none" w="sm" len="sm"/>
            <a:tailEnd type="none" w="sm" len="sm"/>
          </a:ln>
        </p:spPr>
        <p:txBody>
          <a:bodyPr/>
          <a:lstStyle/>
          <a:p>
            <a:endParaRPr lang="en-CA">
              <a:solidFill>
                <a:prstClr val="black"/>
              </a:solidFill>
              <a:latin typeface="Calibri" pitchFamily="34" charset="0"/>
              <a:ea typeface="+mn-ea"/>
            </a:endParaRPr>
          </a:p>
        </p:txBody>
      </p:sp>
      <p:sp>
        <p:nvSpPr>
          <p:cNvPr id="12298" name="Arc 10"/>
          <p:cNvSpPr>
            <a:spLocks/>
          </p:cNvSpPr>
          <p:nvPr/>
        </p:nvSpPr>
        <p:spPr bwMode="auto">
          <a:xfrm rot="2040000">
            <a:off x="5492750" y="2641600"/>
            <a:ext cx="1808163" cy="1579563"/>
          </a:xfrm>
          <a:custGeom>
            <a:avLst/>
            <a:gdLst>
              <a:gd name="T0" fmla="*/ 0 w 23495"/>
              <a:gd name="T1" fmla="*/ 29147800 h 22389"/>
              <a:gd name="T2" fmla="*/ 2147483647 w 23495"/>
              <a:gd name="T3" fmla="*/ 2147483647 h 22389"/>
              <a:gd name="T4" fmla="*/ 863763680 w 23495"/>
              <a:gd name="T5" fmla="*/ 2147483647 h 22389"/>
              <a:gd name="T6" fmla="*/ 0 60000 65536"/>
              <a:gd name="T7" fmla="*/ 0 60000 65536"/>
              <a:gd name="T8" fmla="*/ 0 60000 65536"/>
              <a:gd name="T9" fmla="*/ 0 w 23495"/>
              <a:gd name="T10" fmla="*/ 0 h 22389"/>
              <a:gd name="T11" fmla="*/ 23495 w 23495"/>
              <a:gd name="T12" fmla="*/ 22389 h 22389"/>
            </a:gdLst>
            <a:ahLst/>
            <a:cxnLst>
              <a:cxn ang="T6">
                <a:pos x="T0" y="T1"/>
              </a:cxn>
              <a:cxn ang="T7">
                <a:pos x="T2" y="T3"/>
              </a:cxn>
              <a:cxn ang="T8">
                <a:pos x="T4" y="T5"/>
              </a:cxn>
            </a:cxnLst>
            <a:rect l="T9" t="T10" r="T11" b="T12"/>
            <a:pathLst>
              <a:path w="23495" h="22389" fill="none" extrusionOk="0">
                <a:moveTo>
                  <a:pt x="0" y="83"/>
                </a:moveTo>
                <a:cubicBezTo>
                  <a:pt x="630" y="27"/>
                  <a:pt x="1262" y="-1"/>
                  <a:pt x="1895" y="0"/>
                </a:cubicBezTo>
                <a:cubicBezTo>
                  <a:pt x="13824" y="0"/>
                  <a:pt x="23495" y="9670"/>
                  <a:pt x="23495" y="21600"/>
                </a:cubicBezTo>
                <a:cubicBezTo>
                  <a:pt x="23495" y="21863"/>
                  <a:pt x="23490" y="22126"/>
                  <a:pt x="23480" y="22388"/>
                </a:cubicBezTo>
              </a:path>
              <a:path w="23495" h="22389" stroke="0" extrusionOk="0">
                <a:moveTo>
                  <a:pt x="0" y="83"/>
                </a:moveTo>
                <a:cubicBezTo>
                  <a:pt x="630" y="27"/>
                  <a:pt x="1262" y="-1"/>
                  <a:pt x="1895" y="0"/>
                </a:cubicBezTo>
                <a:cubicBezTo>
                  <a:pt x="13824" y="0"/>
                  <a:pt x="23495" y="9670"/>
                  <a:pt x="23495" y="21600"/>
                </a:cubicBezTo>
                <a:cubicBezTo>
                  <a:pt x="23495" y="21863"/>
                  <a:pt x="23490" y="22126"/>
                  <a:pt x="23480" y="22388"/>
                </a:cubicBezTo>
                <a:lnTo>
                  <a:pt x="1895" y="21600"/>
                </a:lnTo>
                <a:close/>
              </a:path>
            </a:pathLst>
          </a:custGeom>
          <a:noFill/>
          <a:ln w="25400" cap="rnd">
            <a:solidFill>
              <a:schemeClr val="tx1"/>
            </a:solidFill>
            <a:round/>
            <a:headEnd type="none" w="sm" len="sm"/>
            <a:tailEnd type="none" w="sm" len="sm"/>
          </a:ln>
        </p:spPr>
        <p:txBody>
          <a:bodyPr/>
          <a:lstStyle/>
          <a:p>
            <a:endParaRPr lang="en-CA">
              <a:solidFill>
                <a:prstClr val="black"/>
              </a:solidFill>
              <a:latin typeface="Calibri" pitchFamily="34" charset="0"/>
              <a:ea typeface="+mn-ea"/>
            </a:endParaRPr>
          </a:p>
        </p:txBody>
      </p:sp>
      <p:sp>
        <p:nvSpPr>
          <p:cNvPr id="12299" name="Arc 11"/>
          <p:cNvSpPr>
            <a:spLocks/>
          </p:cNvSpPr>
          <p:nvPr/>
        </p:nvSpPr>
        <p:spPr bwMode="auto">
          <a:xfrm rot="6240000">
            <a:off x="3998913" y="3459163"/>
            <a:ext cx="1143000" cy="1841500"/>
          </a:xfrm>
          <a:custGeom>
            <a:avLst/>
            <a:gdLst>
              <a:gd name="T0" fmla="*/ 1502799346 w 21600"/>
              <a:gd name="T1" fmla="*/ 0 h 29093"/>
              <a:gd name="T2" fmla="*/ 2147483647 w 21600"/>
              <a:gd name="T3" fmla="*/ 2147483647 h 29093"/>
              <a:gd name="T4" fmla="*/ 0 w 21600"/>
              <a:gd name="T5" fmla="*/ 2147483647 h 29093"/>
              <a:gd name="T6" fmla="*/ 0 60000 65536"/>
              <a:gd name="T7" fmla="*/ 0 60000 65536"/>
              <a:gd name="T8" fmla="*/ 0 60000 65536"/>
              <a:gd name="T9" fmla="*/ 0 w 21600"/>
              <a:gd name="T10" fmla="*/ 0 h 29093"/>
              <a:gd name="T11" fmla="*/ 21600 w 21600"/>
              <a:gd name="T12" fmla="*/ 29093 h 29093"/>
            </a:gdLst>
            <a:ahLst/>
            <a:cxnLst>
              <a:cxn ang="T6">
                <a:pos x="T0" y="T1"/>
              </a:cxn>
              <a:cxn ang="T7">
                <a:pos x="T2" y="T3"/>
              </a:cxn>
              <a:cxn ang="T8">
                <a:pos x="T4" y="T5"/>
              </a:cxn>
            </a:cxnLst>
            <a:rect l="T9" t="T10" r="T11" b="T12"/>
            <a:pathLst>
              <a:path w="21600" h="29093" fill="none" extrusionOk="0">
                <a:moveTo>
                  <a:pt x="10141" y="0"/>
                </a:moveTo>
                <a:cubicBezTo>
                  <a:pt x="17193" y="3749"/>
                  <a:pt x="21600" y="11084"/>
                  <a:pt x="21600" y="19071"/>
                </a:cubicBezTo>
                <a:cubicBezTo>
                  <a:pt x="21600" y="22561"/>
                  <a:pt x="20753" y="26000"/>
                  <a:pt x="19134" y="29093"/>
                </a:cubicBezTo>
              </a:path>
              <a:path w="21600" h="29093" stroke="0" extrusionOk="0">
                <a:moveTo>
                  <a:pt x="10141" y="0"/>
                </a:moveTo>
                <a:cubicBezTo>
                  <a:pt x="17193" y="3749"/>
                  <a:pt x="21600" y="11084"/>
                  <a:pt x="21600" y="19071"/>
                </a:cubicBezTo>
                <a:cubicBezTo>
                  <a:pt x="21600" y="22561"/>
                  <a:pt x="20753" y="26000"/>
                  <a:pt x="19134" y="29093"/>
                </a:cubicBezTo>
                <a:lnTo>
                  <a:pt x="0" y="19071"/>
                </a:lnTo>
                <a:close/>
              </a:path>
            </a:pathLst>
          </a:custGeom>
          <a:noFill/>
          <a:ln w="25400" cap="rnd">
            <a:solidFill>
              <a:schemeClr val="tx1"/>
            </a:solidFill>
            <a:round/>
            <a:headEnd type="none" w="sm" len="sm"/>
            <a:tailEnd type="none" w="sm" len="sm"/>
          </a:ln>
        </p:spPr>
        <p:txBody>
          <a:bodyPr/>
          <a:lstStyle/>
          <a:p>
            <a:endParaRPr lang="en-CA">
              <a:solidFill>
                <a:prstClr val="black"/>
              </a:solidFill>
              <a:latin typeface="Calibri" pitchFamily="34" charset="0"/>
              <a:ea typeface="+mn-ea"/>
            </a:endParaRPr>
          </a:p>
        </p:txBody>
      </p:sp>
      <p:sp>
        <p:nvSpPr>
          <p:cNvPr id="12300" name="Oval 12"/>
          <p:cNvSpPr>
            <a:spLocks noChangeArrowheads="1"/>
          </p:cNvSpPr>
          <p:nvPr/>
        </p:nvSpPr>
        <p:spPr bwMode="auto">
          <a:xfrm>
            <a:off x="1217613" y="3122613"/>
            <a:ext cx="612775" cy="612775"/>
          </a:xfrm>
          <a:prstGeom prst="ellipse">
            <a:avLst/>
          </a:prstGeom>
          <a:noFill/>
          <a:ln w="254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01" name="Arc 13"/>
          <p:cNvSpPr>
            <a:spLocks/>
          </p:cNvSpPr>
          <p:nvPr/>
        </p:nvSpPr>
        <p:spPr bwMode="auto">
          <a:xfrm>
            <a:off x="1524000" y="2286000"/>
            <a:ext cx="914400" cy="838200"/>
          </a:xfrm>
          <a:custGeom>
            <a:avLst/>
            <a:gdLst>
              <a:gd name="T0" fmla="*/ 1638705130 w 21600"/>
              <a:gd name="T1" fmla="*/ 0 h 21600"/>
              <a:gd name="T2" fmla="*/ 0 w 21600"/>
              <a:gd name="T3" fmla="*/ 1262220398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p:spPr>
        <p:txBody>
          <a:bodyPr/>
          <a:lstStyle/>
          <a:p>
            <a:endParaRPr lang="en-CA">
              <a:solidFill>
                <a:prstClr val="black"/>
              </a:solidFill>
              <a:latin typeface="Calibri" pitchFamily="34" charset="0"/>
              <a:ea typeface="+mn-ea"/>
            </a:endParaRPr>
          </a:p>
        </p:txBody>
      </p:sp>
      <p:sp>
        <p:nvSpPr>
          <p:cNvPr id="12302" name="Arc 14"/>
          <p:cNvSpPr>
            <a:spLocks/>
          </p:cNvSpPr>
          <p:nvPr/>
        </p:nvSpPr>
        <p:spPr bwMode="auto">
          <a:xfrm>
            <a:off x="1485900" y="3733800"/>
            <a:ext cx="914400" cy="838200"/>
          </a:xfrm>
          <a:custGeom>
            <a:avLst/>
            <a:gdLst>
              <a:gd name="T0" fmla="*/ 0 w 21600"/>
              <a:gd name="T1" fmla="*/ 0 h 21600"/>
              <a:gd name="T2" fmla="*/ 1638705130 w 21600"/>
              <a:gd name="T3" fmla="*/ 1262220398 h 21600"/>
              <a:gd name="T4" fmla="*/ 0 w 21600"/>
              <a:gd name="T5" fmla="*/ 126222039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type="none" w="sm" len="sm"/>
            <a:tailEnd type="none" w="sm" len="sm"/>
          </a:ln>
        </p:spPr>
        <p:txBody>
          <a:bodyPr/>
          <a:lstStyle/>
          <a:p>
            <a:endParaRPr lang="en-CA">
              <a:solidFill>
                <a:prstClr val="black"/>
              </a:solidFill>
              <a:latin typeface="Calibri" pitchFamily="34" charset="0"/>
              <a:ea typeface="+mn-ea"/>
            </a:endParaRPr>
          </a:p>
        </p:txBody>
      </p:sp>
      <p:sp>
        <p:nvSpPr>
          <p:cNvPr id="12303" name="Arc 15"/>
          <p:cNvSpPr>
            <a:spLocks/>
          </p:cNvSpPr>
          <p:nvPr/>
        </p:nvSpPr>
        <p:spPr bwMode="auto">
          <a:xfrm>
            <a:off x="2222500" y="2743200"/>
            <a:ext cx="304800" cy="76200"/>
          </a:xfrm>
          <a:custGeom>
            <a:avLst/>
            <a:gdLst>
              <a:gd name="T0" fmla="*/ 60692798 w 21600"/>
              <a:gd name="T1" fmla="*/ 0 h 21600"/>
              <a:gd name="T2" fmla="*/ 0 w 21600"/>
              <a:gd name="T3" fmla="*/ 94832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p:spPr>
        <p:txBody>
          <a:bodyPr/>
          <a:lstStyle/>
          <a:p>
            <a:endParaRPr lang="en-CA">
              <a:solidFill>
                <a:prstClr val="black"/>
              </a:solidFill>
              <a:latin typeface="Calibri" pitchFamily="34" charset="0"/>
              <a:ea typeface="+mn-ea"/>
            </a:endParaRPr>
          </a:p>
        </p:txBody>
      </p:sp>
      <p:sp>
        <p:nvSpPr>
          <p:cNvPr id="12304" name="Arc 16"/>
          <p:cNvSpPr>
            <a:spLocks/>
          </p:cNvSpPr>
          <p:nvPr/>
        </p:nvSpPr>
        <p:spPr bwMode="auto">
          <a:xfrm>
            <a:off x="2133600" y="3886200"/>
            <a:ext cx="228600" cy="76200"/>
          </a:xfrm>
          <a:custGeom>
            <a:avLst/>
            <a:gdLst>
              <a:gd name="T0" fmla="*/ 25604789 w 21600"/>
              <a:gd name="T1" fmla="*/ 0 h 21600"/>
              <a:gd name="T2" fmla="*/ 0 w 21600"/>
              <a:gd name="T3" fmla="*/ 94832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p:spPr>
        <p:txBody>
          <a:bodyPr/>
          <a:lstStyle/>
          <a:p>
            <a:endParaRPr lang="en-CA">
              <a:solidFill>
                <a:prstClr val="black"/>
              </a:solidFill>
              <a:latin typeface="Calibri" pitchFamily="34" charset="0"/>
              <a:ea typeface="+mn-ea"/>
            </a:endParaRPr>
          </a:p>
        </p:txBody>
      </p:sp>
      <p:sp>
        <p:nvSpPr>
          <p:cNvPr id="12305" name="Oval 17"/>
          <p:cNvSpPr>
            <a:spLocks noChangeArrowheads="1"/>
          </p:cNvSpPr>
          <p:nvPr/>
        </p:nvSpPr>
        <p:spPr bwMode="auto">
          <a:xfrm>
            <a:off x="1373188" y="3430588"/>
            <a:ext cx="73025" cy="73025"/>
          </a:xfrm>
          <a:prstGeom prst="ellipse">
            <a:avLst/>
          </a:prstGeom>
          <a:solidFill>
            <a:schemeClr val="tx1"/>
          </a:solid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06" name="Oval 18"/>
          <p:cNvSpPr>
            <a:spLocks noChangeArrowheads="1"/>
          </p:cNvSpPr>
          <p:nvPr/>
        </p:nvSpPr>
        <p:spPr bwMode="auto">
          <a:xfrm>
            <a:off x="1525588" y="3430588"/>
            <a:ext cx="73025" cy="73025"/>
          </a:xfrm>
          <a:prstGeom prst="ellipse">
            <a:avLst/>
          </a:prstGeom>
          <a:solidFill>
            <a:schemeClr val="tx1"/>
          </a:solid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07" name="Freeform 19"/>
          <p:cNvSpPr>
            <a:spLocks/>
          </p:cNvSpPr>
          <p:nvPr/>
        </p:nvSpPr>
        <p:spPr bwMode="auto">
          <a:xfrm>
            <a:off x="6653213" y="2463800"/>
            <a:ext cx="773112" cy="322263"/>
          </a:xfrm>
          <a:custGeom>
            <a:avLst/>
            <a:gdLst>
              <a:gd name="T0" fmla="*/ 0 w 487"/>
              <a:gd name="T1" fmla="*/ 509072398 h 203"/>
              <a:gd name="T2" fmla="*/ 148688341 w 487"/>
              <a:gd name="T3" fmla="*/ 473790166 h 203"/>
              <a:gd name="T4" fmla="*/ 206652677 w 487"/>
              <a:gd name="T5" fmla="*/ 446069206 h 203"/>
              <a:gd name="T6" fmla="*/ 282257346 w 487"/>
              <a:gd name="T7" fmla="*/ 410786876 h 203"/>
              <a:gd name="T8" fmla="*/ 299897630 w 487"/>
              <a:gd name="T9" fmla="*/ 380544963 h 203"/>
              <a:gd name="T10" fmla="*/ 320058862 w 487"/>
              <a:gd name="T11" fmla="*/ 352822416 h 203"/>
              <a:gd name="T12" fmla="*/ 337700734 w 487"/>
              <a:gd name="T13" fmla="*/ 340222412 h 203"/>
              <a:gd name="T14" fmla="*/ 357861966 w 487"/>
              <a:gd name="T15" fmla="*/ 332661140 h 203"/>
              <a:gd name="T16" fmla="*/ 357861966 w 487"/>
              <a:gd name="T17" fmla="*/ 325101456 h 203"/>
              <a:gd name="T18" fmla="*/ 375502250 w 487"/>
              <a:gd name="T19" fmla="*/ 309980499 h 203"/>
              <a:gd name="T20" fmla="*/ 395663482 w 487"/>
              <a:gd name="T21" fmla="*/ 274698268 h 203"/>
              <a:gd name="T22" fmla="*/ 451106969 w 487"/>
              <a:gd name="T23" fmla="*/ 234375717 h 203"/>
              <a:gd name="T24" fmla="*/ 488910072 w 487"/>
              <a:gd name="T25" fmla="*/ 176411208 h 203"/>
              <a:gd name="T26" fmla="*/ 509071304 w 487"/>
              <a:gd name="T27" fmla="*/ 133569292 h 203"/>
              <a:gd name="T28" fmla="*/ 471268201 w 487"/>
              <a:gd name="T29" fmla="*/ 85685444 h 203"/>
              <a:gd name="T30" fmla="*/ 413305353 w 487"/>
              <a:gd name="T31" fmla="*/ 50403200 h 203"/>
              <a:gd name="T32" fmla="*/ 337700734 w 487"/>
              <a:gd name="T33" fmla="*/ 20161281 h 203"/>
              <a:gd name="T34" fmla="*/ 282257346 w 487"/>
              <a:gd name="T35" fmla="*/ 0 h 203"/>
              <a:gd name="T36" fmla="*/ 244454242 w 487"/>
              <a:gd name="T37" fmla="*/ 20161281 h 203"/>
              <a:gd name="T38" fmla="*/ 224293010 w 487"/>
              <a:gd name="T39" fmla="*/ 42843516 h 203"/>
              <a:gd name="T40" fmla="*/ 224293010 w 487"/>
              <a:gd name="T41" fmla="*/ 78125760 h 203"/>
              <a:gd name="T42" fmla="*/ 244454242 w 487"/>
              <a:gd name="T43" fmla="*/ 120967701 h 203"/>
              <a:gd name="T44" fmla="*/ 262096114 w 487"/>
              <a:gd name="T45" fmla="*/ 211693489 h 203"/>
              <a:gd name="T46" fmla="*/ 299897630 w 487"/>
              <a:gd name="T47" fmla="*/ 309980499 h 203"/>
              <a:gd name="T48" fmla="*/ 320058862 w 487"/>
              <a:gd name="T49" fmla="*/ 352822416 h 203"/>
              <a:gd name="T50" fmla="*/ 337700734 w 487"/>
              <a:gd name="T51" fmla="*/ 395665919 h 203"/>
              <a:gd name="T52" fmla="*/ 357861966 w 487"/>
              <a:gd name="T53" fmla="*/ 423386978 h 203"/>
              <a:gd name="T54" fmla="*/ 395663482 w 487"/>
              <a:gd name="T55" fmla="*/ 446069206 h 203"/>
              <a:gd name="T56" fmla="*/ 471268201 w 487"/>
              <a:gd name="T57" fmla="*/ 481351438 h 203"/>
              <a:gd name="T58" fmla="*/ 564514692 w 487"/>
              <a:gd name="T59" fmla="*/ 509072398 h 203"/>
              <a:gd name="T60" fmla="*/ 640119311 w 487"/>
              <a:gd name="T61" fmla="*/ 493951441 h 203"/>
              <a:gd name="T62" fmla="*/ 695562699 w 487"/>
              <a:gd name="T63" fmla="*/ 488911122 h 203"/>
              <a:gd name="T64" fmla="*/ 771167319 w 487"/>
              <a:gd name="T65" fmla="*/ 481351438 h 203"/>
              <a:gd name="T66" fmla="*/ 846772137 w 487"/>
              <a:gd name="T67" fmla="*/ 473790166 h 203"/>
              <a:gd name="T68" fmla="*/ 884573653 w 487"/>
              <a:gd name="T69" fmla="*/ 458669210 h 203"/>
              <a:gd name="T70" fmla="*/ 960178273 w 487"/>
              <a:gd name="T71" fmla="*/ 446069206 h 203"/>
              <a:gd name="T72" fmla="*/ 1018142608 w 487"/>
              <a:gd name="T73" fmla="*/ 430948250 h 203"/>
              <a:gd name="T74" fmla="*/ 1073585996 w 487"/>
              <a:gd name="T75" fmla="*/ 403225604 h 203"/>
              <a:gd name="T76" fmla="*/ 1131548744 w 487"/>
              <a:gd name="T77" fmla="*/ 340222412 h 203"/>
              <a:gd name="T78" fmla="*/ 1186992132 w 487"/>
              <a:gd name="T79" fmla="*/ 282257952 h 203"/>
              <a:gd name="T80" fmla="*/ 1207153364 w 487"/>
              <a:gd name="T81" fmla="*/ 254536993 h 203"/>
              <a:gd name="T82" fmla="*/ 1224795235 w 487"/>
              <a:gd name="T83" fmla="*/ 234375717 h 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7"/>
              <a:gd name="T127" fmla="*/ 0 h 203"/>
              <a:gd name="T128" fmla="*/ 487 w 487"/>
              <a:gd name="T129" fmla="*/ 203 h 2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7" h="203">
                <a:moveTo>
                  <a:pt x="0" y="202"/>
                </a:moveTo>
                <a:lnTo>
                  <a:pt x="59" y="188"/>
                </a:lnTo>
                <a:lnTo>
                  <a:pt x="82" y="177"/>
                </a:lnTo>
                <a:lnTo>
                  <a:pt x="112" y="163"/>
                </a:lnTo>
                <a:lnTo>
                  <a:pt x="119" y="151"/>
                </a:lnTo>
                <a:lnTo>
                  <a:pt x="127" y="140"/>
                </a:lnTo>
                <a:lnTo>
                  <a:pt x="134" y="135"/>
                </a:lnTo>
                <a:lnTo>
                  <a:pt x="142" y="132"/>
                </a:lnTo>
                <a:lnTo>
                  <a:pt x="142" y="129"/>
                </a:lnTo>
                <a:lnTo>
                  <a:pt x="149" y="123"/>
                </a:lnTo>
                <a:lnTo>
                  <a:pt x="157" y="109"/>
                </a:lnTo>
                <a:lnTo>
                  <a:pt x="179" y="93"/>
                </a:lnTo>
                <a:lnTo>
                  <a:pt x="194" y="70"/>
                </a:lnTo>
                <a:lnTo>
                  <a:pt x="202" y="53"/>
                </a:lnTo>
                <a:lnTo>
                  <a:pt x="187" y="34"/>
                </a:lnTo>
                <a:lnTo>
                  <a:pt x="164" y="20"/>
                </a:lnTo>
                <a:lnTo>
                  <a:pt x="134" y="8"/>
                </a:lnTo>
                <a:lnTo>
                  <a:pt x="112" y="0"/>
                </a:lnTo>
                <a:lnTo>
                  <a:pt x="97" y="8"/>
                </a:lnTo>
                <a:lnTo>
                  <a:pt x="89" y="17"/>
                </a:lnTo>
                <a:lnTo>
                  <a:pt x="89" y="31"/>
                </a:lnTo>
                <a:lnTo>
                  <a:pt x="97" y="48"/>
                </a:lnTo>
                <a:lnTo>
                  <a:pt x="104" y="84"/>
                </a:lnTo>
                <a:lnTo>
                  <a:pt x="119" y="123"/>
                </a:lnTo>
                <a:lnTo>
                  <a:pt x="127" y="140"/>
                </a:lnTo>
                <a:lnTo>
                  <a:pt x="134" y="157"/>
                </a:lnTo>
                <a:lnTo>
                  <a:pt x="142" y="168"/>
                </a:lnTo>
                <a:lnTo>
                  <a:pt x="157" y="177"/>
                </a:lnTo>
                <a:lnTo>
                  <a:pt x="187" y="191"/>
                </a:lnTo>
                <a:lnTo>
                  <a:pt x="224" y="202"/>
                </a:lnTo>
                <a:lnTo>
                  <a:pt x="254" y="196"/>
                </a:lnTo>
                <a:lnTo>
                  <a:pt x="276" y="194"/>
                </a:lnTo>
                <a:lnTo>
                  <a:pt x="306" y="191"/>
                </a:lnTo>
                <a:lnTo>
                  <a:pt x="336" y="188"/>
                </a:lnTo>
                <a:lnTo>
                  <a:pt x="351" y="182"/>
                </a:lnTo>
                <a:lnTo>
                  <a:pt x="381" y="177"/>
                </a:lnTo>
                <a:lnTo>
                  <a:pt x="404" y="171"/>
                </a:lnTo>
                <a:lnTo>
                  <a:pt x="426" y="160"/>
                </a:lnTo>
                <a:lnTo>
                  <a:pt x="449" y="135"/>
                </a:lnTo>
                <a:lnTo>
                  <a:pt x="471" y="112"/>
                </a:lnTo>
                <a:lnTo>
                  <a:pt x="479" y="101"/>
                </a:lnTo>
                <a:lnTo>
                  <a:pt x="486" y="93"/>
                </a:lnTo>
              </a:path>
            </a:pathLst>
          </a:custGeom>
          <a:noFill/>
          <a:ln w="25400" cap="rnd">
            <a:solidFill>
              <a:schemeClr val="tx1"/>
            </a:solidFill>
            <a:round/>
            <a:headEnd type="none" w="sm" len="sm"/>
            <a:tailEnd type="none" w="sm" len="sm"/>
          </a:ln>
        </p:spPr>
        <p:txBody>
          <a:bodyPr/>
          <a:lstStyle/>
          <a:p>
            <a:endParaRPr lang="en-CA">
              <a:solidFill>
                <a:prstClr val="black"/>
              </a:solidFill>
              <a:latin typeface="Calibri" pitchFamily="34" charset="0"/>
              <a:ea typeface="+mn-ea"/>
            </a:endParaRPr>
          </a:p>
        </p:txBody>
      </p:sp>
      <p:sp>
        <p:nvSpPr>
          <p:cNvPr id="12308" name="Oval 20"/>
          <p:cNvSpPr>
            <a:spLocks noChangeArrowheads="1"/>
          </p:cNvSpPr>
          <p:nvPr/>
        </p:nvSpPr>
        <p:spPr bwMode="auto">
          <a:xfrm>
            <a:off x="2668588" y="1144588"/>
            <a:ext cx="377825" cy="377825"/>
          </a:xfrm>
          <a:prstGeom prst="ellipse">
            <a:avLst/>
          </a:prstGeom>
          <a:no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09" name="Rectangle 21"/>
          <p:cNvSpPr>
            <a:spLocks noChangeArrowheads="1"/>
          </p:cNvSpPr>
          <p:nvPr/>
        </p:nvSpPr>
        <p:spPr bwMode="auto">
          <a:xfrm>
            <a:off x="2792413" y="1235075"/>
            <a:ext cx="130175" cy="196850"/>
          </a:xfrm>
          <a:prstGeom prst="rect">
            <a:avLst/>
          </a:prstGeom>
          <a:noFill/>
          <a:ln w="9525">
            <a:noFill/>
            <a:miter lim="800000"/>
            <a:headEnd/>
            <a:tailEnd/>
          </a:ln>
        </p:spPr>
        <p:txBody>
          <a:bodyPr wrap="none" lIns="92075" tIns="46038" rIns="92075" bIns="46038" anchor="ctr"/>
          <a:lstStyle/>
          <a:p>
            <a:r>
              <a:rPr lang="en-US">
                <a:solidFill>
                  <a:prstClr val="black"/>
                </a:solidFill>
                <a:latin typeface="Calibri" pitchFamily="34" charset="0"/>
                <a:ea typeface="+mn-ea"/>
              </a:rPr>
              <a:t>1</a:t>
            </a:r>
          </a:p>
        </p:txBody>
      </p:sp>
      <p:sp>
        <p:nvSpPr>
          <p:cNvPr id="12310" name="Oval 22"/>
          <p:cNvSpPr>
            <a:spLocks noChangeArrowheads="1"/>
          </p:cNvSpPr>
          <p:nvPr/>
        </p:nvSpPr>
        <p:spPr bwMode="auto">
          <a:xfrm>
            <a:off x="3125788" y="5487988"/>
            <a:ext cx="377825" cy="377825"/>
          </a:xfrm>
          <a:prstGeom prst="ellipse">
            <a:avLst/>
          </a:prstGeom>
          <a:no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11" name="Rectangle 23"/>
          <p:cNvSpPr>
            <a:spLocks noChangeArrowheads="1"/>
          </p:cNvSpPr>
          <p:nvPr/>
        </p:nvSpPr>
        <p:spPr bwMode="auto">
          <a:xfrm>
            <a:off x="3249613" y="5578475"/>
            <a:ext cx="130175" cy="196850"/>
          </a:xfrm>
          <a:prstGeom prst="rect">
            <a:avLst/>
          </a:prstGeom>
          <a:noFill/>
          <a:ln w="9525">
            <a:noFill/>
            <a:miter lim="800000"/>
            <a:headEnd/>
            <a:tailEnd/>
          </a:ln>
        </p:spPr>
        <p:txBody>
          <a:bodyPr wrap="none" lIns="92075" tIns="46038" rIns="92075" bIns="46038" anchor="ctr"/>
          <a:lstStyle/>
          <a:p>
            <a:r>
              <a:rPr lang="en-US">
                <a:solidFill>
                  <a:prstClr val="black"/>
                </a:solidFill>
                <a:latin typeface="Calibri" pitchFamily="34" charset="0"/>
                <a:ea typeface="+mn-ea"/>
              </a:rPr>
              <a:t>2</a:t>
            </a:r>
          </a:p>
        </p:txBody>
      </p:sp>
      <p:sp>
        <p:nvSpPr>
          <p:cNvPr id="12312" name="Oval 24"/>
          <p:cNvSpPr>
            <a:spLocks noChangeArrowheads="1"/>
          </p:cNvSpPr>
          <p:nvPr/>
        </p:nvSpPr>
        <p:spPr bwMode="auto">
          <a:xfrm>
            <a:off x="6249988" y="5411788"/>
            <a:ext cx="377825" cy="377825"/>
          </a:xfrm>
          <a:prstGeom prst="ellipse">
            <a:avLst/>
          </a:prstGeom>
          <a:no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13" name="Rectangle 25"/>
          <p:cNvSpPr>
            <a:spLocks noChangeArrowheads="1"/>
          </p:cNvSpPr>
          <p:nvPr/>
        </p:nvSpPr>
        <p:spPr bwMode="auto">
          <a:xfrm>
            <a:off x="6373813" y="5502275"/>
            <a:ext cx="130175" cy="196850"/>
          </a:xfrm>
          <a:prstGeom prst="rect">
            <a:avLst/>
          </a:prstGeom>
          <a:noFill/>
          <a:ln w="9525">
            <a:noFill/>
            <a:miter lim="800000"/>
            <a:headEnd/>
            <a:tailEnd/>
          </a:ln>
        </p:spPr>
        <p:txBody>
          <a:bodyPr wrap="none" lIns="92075" tIns="46038" rIns="92075" bIns="46038" anchor="ctr"/>
          <a:lstStyle/>
          <a:p>
            <a:r>
              <a:rPr lang="en-US">
                <a:solidFill>
                  <a:prstClr val="black"/>
                </a:solidFill>
                <a:latin typeface="Calibri" pitchFamily="34" charset="0"/>
                <a:ea typeface="+mn-ea"/>
              </a:rPr>
              <a:t>3</a:t>
            </a:r>
          </a:p>
        </p:txBody>
      </p:sp>
      <p:sp>
        <p:nvSpPr>
          <p:cNvPr id="12314" name="Oval 26"/>
          <p:cNvSpPr>
            <a:spLocks noChangeArrowheads="1"/>
          </p:cNvSpPr>
          <p:nvPr/>
        </p:nvSpPr>
        <p:spPr bwMode="auto">
          <a:xfrm>
            <a:off x="4954588" y="1449388"/>
            <a:ext cx="377825" cy="377825"/>
          </a:xfrm>
          <a:prstGeom prst="ellipse">
            <a:avLst/>
          </a:prstGeom>
          <a:no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15" name="Rectangle 27"/>
          <p:cNvSpPr>
            <a:spLocks noChangeArrowheads="1"/>
          </p:cNvSpPr>
          <p:nvPr/>
        </p:nvSpPr>
        <p:spPr bwMode="auto">
          <a:xfrm>
            <a:off x="5078413" y="1539875"/>
            <a:ext cx="130175" cy="196850"/>
          </a:xfrm>
          <a:prstGeom prst="rect">
            <a:avLst/>
          </a:prstGeom>
          <a:noFill/>
          <a:ln w="9525">
            <a:noFill/>
            <a:miter lim="800000"/>
            <a:headEnd/>
            <a:tailEnd/>
          </a:ln>
        </p:spPr>
        <p:txBody>
          <a:bodyPr wrap="none" lIns="92075" tIns="46038" rIns="92075" bIns="46038" anchor="ctr"/>
          <a:lstStyle/>
          <a:p>
            <a:r>
              <a:rPr lang="en-US">
                <a:solidFill>
                  <a:prstClr val="black"/>
                </a:solidFill>
                <a:latin typeface="Calibri" pitchFamily="34" charset="0"/>
                <a:ea typeface="+mn-ea"/>
              </a:rPr>
              <a:t>4</a:t>
            </a:r>
          </a:p>
        </p:txBody>
      </p:sp>
      <p:sp>
        <p:nvSpPr>
          <p:cNvPr id="12316" name="Oval 28"/>
          <p:cNvSpPr>
            <a:spLocks noChangeArrowheads="1"/>
          </p:cNvSpPr>
          <p:nvPr/>
        </p:nvSpPr>
        <p:spPr bwMode="auto">
          <a:xfrm>
            <a:off x="7088188" y="3354388"/>
            <a:ext cx="377825" cy="377825"/>
          </a:xfrm>
          <a:prstGeom prst="ellipse">
            <a:avLst/>
          </a:prstGeom>
          <a:no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17" name="Rectangle 29"/>
          <p:cNvSpPr>
            <a:spLocks noChangeArrowheads="1"/>
          </p:cNvSpPr>
          <p:nvPr/>
        </p:nvSpPr>
        <p:spPr bwMode="auto">
          <a:xfrm>
            <a:off x="7212013" y="3444875"/>
            <a:ext cx="130175" cy="196850"/>
          </a:xfrm>
          <a:prstGeom prst="rect">
            <a:avLst/>
          </a:prstGeom>
          <a:noFill/>
          <a:ln w="9525">
            <a:noFill/>
            <a:miter lim="800000"/>
            <a:headEnd/>
            <a:tailEnd/>
          </a:ln>
        </p:spPr>
        <p:txBody>
          <a:bodyPr wrap="none" lIns="92075" tIns="46038" rIns="92075" bIns="46038" anchor="ctr"/>
          <a:lstStyle/>
          <a:p>
            <a:r>
              <a:rPr lang="en-US">
                <a:solidFill>
                  <a:prstClr val="black"/>
                </a:solidFill>
                <a:latin typeface="Calibri" pitchFamily="34" charset="0"/>
                <a:ea typeface="+mn-ea"/>
              </a:rPr>
              <a:t>5</a:t>
            </a:r>
          </a:p>
        </p:txBody>
      </p:sp>
      <p:sp>
        <p:nvSpPr>
          <p:cNvPr id="12318" name="Oval 30"/>
          <p:cNvSpPr>
            <a:spLocks noChangeArrowheads="1"/>
          </p:cNvSpPr>
          <p:nvPr/>
        </p:nvSpPr>
        <p:spPr bwMode="auto">
          <a:xfrm>
            <a:off x="4344988" y="5030788"/>
            <a:ext cx="377825" cy="377825"/>
          </a:xfrm>
          <a:prstGeom prst="ellipse">
            <a:avLst/>
          </a:prstGeom>
          <a:no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19" name="Rectangle 31"/>
          <p:cNvSpPr>
            <a:spLocks noChangeArrowheads="1"/>
          </p:cNvSpPr>
          <p:nvPr/>
        </p:nvSpPr>
        <p:spPr bwMode="auto">
          <a:xfrm>
            <a:off x="4468813" y="5121275"/>
            <a:ext cx="130175" cy="196850"/>
          </a:xfrm>
          <a:prstGeom prst="rect">
            <a:avLst/>
          </a:prstGeom>
          <a:noFill/>
          <a:ln w="9525">
            <a:noFill/>
            <a:miter lim="800000"/>
            <a:headEnd/>
            <a:tailEnd/>
          </a:ln>
        </p:spPr>
        <p:txBody>
          <a:bodyPr wrap="none" lIns="92075" tIns="46038" rIns="92075" bIns="46038" anchor="ctr"/>
          <a:lstStyle/>
          <a:p>
            <a:r>
              <a:rPr lang="en-US">
                <a:solidFill>
                  <a:prstClr val="black"/>
                </a:solidFill>
                <a:latin typeface="Calibri" pitchFamily="34" charset="0"/>
                <a:ea typeface="+mn-ea"/>
              </a:rPr>
              <a:t>6</a:t>
            </a:r>
          </a:p>
        </p:txBody>
      </p:sp>
      <p:sp>
        <p:nvSpPr>
          <p:cNvPr id="12320" name="Oval 32"/>
          <p:cNvSpPr>
            <a:spLocks noChangeArrowheads="1"/>
          </p:cNvSpPr>
          <p:nvPr/>
        </p:nvSpPr>
        <p:spPr bwMode="auto">
          <a:xfrm>
            <a:off x="763588" y="3201988"/>
            <a:ext cx="377825" cy="377825"/>
          </a:xfrm>
          <a:prstGeom prst="ellipse">
            <a:avLst/>
          </a:prstGeom>
          <a:no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21" name="Rectangle 33"/>
          <p:cNvSpPr>
            <a:spLocks noChangeArrowheads="1"/>
          </p:cNvSpPr>
          <p:nvPr/>
        </p:nvSpPr>
        <p:spPr bwMode="auto">
          <a:xfrm>
            <a:off x="887413" y="3292475"/>
            <a:ext cx="130175" cy="196850"/>
          </a:xfrm>
          <a:prstGeom prst="rect">
            <a:avLst/>
          </a:prstGeom>
          <a:noFill/>
          <a:ln w="9525">
            <a:noFill/>
            <a:miter lim="800000"/>
            <a:headEnd/>
            <a:tailEnd/>
          </a:ln>
        </p:spPr>
        <p:txBody>
          <a:bodyPr wrap="none" lIns="92075" tIns="46038" rIns="92075" bIns="46038" anchor="ctr"/>
          <a:lstStyle/>
          <a:p>
            <a:r>
              <a:rPr lang="en-US">
                <a:solidFill>
                  <a:prstClr val="black"/>
                </a:solidFill>
                <a:latin typeface="Calibri" pitchFamily="34" charset="0"/>
                <a:ea typeface="+mn-ea"/>
              </a:rPr>
              <a:t>7</a:t>
            </a:r>
          </a:p>
        </p:txBody>
      </p:sp>
      <p:sp>
        <p:nvSpPr>
          <p:cNvPr id="12322" name="Oval 34"/>
          <p:cNvSpPr>
            <a:spLocks noChangeArrowheads="1"/>
          </p:cNvSpPr>
          <p:nvPr/>
        </p:nvSpPr>
        <p:spPr bwMode="auto">
          <a:xfrm>
            <a:off x="1677988" y="2439988"/>
            <a:ext cx="377825" cy="377825"/>
          </a:xfrm>
          <a:prstGeom prst="ellipse">
            <a:avLst/>
          </a:prstGeom>
          <a:no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23" name="Rectangle 35"/>
          <p:cNvSpPr>
            <a:spLocks noChangeArrowheads="1"/>
          </p:cNvSpPr>
          <p:nvPr/>
        </p:nvSpPr>
        <p:spPr bwMode="auto">
          <a:xfrm>
            <a:off x="1801813" y="2530475"/>
            <a:ext cx="130175" cy="196850"/>
          </a:xfrm>
          <a:prstGeom prst="rect">
            <a:avLst/>
          </a:prstGeom>
          <a:noFill/>
          <a:ln w="9525">
            <a:noFill/>
            <a:miter lim="800000"/>
            <a:headEnd/>
            <a:tailEnd/>
          </a:ln>
        </p:spPr>
        <p:txBody>
          <a:bodyPr wrap="none" lIns="92075" tIns="46038" rIns="92075" bIns="46038" anchor="ctr"/>
          <a:lstStyle/>
          <a:p>
            <a:r>
              <a:rPr lang="en-US">
                <a:solidFill>
                  <a:prstClr val="black"/>
                </a:solidFill>
                <a:latin typeface="Calibri" pitchFamily="34" charset="0"/>
                <a:ea typeface="+mn-ea"/>
              </a:rPr>
              <a:t>8</a:t>
            </a:r>
          </a:p>
        </p:txBody>
      </p:sp>
      <p:sp>
        <p:nvSpPr>
          <p:cNvPr id="12324" name="Oval 36"/>
          <p:cNvSpPr>
            <a:spLocks noChangeArrowheads="1"/>
          </p:cNvSpPr>
          <p:nvPr/>
        </p:nvSpPr>
        <p:spPr bwMode="auto">
          <a:xfrm>
            <a:off x="1754188" y="4040188"/>
            <a:ext cx="377825" cy="377825"/>
          </a:xfrm>
          <a:prstGeom prst="ellipse">
            <a:avLst/>
          </a:prstGeom>
          <a:no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25" name="Rectangle 37"/>
          <p:cNvSpPr>
            <a:spLocks noChangeArrowheads="1"/>
          </p:cNvSpPr>
          <p:nvPr/>
        </p:nvSpPr>
        <p:spPr bwMode="auto">
          <a:xfrm>
            <a:off x="1878013" y="4130675"/>
            <a:ext cx="130175" cy="196850"/>
          </a:xfrm>
          <a:prstGeom prst="rect">
            <a:avLst/>
          </a:prstGeom>
          <a:noFill/>
          <a:ln w="9525">
            <a:noFill/>
            <a:miter lim="800000"/>
            <a:headEnd/>
            <a:tailEnd/>
          </a:ln>
        </p:spPr>
        <p:txBody>
          <a:bodyPr wrap="none" lIns="92075" tIns="46038" rIns="92075" bIns="46038" anchor="ctr"/>
          <a:lstStyle/>
          <a:p>
            <a:r>
              <a:rPr lang="en-US">
                <a:solidFill>
                  <a:prstClr val="black"/>
                </a:solidFill>
                <a:latin typeface="Calibri" pitchFamily="34" charset="0"/>
                <a:ea typeface="+mn-ea"/>
              </a:rPr>
              <a:t>9</a:t>
            </a:r>
          </a:p>
        </p:txBody>
      </p:sp>
      <p:sp>
        <p:nvSpPr>
          <p:cNvPr id="12326" name="Oval 38"/>
          <p:cNvSpPr>
            <a:spLocks noChangeArrowheads="1"/>
          </p:cNvSpPr>
          <p:nvPr/>
        </p:nvSpPr>
        <p:spPr bwMode="auto">
          <a:xfrm>
            <a:off x="2516188" y="2668588"/>
            <a:ext cx="377825" cy="377825"/>
          </a:xfrm>
          <a:prstGeom prst="ellipse">
            <a:avLst/>
          </a:prstGeom>
          <a:no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27" name="Rectangle 39"/>
          <p:cNvSpPr>
            <a:spLocks noChangeArrowheads="1"/>
          </p:cNvSpPr>
          <p:nvPr/>
        </p:nvSpPr>
        <p:spPr bwMode="auto">
          <a:xfrm>
            <a:off x="2640013" y="2759075"/>
            <a:ext cx="130175" cy="196850"/>
          </a:xfrm>
          <a:prstGeom prst="rect">
            <a:avLst/>
          </a:prstGeom>
          <a:noFill/>
          <a:ln w="9525">
            <a:noFill/>
            <a:miter lim="800000"/>
            <a:headEnd/>
            <a:tailEnd/>
          </a:ln>
        </p:spPr>
        <p:txBody>
          <a:bodyPr wrap="none" lIns="92075" tIns="46038" rIns="92075" bIns="46038" anchor="ctr"/>
          <a:lstStyle/>
          <a:p>
            <a:r>
              <a:rPr lang="en-US">
                <a:solidFill>
                  <a:prstClr val="black"/>
                </a:solidFill>
                <a:latin typeface="Calibri" pitchFamily="34" charset="0"/>
                <a:ea typeface="+mn-ea"/>
              </a:rPr>
              <a:t>10</a:t>
            </a:r>
          </a:p>
        </p:txBody>
      </p:sp>
      <p:sp>
        <p:nvSpPr>
          <p:cNvPr id="12328" name="Oval 40"/>
          <p:cNvSpPr>
            <a:spLocks noChangeArrowheads="1"/>
          </p:cNvSpPr>
          <p:nvPr/>
        </p:nvSpPr>
        <p:spPr bwMode="auto">
          <a:xfrm>
            <a:off x="2516188" y="3735388"/>
            <a:ext cx="377825" cy="377825"/>
          </a:xfrm>
          <a:prstGeom prst="ellipse">
            <a:avLst/>
          </a:prstGeom>
          <a:no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29" name="Rectangle 41"/>
          <p:cNvSpPr>
            <a:spLocks noChangeArrowheads="1"/>
          </p:cNvSpPr>
          <p:nvPr/>
        </p:nvSpPr>
        <p:spPr bwMode="auto">
          <a:xfrm>
            <a:off x="2640013" y="3825875"/>
            <a:ext cx="130175" cy="196850"/>
          </a:xfrm>
          <a:prstGeom prst="rect">
            <a:avLst/>
          </a:prstGeom>
          <a:noFill/>
          <a:ln w="9525">
            <a:noFill/>
            <a:miter lim="800000"/>
            <a:headEnd/>
            <a:tailEnd/>
          </a:ln>
        </p:spPr>
        <p:txBody>
          <a:bodyPr wrap="none" lIns="92075" tIns="46038" rIns="92075" bIns="46038" anchor="ctr"/>
          <a:lstStyle/>
          <a:p>
            <a:r>
              <a:rPr lang="en-US">
                <a:solidFill>
                  <a:prstClr val="black"/>
                </a:solidFill>
                <a:latin typeface="Calibri" pitchFamily="34" charset="0"/>
                <a:ea typeface="+mn-ea"/>
              </a:rPr>
              <a:t>11</a:t>
            </a:r>
          </a:p>
        </p:txBody>
      </p:sp>
      <p:sp>
        <p:nvSpPr>
          <p:cNvPr id="12330" name="Oval 42"/>
          <p:cNvSpPr>
            <a:spLocks noChangeArrowheads="1"/>
          </p:cNvSpPr>
          <p:nvPr/>
        </p:nvSpPr>
        <p:spPr bwMode="auto">
          <a:xfrm>
            <a:off x="7621588" y="2439988"/>
            <a:ext cx="377825" cy="377825"/>
          </a:xfrm>
          <a:prstGeom prst="ellipse">
            <a:avLst/>
          </a:prstGeom>
          <a:noFill/>
          <a:ln w="12700">
            <a:solidFill>
              <a:schemeClr val="tx1"/>
            </a:solidFill>
            <a:round/>
            <a:headEnd/>
            <a:tailEnd/>
          </a:ln>
        </p:spPr>
        <p:txBody>
          <a:bodyPr wrap="none" anchor="ctr"/>
          <a:lstStyle/>
          <a:p>
            <a:endParaRPr lang="en-CA">
              <a:solidFill>
                <a:prstClr val="black"/>
              </a:solidFill>
              <a:latin typeface="Calibri" pitchFamily="34" charset="0"/>
              <a:ea typeface="+mn-ea"/>
            </a:endParaRPr>
          </a:p>
        </p:txBody>
      </p:sp>
      <p:sp>
        <p:nvSpPr>
          <p:cNvPr id="12331" name="Rectangle 43"/>
          <p:cNvSpPr>
            <a:spLocks noChangeArrowheads="1"/>
          </p:cNvSpPr>
          <p:nvPr/>
        </p:nvSpPr>
        <p:spPr bwMode="auto">
          <a:xfrm>
            <a:off x="7745413" y="2530475"/>
            <a:ext cx="130175" cy="196850"/>
          </a:xfrm>
          <a:prstGeom prst="rect">
            <a:avLst/>
          </a:prstGeom>
          <a:noFill/>
          <a:ln w="9525">
            <a:noFill/>
            <a:miter lim="800000"/>
            <a:headEnd/>
            <a:tailEnd/>
          </a:ln>
        </p:spPr>
        <p:txBody>
          <a:bodyPr wrap="none" lIns="92075" tIns="46038" rIns="92075" bIns="46038" anchor="ctr"/>
          <a:lstStyle/>
          <a:p>
            <a:r>
              <a:rPr lang="en-US">
                <a:solidFill>
                  <a:prstClr val="black"/>
                </a:solidFill>
                <a:latin typeface="Calibri" pitchFamily="34" charset="0"/>
                <a:ea typeface="+mn-ea"/>
              </a:rPr>
              <a:t>12</a:t>
            </a:r>
          </a:p>
        </p:txBody>
      </p:sp>
      <p:grpSp>
        <p:nvGrpSpPr>
          <p:cNvPr id="2" name="Group 46"/>
          <p:cNvGrpSpPr>
            <a:grpSpLocks/>
          </p:cNvGrpSpPr>
          <p:nvPr/>
        </p:nvGrpSpPr>
        <p:grpSpPr bwMode="auto">
          <a:xfrm>
            <a:off x="839788" y="3582988"/>
            <a:ext cx="608012" cy="835025"/>
            <a:chOff x="529" y="2257"/>
            <a:chExt cx="383" cy="526"/>
          </a:xfrm>
        </p:grpSpPr>
        <p:sp>
          <p:nvSpPr>
            <p:cNvPr id="63533" name="Oval 44"/>
            <p:cNvSpPr>
              <a:spLocks noChangeArrowheads="1"/>
            </p:cNvSpPr>
            <p:nvPr/>
          </p:nvSpPr>
          <p:spPr bwMode="auto">
            <a:xfrm>
              <a:off x="529" y="2545"/>
              <a:ext cx="238" cy="238"/>
            </a:xfrm>
            <a:prstGeom prst="ellipse">
              <a:avLst/>
            </a:prstGeom>
            <a:noFill/>
            <a:ln w="12700">
              <a:solidFill>
                <a:schemeClr val="tx1"/>
              </a:solidFill>
              <a:round/>
              <a:headEnd/>
              <a:tailEnd/>
            </a:ln>
          </p:spPr>
          <p:txBody>
            <a:bodyPr wrap="none" lIns="92075" tIns="46038" rIns="92075" bIns="46038" anchor="ctr"/>
            <a:lstStyle/>
            <a:p>
              <a:r>
                <a:rPr lang="en-US">
                  <a:solidFill>
                    <a:prstClr val="black"/>
                  </a:solidFill>
                  <a:latin typeface="Calibri" pitchFamily="34" charset="0"/>
                  <a:ea typeface="+mn-ea"/>
                </a:rPr>
                <a:t>13</a:t>
              </a:r>
            </a:p>
          </p:txBody>
        </p:sp>
        <p:sp>
          <p:nvSpPr>
            <p:cNvPr id="63534" name="Line 45"/>
            <p:cNvSpPr>
              <a:spLocks noChangeShapeType="1"/>
            </p:cNvSpPr>
            <p:nvPr/>
          </p:nvSpPr>
          <p:spPr bwMode="auto">
            <a:xfrm flipV="1">
              <a:off x="721" y="2257"/>
              <a:ext cx="191" cy="287"/>
            </a:xfrm>
            <a:prstGeom prst="line">
              <a:avLst/>
            </a:prstGeom>
            <a:noFill/>
            <a:ln w="12700">
              <a:solidFill>
                <a:schemeClr val="tx1"/>
              </a:solidFill>
              <a:round/>
              <a:headEnd type="none" w="sm" len="sm"/>
              <a:tailEnd type="stealth" w="med" len="med"/>
            </a:ln>
          </p:spPr>
          <p:txBody>
            <a:bodyPr/>
            <a:lstStyle/>
            <a:p>
              <a:endParaRPr lang="en-US">
                <a:solidFill>
                  <a:prstClr val="black"/>
                </a:solidFill>
                <a:latin typeface="Arial" charset="0"/>
                <a:ea typeface="+mn-ea"/>
              </a:endParaRPr>
            </a:p>
          </p:txBody>
        </p:sp>
      </p:grpSp>
    </p:spTree>
    <p:extLst>
      <p:ext uri="{BB962C8B-B14F-4D97-AF65-F5344CB8AC3E}">
        <p14:creationId xmlns:p14="http://schemas.microsoft.com/office/powerpoint/2010/main" val="3080562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wipe(left)">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wipe(left)">
                                      <p:cBhvr>
                                        <p:cTn id="12" dur="500"/>
                                        <p:tgtEl>
                                          <p:spTgt spid="122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6"/>
                                        </p:tgtEl>
                                        <p:attrNameLst>
                                          <p:attrName>style.visibility</p:attrName>
                                        </p:attrNameLst>
                                      </p:cBhvr>
                                      <p:to>
                                        <p:strVal val="visible"/>
                                      </p:to>
                                    </p:set>
                                    <p:animEffect transition="in" filter="wipe(left)">
                                      <p:cBhvr>
                                        <p:cTn id="17" dur="500"/>
                                        <p:tgtEl>
                                          <p:spTgt spid="122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7"/>
                                        </p:tgtEl>
                                        <p:attrNameLst>
                                          <p:attrName>style.visibility</p:attrName>
                                        </p:attrNameLst>
                                      </p:cBhvr>
                                      <p:to>
                                        <p:strVal val="visible"/>
                                      </p:to>
                                    </p:set>
                                    <p:animEffect transition="in" filter="wipe(left)">
                                      <p:cBhvr>
                                        <p:cTn id="22" dur="500"/>
                                        <p:tgtEl>
                                          <p:spTgt spid="122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wipe(up)">
                                      <p:cBhvr>
                                        <p:cTn id="27" dur="500"/>
                                        <p:tgtEl>
                                          <p:spTgt spid="1229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299"/>
                                        </p:tgtEl>
                                        <p:attrNameLst>
                                          <p:attrName>style.visibility</p:attrName>
                                        </p:attrNameLst>
                                      </p:cBhvr>
                                      <p:to>
                                        <p:strVal val="visible"/>
                                      </p:to>
                                    </p:set>
                                    <p:animEffect transition="in" filter="wipe(left)">
                                      <p:cBhvr>
                                        <p:cTn id="32" dur="500"/>
                                        <p:tgtEl>
                                          <p:spTgt spid="1229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300"/>
                                        </p:tgtEl>
                                        <p:attrNameLst>
                                          <p:attrName>style.visibility</p:attrName>
                                        </p:attrNameLst>
                                      </p:cBhvr>
                                      <p:to>
                                        <p:strVal val="visible"/>
                                      </p:to>
                                    </p:set>
                                    <p:animEffect transition="in" filter="wipe(left)">
                                      <p:cBhvr>
                                        <p:cTn id="37" dur="500"/>
                                        <p:tgtEl>
                                          <p:spTgt spid="123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301"/>
                                        </p:tgtEl>
                                        <p:attrNameLst>
                                          <p:attrName>style.visibility</p:attrName>
                                        </p:attrNameLst>
                                      </p:cBhvr>
                                      <p:to>
                                        <p:strVal val="visible"/>
                                      </p:to>
                                    </p:set>
                                    <p:animEffect transition="in" filter="wipe(left)">
                                      <p:cBhvr>
                                        <p:cTn id="42" dur="500"/>
                                        <p:tgtEl>
                                          <p:spTgt spid="123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302"/>
                                        </p:tgtEl>
                                        <p:attrNameLst>
                                          <p:attrName>style.visibility</p:attrName>
                                        </p:attrNameLst>
                                      </p:cBhvr>
                                      <p:to>
                                        <p:strVal val="visible"/>
                                      </p:to>
                                    </p:set>
                                    <p:animEffect transition="in" filter="wipe(left)">
                                      <p:cBhvr>
                                        <p:cTn id="47" dur="500"/>
                                        <p:tgtEl>
                                          <p:spTgt spid="1230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303"/>
                                        </p:tgtEl>
                                        <p:attrNameLst>
                                          <p:attrName>style.visibility</p:attrName>
                                        </p:attrNameLst>
                                      </p:cBhvr>
                                      <p:to>
                                        <p:strVal val="visible"/>
                                      </p:to>
                                    </p:set>
                                    <p:animEffect transition="in" filter="wipe(left)">
                                      <p:cBhvr>
                                        <p:cTn id="52" dur="500"/>
                                        <p:tgtEl>
                                          <p:spTgt spid="1230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304"/>
                                        </p:tgtEl>
                                        <p:attrNameLst>
                                          <p:attrName>style.visibility</p:attrName>
                                        </p:attrNameLst>
                                      </p:cBhvr>
                                      <p:to>
                                        <p:strVal val="visible"/>
                                      </p:to>
                                    </p:set>
                                    <p:animEffect transition="in" filter="wipe(left)">
                                      <p:cBhvr>
                                        <p:cTn id="57" dur="500"/>
                                        <p:tgtEl>
                                          <p:spTgt spid="1230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307"/>
                                        </p:tgtEl>
                                        <p:attrNameLst>
                                          <p:attrName>style.visibility</p:attrName>
                                        </p:attrNameLst>
                                      </p:cBhvr>
                                      <p:to>
                                        <p:strVal val="visible"/>
                                      </p:to>
                                    </p:set>
                                    <p:animEffect transition="in" filter="wipe(left)">
                                      <p:cBhvr>
                                        <p:cTn id="62" dur="500"/>
                                        <p:tgtEl>
                                          <p:spTgt spid="1230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305"/>
                                        </p:tgtEl>
                                        <p:attrNameLst>
                                          <p:attrName>style.visibility</p:attrName>
                                        </p:attrNameLst>
                                      </p:cBhvr>
                                      <p:to>
                                        <p:strVal val="visible"/>
                                      </p:to>
                                    </p:set>
                                    <p:animEffect transition="in" filter="wipe(left)">
                                      <p:cBhvr>
                                        <p:cTn id="67" dur="500"/>
                                        <p:tgtEl>
                                          <p:spTgt spid="12305"/>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2306"/>
                                        </p:tgtEl>
                                        <p:attrNameLst>
                                          <p:attrName>style.visibility</p:attrName>
                                        </p:attrNameLst>
                                      </p:cBhvr>
                                      <p:to>
                                        <p:strVal val="visible"/>
                                      </p:to>
                                    </p:set>
                                    <p:animEffect transition="in" filter="wipe(left)">
                                      <p:cBhvr>
                                        <p:cTn id="71" dur="500"/>
                                        <p:tgtEl>
                                          <p:spTgt spid="12306"/>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12308"/>
                                        </p:tgtEl>
                                        <p:attrNameLst>
                                          <p:attrName>style.visibility</p:attrName>
                                        </p:attrNameLst>
                                      </p:cBhvr>
                                      <p:to>
                                        <p:strVal val="visible"/>
                                      </p:to>
                                    </p:set>
                                  </p:childTnLst>
                                </p:cTn>
                              </p:par>
                            </p:childTnLst>
                          </p:cTn>
                        </p:par>
                        <p:par>
                          <p:cTn id="76" fill="hold">
                            <p:stCondLst>
                              <p:cond delay="500"/>
                            </p:stCondLst>
                            <p:childTnLst>
                              <p:par>
                                <p:cTn id="77" presetID="1" presetClass="entr" presetSubtype="0" fill="hold" grpId="0" nodeType="afterEffect">
                                  <p:stCondLst>
                                    <p:cond delay="0"/>
                                  </p:stCondLst>
                                  <p:childTnLst>
                                    <p:set>
                                      <p:cBhvr>
                                        <p:cTn id="78" dur="1" fill="hold">
                                          <p:stCondLst>
                                            <p:cond delay="499"/>
                                          </p:stCondLst>
                                        </p:cTn>
                                        <p:tgtEl>
                                          <p:spTgt spid="1230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12310"/>
                                        </p:tgtEl>
                                        <p:attrNameLst>
                                          <p:attrName>style.visibility</p:attrName>
                                        </p:attrNameLst>
                                      </p:cBhvr>
                                      <p:to>
                                        <p:strVal val="visible"/>
                                      </p:to>
                                    </p:set>
                                  </p:childTnLst>
                                </p:cTn>
                              </p:par>
                            </p:childTnLst>
                          </p:cTn>
                        </p:par>
                        <p:par>
                          <p:cTn id="83" fill="hold">
                            <p:stCondLst>
                              <p:cond delay="500"/>
                            </p:stCondLst>
                            <p:childTnLst>
                              <p:par>
                                <p:cTn id="84" presetID="1" presetClass="entr" presetSubtype="0" fill="hold" grpId="0" nodeType="afterEffect">
                                  <p:stCondLst>
                                    <p:cond delay="0"/>
                                  </p:stCondLst>
                                  <p:childTnLst>
                                    <p:set>
                                      <p:cBhvr>
                                        <p:cTn id="85" dur="1" fill="hold">
                                          <p:stCondLst>
                                            <p:cond delay="499"/>
                                          </p:stCondLst>
                                        </p:cTn>
                                        <p:tgtEl>
                                          <p:spTgt spid="1231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499"/>
                                          </p:stCondLst>
                                        </p:cTn>
                                        <p:tgtEl>
                                          <p:spTgt spid="12312"/>
                                        </p:tgtEl>
                                        <p:attrNameLst>
                                          <p:attrName>style.visibility</p:attrName>
                                        </p:attrNameLst>
                                      </p:cBhvr>
                                      <p:to>
                                        <p:strVal val="visible"/>
                                      </p:to>
                                    </p:set>
                                  </p:childTnLst>
                                </p:cTn>
                              </p:par>
                            </p:childTnLst>
                          </p:cTn>
                        </p:par>
                        <p:par>
                          <p:cTn id="90" fill="hold">
                            <p:stCondLst>
                              <p:cond delay="500"/>
                            </p:stCondLst>
                            <p:childTnLst>
                              <p:par>
                                <p:cTn id="91" presetID="1" presetClass="entr" presetSubtype="0" fill="hold" grpId="0" nodeType="afterEffect">
                                  <p:stCondLst>
                                    <p:cond delay="0"/>
                                  </p:stCondLst>
                                  <p:childTnLst>
                                    <p:set>
                                      <p:cBhvr>
                                        <p:cTn id="92" dur="1" fill="hold">
                                          <p:stCondLst>
                                            <p:cond delay="499"/>
                                          </p:stCondLst>
                                        </p:cTn>
                                        <p:tgtEl>
                                          <p:spTgt spid="1231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499"/>
                                          </p:stCondLst>
                                        </p:cTn>
                                        <p:tgtEl>
                                          <p:spTgt spid="12314"/>
                                        </p:tgtEl>
                                        <p:attrNameLst>
                                          <p:attrName>style.visibility</p:attrName>
                                        </p:attrNameLst>
                                      </p:cBhvr>
                                      <p:to>
                                        <p:strVal val="visible"/>
                                      </p:to>
                                    </p:set>
                                  </p:childTnLst>
                                </p:cTn>
                              </p:par>
                            </p:childTnLst>
                          </p:cTn>
                        </p:par>
                        <p:par>
                          <p:cTn id="97" fill="hold">
                            <p:stCondLst>
                              <p:cond delay="500"/>
                            </p:stCondLst>
                            <p:childTnLst>
                              <p:par>
                                <p:cTn id="98" presetID="1" presetClass="entr" presetSubtype="0" fill="hold" grpId="0" nodeType="afterEffect">
                                  <p:stCondLst>
                                    <p:cond delay="0"/>
                                  </p:stCondLst>
                                  <p:childTnLst>
                                    <p:set>
                                      <p:cBhvr>
                                        <p:cTn id="99" dur="1" fill="hold">
                                          <p:stCondLst>
                                            <p:cond delay="499"/>
                                          </p:stCondLst>
                                        </p:cTn>
                                        <p:tgtEl>
                                          <p:spTgt spid="1231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499"/>
                                          </p:stCondLst>
                                        </p:cTn>
                                        <p:tgtEl>
                                          <p:spTgt spid="12316"/>
                                        </p:tgtEl>
                                        <p:attrNameLst>
                                          <p:attrName>style.visibility</p:attrName>
                                        </p:attrNameLst>
                                      </p:cBhvr>
                                      <p:to>
                                        <p:strVal val="visible"/>
                                      </p:to>
                                    </p:set>
                                  </p:childTnLst>
                                </p:cTn>
                              </p:par>
                            </p:childTnLst>
                          </p:cTn>
                        </p:par>
                        <p:par>
                          <p:cTn id="104" fill="hold">
                            <p:stCondLst>
                              <p:cond delay="500"/>
                            </p:stCondLst>
                            <p:childTnLst>
                              <p:par>
                                <p:cTn id="105" presetID="1" presetClass="entr" presetSubtype="0" fill="hold" grpId="0" nodeType="afterEffect">
                                  <p:stCondLst>
                                    <p:cond delay="0"/>
                                  </p:stCondLst>
                                  <p:childTnLst>
                                    <p:set>
                                      <p:cBhvr>
                                        <p:cTn id="106" dur="1" fill="hold">
                                          <p:stCondLst>
                                            <p:cond delay="499"/>
                                          </p:stCondLst>
                                        </p:cTn>
                                        <p:tgtEl>
                                          <p:spTgt spid="1231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499"/>
                                          </p:stCondLst>
                                        </p:cTn>
                                        <p:tgtEl>
                                          <p:spTgt spid="12318"/>
                                        </p:tgtEl>
                                        <p:attrNameLst>
                                          <p:attrName>style.visibility</p:attrName>
                                        </p:attrNameLst>
                                      </p:cBhvr>
                                      <p:to>
                                        <p:strVal val="visible"/>
                                      </p:to>
                                    </p:set>
                                  </p:childTnLst>
                                </p:cTn>
                              </p:par>
                            </p:childTnLst>
                          </p:cTn>
                        </p:par>
                        <p:par>
                          <p:cTn id="111" fill="hold">
                            <p:stCondLst>
                              <p:cond delay="500"/>
                            </p:stCondLst>
                            <p:childTnLst>
                              <p:par>
                                <p:cTn id="112" presetID="1" presetClass="entr" presetSubtype="0" fill="hold" grpId="0" nodeType="afterEffect">
                                  <p:stCondLst>
                                    <p:cond delay="0"/>
                                  </p:stCondLst>
                                  <p:childTnLst>
                                    <p:set>
                                      <p:cBhvr>
                                        <p:cTn id="113" dur="1" fill="hold">
                                          <p:stCondLst>
                                            <p:cond delay="499"/>
                                          </p:stCondLst>
                                        </p:cTn>
                                        <p:tgtEl>
                                          <p:spTgt spid="12319"/>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499"/>
                                          </p:stCondLst>
                                        </p:cTn>
                                        <p:tgtEl>
                                          <p:spTgt spid="12320"/>
                                        </p:tgtEl>
                                        <p:attrNameLst>
                                          <p:attrName>style.visibility</p:attrName>
                                        </p:attrNameLst>
                                      </p:cBhvr>
                                      <p:to>
                                        <p:strVal val="visible"/>
                                      </p:to>
                                    </p:set>
                                  </p:childTnLst>
                                </p:cTn>
                              </p:par>
                            </p:childTnLst>
                          </p:cTn>
                        </p:par>
                        <p:par>
                          <p:cTn id="118" fill="hold">
                            <p:stCondLst>
                              <p:cond delay="500"/>
                            </p:stCondLst>
                            <p:childTnLst>
                              <p:par>
                                <p:cTn id="119" presetID="1" presetClass="entr" presetSubtype="0" fill="hold" grpId="0" nodeType="afterEffect">
                                  <p:stCondLst>
                                    <p:cond delay="0"/>
                                  </p:stCondLst>
                                  <p:childTnLst>
                                    <p:set>
                                      <p:cBhvr>
                                        <p:cTn id="120" dur="1" fill="hold">
                                          <p:stCondLst>
                                            <p:cond delay="499"/>
                                          </p:stCondLst>
                                        </p:cTn>
                                        <p:tgtEl>
                                          <p:spTgt spid="1232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499"/>
                                          </p:stCondLst>
                                        </p:cTn>
                                        <p:tgtEl>
                                          <p:spTgt spid="12322"/>
                                        </p:tgtEl>
                                        <p:attrNameLst>
                                          <p:attrName>style.visibility</p:attrName>
                                        </p:attrNameLst>
                                      </p:cBhvr>
                                      <p:to>
                                        <p:strVal val="visible"/>
                                      </p:to>
                                    </p:set>
                                  </p:childTnLst>
                                </p:cTn>
                              </p:par>
                            </p:childTnLst>
                          </p:cTn>
                        </p:par>
                        <p:par>
                          <p:cTn id="125" fill="hold">
                            <p:stCondLst>
                              <p:cond delay="500"/>
                            </p:stCondLst>
                            <p:childTnLst>
                              <p:par>
                                <p:cTn id="126" presetID="1" presetClass="entr" presetSubtype="0" fill="hold" grpId="0" nodeType="afterEffect">
                                  <p:stCondLst>
                                    <p:cond delay="0"/>
                                  </p:stCondLst>
                                  <p:childTnLst>
                                    <p:set>
                                      <p:cBhvr>
                                        <p:cTn id="127" dur="1" fill="hold">
                                          <p:stCondLst>
                                            <p:cond delay="499"/>
                                          </p:stCondLst>
                                        </p:cTn>
                                        <p:tgtEl>
                                          <p:spTgt spid="12323"/>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499"/>
                                          </p:stCondLst>
                                        </p:cTn>
                                        <p:tgtEl>
                                          <p:spTgt spid="12324"/>
                                        </p:tgtEl>
                                        <p:attrNameLst>
                                          <p:attrName>style.visibility</p:attrName>
                                        </p:attrNameLst>
                                      </p:cBhvr>
                                      <p:to>
                                        <p:strVal val="visible"/>
                                      </p:to>
                                    </p:set>
                                  </p:childTnLst>
                                </p:cTn>
                              </p:par>
                            </p:childTnLst>
                          </p:cTn>
                        </p:par>
                        <p:par>
                          <p:cTn id="132" fill="hold">
                            <p:stCondLst>
                              <p:cond delay="500"/>
                            </p:stCondLst>
                            <p:childTnLst>
                              <p:par>
                                <p:cTn id="133" presetID="1" presetClass="entr" presetSubtype="0" fill="hold" grpId="0" nodeType="afterEffect">
                                  <p:stCondLst>
                                    <p:cond delay="0"/>
                                  </p:stCondLst>
                                  <p:childTnLst>
                                    <p:set>
                                      <p:cBhvr>
                                        <p:cTn id="134" dur="1" fill="hold">
                                          <p:stCondLst>
                                            <p:cond delay="499"/>
                                          </p:stCondLst>
                                        </p:cTn>
                                        <p:tgtEl>
                                          <p:spTgt spid="1232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499"/>
                                          </p:stCondLst>
                                        </p:cTn>
                                        <p:tgtEl>
                                          <p:spTgt spid="12326"/>
                                        </p:tgtEl>
                                        <p:attrNameLst>
                                          <p:attrName>style.visibility</p:attrName>
                                        </p:attrNameLst>
                                      </p:cBhvr>
                                      <p:to>
                                        <p:strVal val="visible"/>
                                      </p:to>
                                    </p:set>
                                  </p:childTnLst>
                                </p:cTn>
                              </p:par>
                            </p:childTnLst>
                          </p:cTn>
                        </p:par>
                        <p:par>
                          <p:cTn id="139" fill="hold">
                            <p:stCondLst>
                              <p:cond delay="500"/>
                            </p:stCondLst>
                            <p:childTnLst>
                              <p:par>
                                <p:cTn id="140" presetID="1" presetClass="entr" presetSubtype="0" fill="hold" grpId="0" nodeType="afterEffect">
                                  <p:stCondLst>
                                    <p:cond delay="0"/>
                                  </p:stCondLst>
                                  <p:childTnLst>
                                    <p:set>
                                      <p:cBhvr>
                                        <p:cTn id="141" dur="1" fill="hold">
                                          <p:stCondLst>
                                            <p:cond delay="499"/>
                                          </p:stCondLst>
                                        </p:cTn>
                                        <p:tgtEl>
                                          <p:spTgt spid="12327"/>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499"/>
                                          </p:stCondLst>
                                        </p:cTn>
                                        <p:tgtEl>
                                          <p:spTgt spid="12328"/>
                                        </p:tgtEl>
                                        <p:attrNameLst>
                                          <p:attrName>style.visibility</p:attrName>
                                        </p:attrNameLst>
                                      </p:cBhvr>
                                      <p:to>
                                        <p:strVal val="visible"/>
                                      </p:to>
                                    </p:set>
                                  </p:childTnLst>
                                </p:cTn>
                              </p:par>
                            </p:childTnLst>
                          </p:cTn>
                        </p:par>
                        <p:par>
                          <p:cTn id="146" fill="hold">
                            <p:stCondLst>
                              <p:cond delay="500"/>
                            </p:stCondLst>
                            <p:childTnLst>
                              <p:par>
                                <p:cTn id="147" presetID="1" presetClass="entr" presetSubtype="0" fill="hold" grpId="0" nodeType="afterEffect">
                                  <p:stCondLst>
                                    <p:cond delay="0"/>
                                  </p:stCondLst>
                                  <p:childTnLst>
                                    <p:set>
                                      <p:cBhvr>
                                        <p:cTn id="148" dur="1" fill="hold">
                                          <p:stCondLst>
                                            <p:cond delay="499"/>
                                          </p:stCondLst>
                                        </p:cTn>
                                        <p:tgtEl>
                                          <p:spTgt spid="12329"/>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499"/>
                                          </p:stCondLst>
                                        </p:cTn>
                                        <p:tgtEl>
                                          <p:spTgt spid="12330"/>
                                        </p:tgtEl>
                                        <p:attrNameLst>
                                          <p:attrName>style.visibility</p:attrName>
                                        </p:attrNameLst>
                                      </p:cBhvr>
                                      <p:to>
                                        <p:strVal val="visible"/>
                                      </p:to>
                                    </p:set>
                                  </p:childTnLst>
                                </p:cTn>
                              </p:par>
                            </p:childTnLst>
                          </p:cTn>
                        </p:par>
                        <p:par>
                          <p:cTn id="153" fill="hold">
                            <p:stCondLst>
                              <p:cond delay="500"/>
                            </p:stCondLst>
                            <p:childTnLst>
                              <p:par>
                                <p:cTn id="154" presetID="1" presetClass="entr" presetSubtype="0" fill="hold" grpId="0" nodeType="afterEffect">
                                  <p:stCondLst>
                                    <p:cond delay="0"/>
                                  </p:stCondLst>
                                  <p:childTnLst>
                                    <p:set>
                                      <p:cBhvr>
                                        <p:cTn id="155" dur="1" fill="hold">
                                          <p:stCondLst>
                                            <p:cond delay="499"/>
                                          </p:stCondLst>
                                        </p:cTn>
                                        <p:tgtEl>
                                          <p:spTgt spid="12331"/>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nodeType="clickEffect">
                                  <p:stCondLst>
                                    <p:cond delay="0"/>
                                  </p:stCondLst>
                                  <p:childTnLst>
                                    <p:set>
                                      <p:cBhvr>
                                        <p:cTn id="15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12296" grpId="0" animBg="1"/>
      <p:bldP spid="12297" grpId="0" animBg="1"/>
      <p:bldP spid="12298" grpId="0" animBg="1"/>
      <p:bldP spid="12299" grpId="0" animBg="1"/>
      <p:bldP spid="12300" grpId="0" animBg="1"/>
      <p:bldP spid="12301" grpId="0" animBg="1"/>
      <p:bldP spid="12302" grpId="0" animBg="1"/>
      <p:bldP spid="12303" grpId="0" animBg="1"/>
      <p:bldP spid="12304" grpId="0" animBg="1"/>
      <p:bldP spid="12305" grpId="0" animBg="1"/>
      <p:bldP spid="12306" grpId="0" animBg="1"/>
      <p:bldP spid="12307" grpId="0" animBg="1"/>
      <p:bldP spid="12308" grpId="0" animBg="1"/>
      <p:bldP spid="12309" grpId="0" autoUpdateAnimBg="0"/>
      <p:bldP spid="12310" grpId="0" animBg="1"/>
      <p:bldP spid="12311" grpId="0" autoUpdateAnimBg="0"/>
      <p:bldP spid="12312" grpId="0" animBg="1"/>
      <p:bldP spid="12313" grpId="0" autoUpdateAnimBg="0"/>
      <p:bldP spid="12314" grpId="0" animBg="1"/>
      <p:bldP spid="12315" grpId="0" autoUpdateAnimBg="0"/>
      <p:bldP spid="12316" grpId="0" animBg="1"/>
      <p:bldP spid="12317" grpId="0" autoUpdateAnimBg="0"/>
      <p:bldP spid="12318" grpId="0" animBg="1"/>
      <p:bldP spid="12319" grpId="0" autoUpdateAnimBg="0"/>
      <p:bldP spid="12320" grpId="0" animBg="1"/>
      <p:bldP spid="12321" grpId="0" autoUpdateAnimBg="0"/>
      <p:bldP spid="12322" grpId="0" animBg="1"/>
      <p:bldP spid="12323" grpId="0" autoUpdateAnimBg="0"/>
      <p:bldP spid="12324" grpId="0" animBg="1"/>
      <p:bldP spid="12325" grpId="0" autoUpdateAnimBg="0"/>
      <p:bldP spid="12326" grpId="0" animBg="1"/>
      <p:bldP spid="12327" grpId="0" autoUpdateAnimBg="0"/>
      <p:bldP spid="12328" grpId="0" animBg="1"/>
      <p:bldP spid="12329" grpId="0" autoUpdateAnimBg="0"/>
      <p:bldP spid="12330" grpId="0" animBg="1"/>
      <p:bldP spid="12331"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Standard Work</a:t>
            </a:r>
          </a:p>
        </p:txBody>
      </p:sp>
      <p:pic>
        <p:nvPicPr>
          <p:cNvPr id="471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2971800"/>
            <a:ext cx="2649538"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ChangeArrowheads="1"/>
          </p:cNvSpPr>
          <p:nvPr/>
        </p:nvSpPr>
        <p:spPr bwMode="auto">
          <a:xfrm>
            <a:off x="609600" y="963613"/>
            <a:ext cx="7880350"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2" tIns="46038" rIns="93662" bIns="46038"/>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20000"/>
              </a:spcBef>
            </a:pPr>
            <a:r>
              <a:rPr lang="en-US" altLang="en-US" sz="2800"/>
              <a:t>Definition:</a:t>
            </a:r>
          </a:p>
          <a:p>
            <a:pPr eaLnBrk="1" hangingPunct="1">
              <a:spcBef>
                <a:spcPct val="20000"/>
              </a:spcBef>
            </a:pPr>
            <a:r>
              <a:rPr lang="en-US" altLang="en-US" sz="2800"/>
              <a:t>	The current best documented method to safely and efficiently organize work elements in a repeatable sequence that we know of </a:t>
            </a:r>
            <a:r>
              <a:rPr lang="en-US" altLang="en-US" sz="2800" u="sng"/>
              <a:t>TODAY</a:t>
            </a:r>
            <a:r>
              <a:rPr lang="en-US" altLang="en-US" sz="2800"/>
              <a:t>.</a:t>
            </a:r>
          </a:p>
        </p:txBody>
      </p:sp>
      <p:sp>
        <p:nvSpPr>
          <p:cNvPr id="47109" name="AutoShape 5"/>
          <p:cNvSpPr>
            <a:spLocks noChangeArrowheads="1"/>
          </p:cNvSpPr>
          <p:nvPr/>
        </p:nvSpPr>
        <p:spPr bwMode="auto">
          <a:xfrm>
            <a:off x="2895600" y="2819400"/>
            <a:ext cx="914400" cy="990600"/>
          </a:xfrm>
          <a:prstGeom prst="wedgeEllipseCallout">
            <a:avLst>
              <a:gd name="adj1" fmla="val 79167"/>
              <a:gd name="adj2" fmla="val 5576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sz="1600"/>
          </a:p>
        </p:txBody>
      </p:sp>
      <p:sp>
        <p:nvSpPr>
          <p:cNvPr id="47110" name="Text Box 6"/>
          <p:cNvSpPr txBox="1">
            <a:spLocks noChangeArrowheads="1"/>
          </p:cNvSpPr>
          <p:nvPr/>
        </p:nvSpPr>
        <p:spPr bwMode="auto">
          <a:xfrm>
            <a:off x="2871788" y="2871788"/>
            <a:ext cx="91598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a:t>First I…</a:t>
            </a:r>
          </a:p>
          <a:p>
            <a:pPr eaLnBrk="1" hangingPunct="1"/>
            <a:r>
              <a:rPr lang="en-US" altLang="en-US"/>
              <a:t> Then I…</a:t>
            </a:r>
          </a:p>
          <a:p>
            <a:pPr eaLnBrk="1" hangingPunct="1"/>
            <a:r>
              <a:rPr lang="en-US" altLang="en-US"/>
              <a:t>    Then I...</a:t>
            </a:r>
          </a:p>
        </p:txBody>
      </p:sp>
      <p:sp>
        <p:nvSpPr>
          <p:cNvPr id="47111"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A714214D-F53C-4CAD-8145-E802F88682C9}" type="slidenum">
              <a:rPr lang="en-US" altLang="en-US" b="1"/>
              <a:pPr algn="ctr" eaLnBrk="1" hangingPunct="1"/>
              <a:t>83</a:t>
            </a:fld>
            <a:endParaRPr lang="en-US" altLang="en-US" b="1"/>
          </a:p>
        </p:txBody>
      </p:sp>
    </p:spTree>
    <p:extLst>
      <p:ext uri="{BB962C8B-B14F-4D97-AF65-F5344CB8AC3E}">
        <p14:creationId xmlns:p14="http://schemas.microsoft.com/office/powerpoint/2010/main" val="1426985336"/>
      </p:ext>
    </p:ext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Standard Work</a:t>
            </a:r>
          </a:p>
        </p:txBody>
      </p:sp>
      <p:sp>
        <p:nvSpPr>
          <p:cNvPr id="48131" name="Text Box 3"/>
          <p:cNvSpPr txBox="1">
            <a:spLocks noChangeArrowheads="1"/>
          </p:cNvSpPr>
          <p:nvPr/>
        </p:nvSpPr>
        <p:spPr bwMode="auto">
          <a:xfrm>
            <a:off x="398463" y="1282700"/>
            <a:ext cx="81676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800"/>
              <a:t>“WITHOUT STANDARDS, THERE CAN BE NO IMPROVEMENT” – TAIICHI OHNO</a:t>
            </a:r>
          </a:p>
          <a:p>
            <a:pPr eaLnBrk="1" hangingPunct="1"/>
            <a:endParaRPr lang="en-US" altLang="en-US" sz="2800"/>
          </a:p>
          <a:p>
            <a:pPr eaLnBrk="1" hangingPunct="1"/>
            <a:r>
              <a:rPr lang="en-US" altLang="en-US" sz="2800"/>
              <a:t>What does this mean?</a:t>
            </a:r>
          </a:p>
        </p:txBody>
      </p:sp>
      <p:sp>
        <p:nvSpPr>
          <p:cNvPr id="48132"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4D7BD275-6571-4C43-885A-E837716F51F9}" type="slidenum">
              <a:rPr lang="en-US" altLang="en-US" b="1"/>
              <a:pPr algn="ctr" eaLnBrk="1" hangingPunct="1"/>
              <a:t>84</a:t>
            </a:fld>
            <a:endParaRPr lang="en-US" altLang="en-US" b="1"/>
          </a:p>
        </p:txBody>
      </p:sp>
      <p:sp>
        <p:nvSpPr>
          <p:cNvPr id="48133" name="AutoShape 6" descr="data:image/jpeg;base64,/9j/4AAQSkZJRgABAQAAAQABAAD/2wCEAAkGBhQSEBQUEhQUFBQWFhcYFBcXGBcUFBcXFBUXFRcXFxQYHCYeHBojGhcUHy8gJCcpLCwsFR4xNTAqNSYrLCkBCQoKDAwMDQwMDSkYFBgpKSkpKSkpKSkpKSkpKSkpKSkpKSkpKSkpKSkpKSkpKSkpKSkpKSkpKSkpKSkpKSkpKf/AABEIAMIBAwMBIgACEQEDEQH/xAAcAAACAgMBAQAAAAAAAAAAAAAAAQIGAwUHBAj/xABGEAABAwEFBAcFBQYCCwEAAAABAAIRAwQFEiExBkFRYQcTInGBkaEjMkKxwRRSYnLwgpKistHhQ/EWFyQzNXN0g7PC0hX/xAAVAQEBAAAAAAAAAAAAAAAAAAAAAf/EABQRAQAAAAAAAAAAAAAAAAAAAAD/2gAMAwEAAhEDEQA/AO1gpqLVJA0JIQCEIQCEIQEoQhA00loNp9taFiEPJfVI7NNvvd7jo0d/kg360977WWazZVagxfdaMbvIaeK5XfvSZabR2Wv+zs+7TkvPe85/JVJ1YGZJM5nPU80HXLT0t0gYZQqOHEua30zXosfSjQeYLHt8R9YXG2u5D5rJTrZ5x+uSD6Bu/aCjW9xwngcnDvB+ei2IK4pdN7BrQZPYIjOQJ3g6tEwOCv8AYdvbOLMKlR8GS3D8ZcADEcgRnogtqCqP/rTpZRTcZ7vqt9dO1FOvAEtcdAf66FBtyUiUEqJKBolRRKCUpyoSmgcoCUpSglKEgUSgaEpQgcoQEIJsKlKg0pygkhKUSgaEpQEDSQhA00lqtqLzNnslWo0S4NhvIuyBPADXwQVDpD6SOoJs9md7QZVagzwfgZ+Pid3fpyO1Xo55LiSXEySTJPMk5pWs5nfx3/PVedtOeJ7kEMRKyid48lmpWadASV7qN2PIkNJ45Z+iK8lnHD+69lKPi04jUL10Lle53unyWyZs+9zfdzGWWWIZwe9Eacy318RocvOQtfVpuBy0+SsdS6qjYGAzocsisRud7jAAgancOU/rVBqKdUDUie6fmVurlt8VG4XEGREHCOMFsx5LV2uyOpHDAH8U/KF6LneQ9pAmDmI7JHAtOneEHd7utZqUmuOpGff4ZL1Sqvsfa5Dmj3CA5ojCRxEd+8EqzIGiUkSglKUpSglAyiVGU0DQkSiUEgiUkiUE0kgU0DBUpWMKSCUolJNA05UYQEEkBJCCQKqfSGxz6DabZ7RJIbqQPECFawVT9trUcYa14bDRM8yTlGZ7h4zog5bb7jwNxYCBOp1PkNFgsV0Bxz/XirJe1oAp4WgxOZdq45y6SZ3cFr7DS7WWZQbe7bnpgQ1oJ3nVWSxXU0fCBv8A1zXkuqjEA6qz2ejAiRPCQg8NOygaAclkNDkF7nUBvIUuqEaqjWuu9rpkDPJYf9HGR7uW7/Jb2z2aTkZWepQj/JBSL02WDmgemXoqjY7KylXLXY2uByIzz5gZwQup2psgiM1Sr0uoucSOIzOY8N436KD37D1ItNVoiAeJ56Dx8O5Xtcx2fcad4jTPPI5ERhJAjP8AsumSgkiVGUSglKUpSiUEpQohNA0SopgoJBKUShBMISCaBhNQaphAJgqMpygkmoSnKCSUpByYKAXO9urzZTthD5ypCAI3z5LokLk3SWT9tdIkBtOM8/dzk7kFbqWsvf3/AKGvzWwsbTiGcDl/Vaumw6wO5bm72SB3oLRdLATm7SNSrdZ4gaeCrF2Ozbl4q1Um5DPVBJ8QothZS3JYtEHqpOHD0RUojUSPNFG0saM3Ad5CjXvai1pJqMjvn5IPBaclWr6YQThzncBnpu/orNbKwIBbBB0Iz7lrbdY+saQcstRqDxCoqV01Xde3HkGYu1EluRM8QJkLpFKpIB4gHzVAt7urzMThIO8GRhk8dQrjcTybNSJMnABO4xlKg2EoJUSiUEpQkESgJTlRlOUDSQhBKUSooQZghJsoQDQpqDCpIBAQiUDQUkSgcolRRKDIHLlXSLTxXgRnHVsJ8iIV320vF9Gw1qlIw4BuY1Ac4NJHOCuQ0rxqVX4qr3VCGQHOMugGQCdd+9A6+R5QvO6+XiMHZjeNSslsrgjisFktbKbsTzH60A3nkg91ntFviWCoWzrBOfkt5c+29oDg2rEjIggjzSsnSu2mWsp2Z73aAuIZJ0GTQTnzW1t98iu51KvZhTrQQMyTJHZGINwmY4+SCx3be/Wt4Hh3JXxQdUpgNe5p3xkTylVPo4tQONr5Byz+it20TnMou6rNwG8x3wqK0zZ0vBFSo93N7i6OEcF57q2fr2eq6YqUT72eZ8CNyr9ovq2Oc4sGTQSSWuAPKARw3r33F0iW10sdY+tAGZZjY6O4y0nkoLxZaeBsNMgbjuncBu4+KydaSM8t2S01hvhlYkEPo1N7KrS1/h8LvArdfZoac5/XJUVnaQZYmzwy8f14LYXTfr/s1IUm9lrBie4TLszhpt3xx0nReK+W9gjPLQjKOBC2VgpNDKM+60BgGmp7To5yg3Vx3qLRQbUAidRpmOS95K0ex9DBZWgaSY8ST8iFu1AwnKiiUEpTChKkCgaEiUgUE5SCAUggygoQEIBhUwVjaU0EwhRlNA5RKSEEkkJFB4r8uz7RZqtH77CBydq0/vALiFjolrnMdIIxNI4FuR+oXfAVybbqyBlvqECC8B4/aZ2v4hKDUWS6WPb7xGcbt2pkrxC6sNXtNLhO8HRSpWgtcD+gr5cF6MIaH5/hHzKDy3TYbNIeKDS7LdJnctxe1XBZ3vjB2SBGRzGR4rfUrK2OyAByEeipvSNeYaGUGmXHtP34R8M8zmg1GwLYrHXcuj2ikKkgjI8/VUvYa73QXQd3grvUa5hzVGktWz1ZjsVN7Xtn3ajcx3Ob/TevZd73NEGmxp5O/sF7/wD9BrjhOR3cVmp2cOMKDWMsBJJid/D1Wa0vIZB13aFbC1VMAw/JaK8qx1QV+9Kszwhe2yvDaUO97q3mB+UkHv0WprmVsaVndnUdk5zAxoOgYDEjvBJ8VRarts4p0abRuaPlmvVKx09AOQ+SkoJShKU0ACmoymCgaEpSlBIFSBWNTaUGZpQohCAZomoBSCCQTUVIIAFNRQEEpSKSEAqF0m2IY6FXk5h8DiH8zlfVWtu7nfXoNdTaXupkktGbiHDMgbyIGSDktbI+K3GzdT2ua1NrYQ6CCDwIg+RXruV/tm8zCDp9vvp1Ky1KjRJYwlo4mMp5SuPWm86kuLgaj3uxOJ1JOck7uEK/XvtG2izqznlDhvz+h4qg26vjM4QAScgPIIN/svtwKQLXy319QrRb9t7S7CLPRZWET26zGHuw6yqXYKYbhAZ28UYiNBAMxvmSB3rNb6dSm1pwPBgQQJGeRAO8gwP6oL2ynXtNIVDRdQqtzwujP7zQRq0jfxhbC5L2JidxiO7iq/du0b7LSpdcIa5p1nECIyI8dORW0bWp1MNenk1/KNUG7vG0BxWlt1Tsn/JZrVXyHl/da68a3ZjiqNS1skDmPUq12+yY8McQAqvY5NVgGZLhA4wd/krtRpEZuOJ3kByAQehCiCiUE5RKiCiUDJRKiUNQTlCjKaBgqYWMFTaoM7dEJN0Qgi0qajhUggEIKEDhCIQEAkSmlCAKYShMBBy7pPuzBaW1RpVbn+dkNPmMJVYup4FZnfHmuubZ3J9psb2tEvZ7Sn+Zozb+02R5LirasEOGoPyQZbwtBNSo5+TsZnlnER5Lz074LSA2lPNwnfOQK3l/26lW6uq0DG5uGqNDLdHeIy8AtIUFr2fva0ksim/AZBLg0MAA3cFYRb7SQ7Ax7QIglzMHfByCpFzW17SOrY5xG4PLdeRyKt9gt1SPaWYkcceIeRiEEzabZVEPo2apqA7HhIkQfhLSpWZ9VjOqfTLRhMEOa9pOZEFsQZjKFsrO8ntEYeQzWSqQQCckELRU0HIT9VrL1rQF6zWBJOWSrF528vq4W55wI1k5IN9slQx1nP3MED8zsvlKtxK8Fx3Z1FBrPi1eeLj9BkPBe9UEppBNAwUJJygEIlCATCSJQSCm1QU2BQZmnJCbRkhBGVMFKEwgEIQgaSE0CQChEoCE1or624sdlkVa7MQ+Bvbqfut08YVHvfpwGYstnJ/FWMDv6tn1KDqvz9VwfamtRNutHUEFgqEZaB3xBv4cWIArXXp0gW20TjtD2t+5T9kzuhuZ8SVudldkftF11qjRNbrCafEtpiCz9qXHvAQaWiACtt9jYGlxzbGUaqtdeQVsbPb8sM6oN3csNJIz4T3ajmrndl6YgQWgfJUClJgtcJbq0akAajitxZr2a0Az3jQoL5QrNgAwf1wXjvG3tA1/W9aizbQMLZJGi0F73uahy0/WXcg2ttvZrKZzzInnyC1FzXi2hWp163uCoMR4Ysp7hMnu5LzWS7X1XZzEqxba7IildJqOEPbUpFo+60uwEHmcU+AQdAa6RIMg5gjQjcQd6a+f7p2vtVlypVnBg+B3bZ+67TwhXG7OmQxFooT+Kk7P9x39VR08BNVe7+kmw1cuu6s8KrSz+LNvqrLQrB7Q5rg5p0LSC3zGSCaEwmgilKnhShAiknCEEgsjVjCm1QeluiEmHJCBwiE4QgjCIWG2W+lRE1ajKYG97g35lVC+OlqyUpFLHXd+AYWfvu+gKC7LX3tf9nswm0VmU+Ace0e5g7R8lx6++la2V5FMizsO6nm/xqHPyhUqs5ziXOJc46kklx7yc0HWr76bKTZbZaLqh3PqHq2fuDtHxhUG++kC22qQ+sWMPwU/Zs7jGZ8Sq6QhAIQhALsfRJaQbDh+7VqA+MOHzXHF0DoivGKtaiT7zW1Gjm04Xehb5IPT0jbKdVU+0Ux7Ooe2Boyofo7XvniFSTThd7t1kbXpPpVBLXiD9COYMELi963Y+z13UanvNOR3ObucO8fVBqy90gz3Hgs7alQ6kEL22C7hVeGkxPmrtdOx9KmMREkZyTinwQU6yUn6Q7yICsV13NJDnjnG7xW4qMGKAOSsOzFy9bFR49mD2QfjIP8AKD59yD17MbNNaBVqDPWm3cODiOPDgtd0xWkNuwt31KtJo8CXn0arwuSdN95zUs9nHwtdVd3u7DPQP80HKnDNQLFlqNzWTqt6DzYJXsu2861ndNCrUpH8JgHvbofJYAzNTwoLzdHS5WYALRTbVH3m+zf46tPkFdbm6RLHaIHWdU/7tXseTvdPmuIFLCg+lGuBAIMjcRmPNMr54u6+7RZ86Naozk0mP3Tl6K3XR0t12EC0MbWbvc3sVP8A5PkEHWChaS49tLLaoFKoA8/4b+w/wnI+BK3aokFNpUGqTSoPQzRCkx2SEFE236ShZKhoUGh9YRjLs2MkSGwD2nRHILn98dJFurjCa3Vt3ikOrnvcM/VaS/bSX2qs92rqjyfFxXjI+SAq1nOMuJJ4klx8yolMBMBAsKlhQmEGKpTWFlOVnrPkwP0FmZRgIPE5kJALPUzQAgxdXkttspaXUbXRqDc8B3Nj+y70JPgta8r3XHVDa9InQPbPdIn0VH0LZ7NxXk2l2Op26iGuhlZg9lU/9XcQtzQp9lvcPTJexrhG5QcAttx17NVLKjC17cxvDhOTmneFu7t2iqOwsLHScpgx3qx7Q9J1kdUfS6s16bRDajCBNSfgcdGgfFnPCFXhtaHn2dANH46j6h/dbh+aCz3Lchr1IIIpt/3r9JOvVMPE7yNBzOV+p0w0AAAACABkABoAFSdmdq3U+rpWvAxlR2Gg8AMaHHMUnNGQn4Xb9DnBN4QKV86bYXt9qt1er8JfhZ+RnYb6CfFdy2yvP7PYLRUGoplrfzP7DfV3ovnJ2QQQqM5opt7lnIkSsVMQdUVBzc1MtyWWpTBCwjKQgi5EJx8kN1QJrClgzWakmWenkgwAKz3D0i2qzkNc7rqY+GoSSB+Gp7w8ZCrxp/NKoyBkg7bs5txZ7WQ1uJlQiQx8AnjhcMnfPkrGCvnSzucwggw4EEEZEEZggrvGzV6/abLSq73NGL8zey71HqiN2wZIRT0CEHzHbD7Rx5k+qR0CjaT23d5U47IPP6IIkIASlNANCZkDJIKW5FeWnVwnML1PrAjJRcwb15urzyRGYBMhMJQgxlZKJ81jqLJQCo+l7htfW2SjU1x02O8S0T6yubdJe3Jqg2WzOPVZitUbn1h+407mcT8XdrY9hrP9ruPqQ8tcRVpYhkWkOOHwgt8CqzduxtKlDqk1Hh0QeywRuw78+Kg51YpxYTqCQRwhXG4bvNR4GgEEzpHeMwq7tHQ6q8a7RvqYh+2A76q23VbOoslWqdSMLe8jgg0m3d8Cq7q2EljBhHM8+PI8l0nol2rq2mz9VaA4up5U6p/xGjKDvL26TvHMFaTY3YejXsja1qp4jXq+zzc0hgEA5cTiPkrp/ooLPTb9ky6sdlpzJjP3t5170Fd6a70w2ejRB/3jy93dTED+Jw8lyEeitHSftD9qtjMOTWUWAD8Tpc71MeCrGgARQ2QUVWb5TBQBuyhBJuixVWZzxy4LJiA1ICxvtDTkJPyQROoSaM0TopBmaCYCyAapAKYQMhYbUc2jiZ8lnCwAzUPIAfVETrZCV0HonvqDUszt56yn3jJ7fKD4Fc8rNJPJe+6bxNnr06rdWOB7wNR4iQg+hmaISoVAWtIzBAI7iJCEHzBaffd3lT+Dx+qaEGIaJlJCCXBZOCEIqD9Fip6IQqiZSKSFBjq6LPZkIVHa+hY/7FV/6h3/AI2LLeg9ufz/AFQhQcw6Q/8AiX/bpfIraX1/wyl/zD/KhCDqtJsWWwAZCbPpl/hrd2w+zf8Akd/KUIQfM16n/aT+x/KFidohCKyDTw/olUHZ8CmhB4bMJOea9UZBJCIi0ZHxU2a+SEIrK7VTahCBjcvPQ99/5kIRGdyi9CEV9BbKmbDZpz9jT/lCSEIj/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48134" name="AutoShape 8" descr="data:image/jpeg;base64,/9j/4AAQSkZJRgABAQAAAQABAAD/2wCEAAkGBhQSEBQUEhQUFBQWFhcYFBcXGBcUFBcXFBUXFRcXFxQYHCYeHBojGhcUHy8gJCcpLCwsFR4xNTAqNSYrLCkBCQoKDAwMDQwMDSkYFBgpKSkpKSkpKSkpKSkpKSkpKSkpKSkpKSkpKSkpKSkpKSkpKSkpKSkpKSkpKSkpKSkpKf/AABEIAMIBAwMBIgACEQEDEQH/xAAcAAACAgMBAQAAAAAAAAAAAAAAAQIGAwUHBAj/xABGEAABAwEFBAcFBQYCCwEAAAABAAIRAwQFEiExBkFRYQcTInGBkaEjMkKxwRRSYnLwgpKistHhQ/EWFyQzNXN0g7PC0hX/xAAVAQEBAAAAAAAAAAAAAAAAAAAAAf/EABQRAQAAAAAAAAAAAAAAAAAAAAD/2gAMAwEAAhEDEQA/AO1gpqLVJA0JIQCEIQCEIQEoQhA00loNp9taFiEPJfVI7NNvvd7jo0d/kg360977WWazZVagxfdaMbvIaeK5XfvSZabR2Wv+zs+7TkvPe85/JVJ1YGZJM5nPU80HXLT0t0gYZQqOHEua30zXosfSjQeYLHt8R9YXG2u5D5rJTrZ5x+uSD6Bu/aCjW9xwngcnDvB+ei2IK4pdN7BrQZPYIjOQJ3g6tEwOCv8AYdvbOLMKlR8GS3D8ZcADEcgRnogtqCqP/rTpZRTcZ7vqt9dO1FOvAEtcdAf66FBtyUiUEqJKBolRRKCUpyoSmgcoCUpSglKEgUSgaEpQgcoQEIJsKlKg0pygkhKUSgaEpQEDSQhA00lqtqLzNnslWo0S4NhvIuyBPADXwQVDpD6SOoJs9md7QZVagzwfgZ+Pid3fpyO1Xo55LiSXEySTJPMk5pWs5nfx3/PVedtOeJ7kEMRKyid48lmpWadASV7qN2PIkNJ45Z+iK8lnHD+69lKPi04jUL10Lle53unyWyZs+9zfdzGWWWIZwe9Eacy318RocvOQtfVpuBy0+SsdS6qjYGAzocsisRud7jAAgancOU/rVBqKdUDUie6fmVurlt8VG4XEGREHCOMFsx5LV2uyOpHDAH8U/KF6LneQ9pAmDmI7JHAtOneEHd7utZqUmuOpGff4ZL1Sqvsfa5Dmj3CA5ojCRxEd+8EqzIGiUkSglKUpSglAyiVGU0DQkSiUEgiUkiUE0kgU0DBUpWMKSCUolJNA05UYQEEkBJCCQKqfSGxz6DabZ7RJIbqQPECFawVT9trUcYa14bDRM8yTlGZ7h4zog5bb7jwNxYCBOp1PkNFgsV0Bxz/XirJe1oAp4WgxOZdq45y6SZ3cFr7DS7WWZQbe7bnpgQ1oJ3nVWSxXU0fCBv8A1zXkuqjEA6qz2ejAiRPCQg8NOygaAclkNDkF7nUBvIUuqEaqjWuu9rpkDPJYf9HGR7uW7/Jb2z2aTkZWepQj/JBSL02WDmgemXoqjY7KylXLXY2uByIzz5gZwQup2psgiM1Sr0uoucSOIzOY8N436KD37D1ItNVoiAeJ56Dx8O5Xtcx2fcad4jTPPI5ERhJAjP8AsumSgkiVGUSglKUpSiUEpQohNA0SopgoJBKUShBMISCaBhNQaphAJgqMpygkmoSnKCSUpByYKAXO9urzZTthD5ypCAI3z5LokLk3SWT9tdIkBtOM8/dzk7kFbqWsvf3/AKGvzWwsbTiGcDl/Vaumw6wO5bm72SB3oLRdLATm7SNSrdZ4gaeCrF2Ozbl4q1Um5DPVBJ8QothZS3JYtEHqpOHD0RUojUSPNFG0saM3Ad5CjXvai1pJqMjvn5IPBaclWr6YQThzncBnpu/orNbKwIBbBB0Iz7lrbdY+saQcstRqDxCoqV01Xde3HkGYu1EluRM8QJkLpFKpIB4gHzVAt7urzMThIO8GRhk8dQrjcTybNSJMnABO4xlKg2EoJUSiUEpQkESgJTlRlOUDSQhBKUSooQZghJsoQDQpqDCpIBAQiUDQUkSgcolRRKDIHLlXSLTxXgRnHVsJ8iIV320vF9Gw1qlIw4BuY1Ac4NJHOCuQ0rxqVX4qr3VCGQHOMugGQCdd+9A6+R5QvO6+XiMHZjeNSslsrgjisFktbKbsTzH60A3nkg91ntFviWCoWzrBOfkt5c+29oDg2rEjIggjzSsnSu2mWsp2Z73aAuIZJ0GTQTnzW1t98iu51KvZhTrQQMyTJHZGINwmY4+SCx3be/Wt4Hh3JXxQdUpgNe5p3xkTylVPo4tQONr5Byz+it20TnMou6rNwG8x3wqK0zZ0vBFSo93N7i6OEcF57q2fr2eq6YqUT72eZ8CNyr9ovq2Oc4sGTQSSWuAPKARw3r33F0iW10sdY+tAGZZjY6O4y0nkoLxZaeBsNMgbjuncBu4+KydaSM8t2S01hvhlYkEPo1N7KrS1/h8LvArdfZoac5/XJUVnaQZYmzwy8f14LYXTfr/s1IUm9lrBie4TLszhpt3xx0nReK+W9gjPLQjKOBC2VgpNDKM+60BgGmp7To5yg3Vx3qLRQbUAidRpmOS95K0ex9DBZWgaSY8ST8iFu1AwnKiiUEpTChKkCgaEiUgUE5SCAUggygoQEIBhUwVjaU0EwhRlNA5RKSEEkkJFB4r8uz7RZqtH77CBydq0/vALiFjolrnMdIIxNI4FuR+oXfAVybbqyBlvqECC8B4/aZ2v4hKDUWS6WPb7xGcbt2pkrxC6sNXtNLhO8HRSpWgtcD+gr5cF6MIaH5/hHzKDy3TYbNIeKDS7LdJnctxe1XBZ3vjB2SBGRzGR4rfUrK2OyAByEeipvSNeYaGUGmXHtP34R8M8zmg1GwLYrHXcuj2ikKkgjI8/VUvYa73QXQd3grvUa5hzVGktWz1ZjsVN7Xtn3ajcx3Ob/TevZd73NEGmxp5O/sF7/wD9BrjhOR3cVmp2cOMKDWMsBJJid/D1Wa0vIZB13aFbC1VMAw/JaK8qx1QV+9Kszwhe2yvDaUO97q3mB+UkHv0WprmVsaVndnUdk5zAxoOgYDEjvBJ8VRarts4p0abRuaPlmvVKx09AOQ+SkoJShKU0ACmoymCgaEpSlBIFSBWNTaUGZpQohCAZomoBSCCQTUVIIAFNRQEEpSKSEAqF0m2IY6FXk5h8DiH8zlfVWtu7nfXoNdTaXupkktGbiHDMgbyIGSDktbI+K3GzdT2ua1NrYQ6CCDwIg+RXruV/tm8zCDp9vvp1Ky1KjRJYwlo4mMp5SuPWm86kuLgaj3uxOJ1JOck7uEK/XvtG2izqznlDhvz+h4qg26vjM4QAScgPIIN/svtwKQLXy319QrRb9t7S7CLPRZWET26zGHuw6yqXYKYbhAZ28UYiNBAMxvmSB3rNb6dSm1pwPBgQQJGeRAO8gwP6oL2ynXtNIVDRdQqtzwujP7zQRq0jfxhbC5L2JidxiO7iq/du0b7LSpdcIa5p1nECIyI8dORW0bWp1MNenk1/KNUG7vG0BxWlt1Tsn/JZrVXyHl/da68a3ZjiqNS1skDmPUq12+yY8McQAqvY5NVgGZLhA4wd/krtRpEZuOJ3kByAQehCiCiUE5RKiCiUDJRKiUNQTlCjKaBgqYWMFTaoM7dEJN0Qgi0qajhUggEIKEDhCIQEAkSmlCAKYShMBBy7pPuzBaW1RpVbn+dkNPmMJVYup4FZnfHmuubZ3J9psb2tEvZ7Sn+Zozb+02R5LirasEOGoPyQZbwtBNSo5+TsZnlnER5Lz074LSA2lPNwnfOQK3l/26lW6uq0DG5uGqNDLdHeIy8AtIUFr2fva0ksim/AZBLg0MAA3cFYRb7SQ7Ax7QIglzMHfByCpFzW17SOrY5xG4PLdeRyKt9gt1SPaWYkcceIeRiEEzabZVEPo2apqA7HhIkQfhLSpWZ9VjOqfTLRhMEOa9pOZEFsQZjKFsrO8ntEYeQzWSqQQCckELRU0HIT9VrL1rQF6zWBJOWSrF528vq4W55wI1k5IN9slQx1nP3MED8zsvlKtxK8Fx3Z1FBrPi1eeLj9BkPBe9UEppBNAwUJJygEIlCATCSJQSCm1QU2BQZmnJCbRkhBGVMFKEwgEIQgaSE0CQChEoCE1or624sdlkVa7MQ+Bvbqfut08YVHvfpwGYstnJ/FWMDv6tn1KDqvz9VwfamtRNutHUEFgqEZaB3xBv4cWIArXXp0gW20TjtD2t+5T9kzuhuZ8SVudldkftF11qjRNbrCafEtpiCz9qXHvAQaWiACtt9jYGlxzbGUaqtdeQVsbPb8sM6oN3csNJIz4T3ajmrndl6YgQWgfJUClJgtcJbq0akAajitxZr2a0Az3jQoL5QrNgAwf1wXjvG3tA1/W9aizbQMLZJGi0F73uahy0/WXcg2ttvZrKZzzInnyC1FzXi2hWp163uCoMR4Ysp7hMnu5LzWS7X1XZzEqxba7IildJqOEPbUpFo+60uwEHmcU+AQdAa6RIMg5gjQjcQd6a+f7p2vtVlypVnBg+B3bZ+67TwhXG7OmQxFooT+Kk7P9x39VR08BNVe7+kmw1cuu6s8KrSz+LNvqrLQrB7Q5rg5p0LSC3zGSCaEwmgilKnhShAiknCEEgsjVjCm1QeluiEmHJCBwiE4QgjCIWG2W+lRE1ajKYG97g35lVC+OlqyUpFLHXd+AYWfvu+gKC7LX3tf9nswm0VmU+Ace0e5g7R8lx6++la2V5FMizsO6nm/xqHPyhUqs5ziXOJc46kklx7yc0HWr76bKTZbZaLqh3PqHq2fuDtHxhUG++kC22qQ+sWMPwU/Zs7jGZ8Sq6QhAIQhALsfRJaQbDh+7VqA+MOHzXHF0DoivGKtaiT7zW1Gjm04Xehb5IPT0jbKdVU+0Ux7Ooe2Boyofo7XvniFSTThd7t1kbXpPpVBLXiD9COYMELi963Y+z13UanvNOR3ObucO8fVBqy90gz3Hgs7alQ6kEL22C7hVeGkxPmrtdOx9KmMREkZyTinwQU6yUn6Q7yICsV13NJDnjnG7xW4qMGKAOSsOzFy9bFR49mD2QfjIP8AKD59yD17MbNNaBVqDPWm3cODiOPDgtd0xWkNuwt31KtJo8CXn0arwuSdN95zUs9nHwtdVd3u7DPQP80HKnDNQLFlqNzWTqt6DzYJXsu2861ndNCrUpH8JgHvbofJYAzNTwoLzdHS5WYALRTbVH3m+zf46tPkFdbm6RLHaIHWdU/7tXseTvdPmuIFLCg+lGuBAIMjcRmPNMr54u6+7RZ86Naozk0mP3Tl6K3XR0t12EC0MbWbvc3sVP8A5PkEHWChaS49tLLaoFKoA8/4b+w/wnI+BK3aokFNpUGqTSoPQzRCkx2SEFE236ShZKhoUGh9YRjLs2MkSGwD2nRHILn98dJFurjCa3Vt3ikOrnvcM/VaS/bSX2qs92rqjyfFxXjI+SAq1nOMuJJ4klx8yolMBMBAsKlhQmEGKpTWFlOVnrPkwP0FmZRgIPE5kJALPUzQAgxdXkttspaXUbXRqDc8B3Nj+y70JPgta8r3XHVDa9InQPbPdIn0VH0LZ7NxXk2l2Op26iGuhlZg9lU/9XcQtzQp9lvcPTJexrhG5QcAttx17NVLKjC17cxvDhOTmneFu7t2iqOwsLHScpgx3qx7Q9J1kdUfS6s16bRDajCBNSfgcdGgfFnPCFXhtaHn2dANH46j6h/dbh+aCz3Lchr1IIIpt/3r9JOvVMPE7yNBzOV+p0w0AAAACABkABoAFSdmdq3U+rpWvAxlR2Gg8AMaHHMUnNGQn4Xb9DnBN4QKV86bYXt9qt1er8JfhZ+RnYb6CfFdy2yvP7PYLRUGoplrfzP7DfV3ovnJ2QQQqM5opt7lnIkSsVMQdUVBzc1MtyWWpTBCwjKQgi5EJx8kN1QJrClgzWakmWenkgwAKz3D0i2qzkNc7rqY+GoSSB+Gp7w8ZCrxp/NKoyBkg7bs5txZ7WQ1uJlQiQx8AnjhcMnfPkrGCvnSzucwggw4EEEZEEZggrvGzV6/abLSq73NGL8zey71HqiN2wZIRT0CEHzHbD7Rx5k+qR0CjaT23d5U47IPP6IIkIASlNANCZkDJIKW5FeWnVwnML1PrAjJRcwb15urzyRGYBMhMJQgxlZKJ81jqLJQCo+l7htfW2SjU1x02O8S0T6yubdJe3Jqg2WzOPVZitUbn1h+407mcT8XdrY9hrP9ruPqQ8tcRVpYhkWkOOHwgt8CqzduxtKlDqk1Hh0QeywRuw78+Kg51YpxYTqCQRwhXG4bvNR4GgEEzpHeMwq7tHQ6q8a7RvqYh+2A76q23VbOoslWqdSMLe8jgg0m3d8Cq7q2EljBhHM8+PI8l0nol2rq2mz9VaA4up5U6p/xGjKDvL26TvHMFaTY3YejXsja1qp4jXq+zzc0hgEA5cTiPkrp/ooLPTb9ky6sdlpzJjP3t5170Fd6a70w2ejRB/3jy93dTED+Jw8lyEeitHSftD9qtjMOTWUWAD8Tpc71MeCrGgARQ2QUVWb5TBQBuyhBJuixVWZzxy4LJiA1ICxvtDTkJPyQROoSaM0TopBmaCYCyAapAKYQMhYbUc2jiZ8lnCwAzUPIAfVETrZCV0HonvqDUszt56yn3jJ7fKD4Fc8rNJPJe+6bxNnr06rdWOB7wNR4iQg+hmaISoVAWtIzBAI7iJCEHzBaffd3lT+Dx+qaEGIaJlJCCXBZOCEIqD9Fip6IQqiZSKSFBjq6LPZkIVHa+hY/7FV/6h3/AI2LLeg9ufz/AFQhQcw6Q/8AiX/bpfIraX1/wyl/zD/KhCDqtJsWWwAZCbPpl/hrd2w+zf8Akd/KUIQfM16n/aT+x/KFidohCKyDTw/olUHZ8CmhB4bMJOea9UZBJCIi0ZHxU2a+SEIrK7VTahCBjcvPQ99/5kIRGdyi9CEV9BbKmbDZpz9jT/lCSEIj/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48135" name="AutoShape 10" descr="data:image/jpeg;base64,/9j/4AAQSkZJRgABAQAAAQABAAD/2wCEAAkGBhQSEBQUEhQUFBQWFhcYFBcXGBcUFBcXFBUXFRcXFxQYHCYeHBojGhcUHy8gJCcpLCwsFR4xNTAqNSYrLCkBCQoKDAwMDQwMDSkYFBgpKSkpKSkpKSkpKSkpKSkpKSkpKSkpKSkpKSkpKSkpKSkpKSkpKSkpKSkpKSkpKSkpKf/AABEIAMIBAwMBIgACEQEDEQH/xAAcAAACAgMBAQAAAAAAAAAAAAAAAQIGAwUHBAj/xABGEAABAwEFBAcFBQYCCwEAAAABAAIRAwQFEiExBkFRYQcTInGBkaEjMkKxwRRSYnLwgpKistHhQ/EWFyQzNXN0g7PC0hX/xAAVAQEBAAAAAAAAAAAAAAAAAAAAAf/EABQRAQAAAAAAAAAAAAAAAAAAAAD/2gAMAwEAAhEDEQA/AO1gpqLVJA0JIQCEIQCEIQEoQhA00loNp9taFiEPJfVI7NNvvd7jo0d/kg360977WWazZVagxfdaMbvIaeK5XfvSZabR2Wv+zs+7TkvPe85/JVJ1YGZJM5nPU80HXLT0t0gYZQqOHEua30zXosfSjQeYLHt8R9YXG2u5D5rJTrZ5x+uSD6Bu/aCjW9xwngcnDvB+ei2IK4pdN7BrQZPYIjOQJ3g6tEwOCv8AYdvbOLMKlR8GS3D8ZcADEcgRnogtqCqP/rTpZRTcZ7vqt9dO1FOvAEtcdAf66FBtyUiUEqJKBolRRKCUpyoSmgcoCUpSglKEgUSgaEpQgcoQEIJsKlKg0pygkhKUSgaEpQEDSQhA00lqtqLzNnslWo0S4NhvIuyBPADXwQVDpD6SOoJs9md7QZVagzwfgZ+Pid3fpyO1Xo55LiSXEySTJPMk5pWs5nfx3/PVedtOeJ7kEMRKyid48lmpWadASV7qN2PIkNJ45Z+iK8lnHD+69lKPi04jUL10Lle53unyWyZs+9zfdzGWWWIZwe9Eacy318RocvOQtfVpuBy0+SsdS6qjYGAzocsisRud7jAAgancOU/rVBqKdUDUie6fmVurlt8VG4XEGREHCOMFsx5LV2uyOpHDAH8U/KF6LneQ9pAmDmI7JHAtOneEHd7utZqUmuOpGff4ZL1Sqvsfa5Dmj3CA5ojCRxEd+8EqzIGiUkSglKUpSglAyiVGU0DQkSiUEgiUkiUE0kgU0DBUpWMKSCUolJNA05UYQEEkBJCCQKqfSGxz6DabZ7RJIbqQPECFawVT9trUcYa14bDRM8yTlGZ7h4zog5bb7jwNxYCBOp1PkNFgsV0Bxz/XirJe1oAp4WgxOZdq45y6SZ3cFr7DS7WWZQbe7bnpgQ1oJ3nVWSxXU0fCBv8A1zXkuqjEA6qz2ejAiRPCQg8NOygaAclkNDkF7nUBvIUuqEaqjWuu9rpkDPJYf9HGR7uW7/Jb2z2aTkZWepQj/JBSL02WDmgemXoqjY7KylXLXY2uByIzz5gZwQup2psgiM1Sr0uoucSOIzOY8N436KD37D1ItNVoiAeJ56Dx8O5Xtcx2fcad4jTPPI5ERhJAjP8AsumSgkiVGUSglKUpSiUEpQohNA0SopgoJBKUShBMISCaBhNQaphAJgqMpygkmoSnKCSUpByYKAXO9urzZTthD5ypCAI3z5LokLk3SWT9tdIkBtOM8/dzk7kFbqWsvf3/AKGvzWwsbTiGcDl/Vaumw6wO5bm72SB3oLRdLATm7SNSrdZ4gaeCrF2Ozbl4q1Um5DPVBJ8QothZS3JYtEHqpOHD0RUojUSPNFG0saM3Ad5CjXvai1pJqMjvn5IPBaclWr6YQThzncBnpu/orNbKwIBbBB0Iz7lrbdY+saQcstRqDxCoqV01Xde3HkGYu1EluRM8QJkLpFKpIB4gHzVAt7urzMThIO8GRhk8dQrjcTybNSJMnABO4xlKg2EoJUSiUEpQkESgJTlRlOUDSQhBKUSooQZghJsoQDQpqDCpIBAQiUDQUkSgcolRRKDIHLlXSLTxXgRnHVsJ8iIV320vF9Gw1qlIw4BuY1Ac4NJHOCuQ0rxqVX4qr3VCGQHOMugGQCdd+9A6+R5QvO6+XiMHZjeNSslsrgjisFktbKbsTzH60A3nkg91ntFviWCoWzrBOfkt5c+29oDg2rEjIggjzSsnSu2mWsp2Z73aAuIZJ0GTQTnzW1t98iu51KvZhTrQQMyTJHZGINwmY4+SCx3be/Wt4Hh3JXxQdUpgNe5p3xkTylVPo4tQONr5Byz+it20TnMou6rNwG8x3wqK0zZ0vBFSo93N7i6OEcF57q2fr2eq6YqUT72eZ8CNyr9ovq2Oc4sGTQSSWuAPKARw3r33F0iW10sdY+tAGZZjY6O4y0nkoLxZaeBsNMgbjuncBu4+KydaSM8t2S01hvhlYkEPo1N7KrS1/h8LvArdfZoac5/XJUVnaQZYmzwy8f14LYXTfr/s1IUm9lrBie4TLszhpt3xx0nReK+W9gjPLQjKOBC2VgpNDKM+60BgGmp7To5yg3Vx3qLRQbUAidRpmOS95K0ex9DBZWgaSY8ST8iFu1AwnKiiUEpTChKkCgaEiUgUE5SCAUggygoQEIBhUwVjaU0EwhRlNA5RKSEEkkJFB4r8uz7RZqtH77CBydq0/vALiFjolrnMdIIxNI4FuR+oXfAVybbqyBlvqECC8B4/aZ2v4hKDUWS6WPb7xGcbt2pkrxC6sNXtNLhO8HRSpWgtcD+gr5cF6MIaH5/hHzKDy3TYbNIeKDS7LdJnctxe1XBZ3vjB2SBGRzGR4rfUrK2OyAByEeipvSNeYaGUGmXHtP34R8M8zmg1GwLYrHXcuj2ikKkgjI8/VUvYa73QXQd3grvUa5hzVGktWz1ZjsVN7Xtn3ajcx3Ob/TevZd73NEGmxp5O/sF7/wD9BrjhOR3cVmp2cOMKDWMsBJJid/D1Wa0vIZB13aFbC1VMAw/JaK8qx1QV+9Kszwhe2yvDaUO97q3mB+UkHv0WprmVsaVndnUdk5zAxoOgYDEjvBJ8VRarts4p0abRuaPlmvVKx09AOQ+SkoJShKU0ACmoymCgaEpSlBIFSBWNTaUGZpQohCAZomoBSCCQTUVIIAFNRQEEpSKSEAqF0m2IY6FXk5h8DiH8zlfVWtu7nfXoNdTaXupkktGbiHDMgbyIGSDktbI+K3GzdT2ua1NrYQ6CCDwIg+RXruV/tm8zCDp9vvp1Ky1KjRJYwlo4mMp5SuPWm86kuLgaj3uxOJ1JOck7uEK/XvtG2izqznlDhvz+h4qg26vjM4QAScgPIIN/svtwKQLXy319QrRb9t7S7CLPRZWET26zGHuw6yqXYKYbhAZ28UYiNBAMxvmSB3rNb6dSm1pwPBgQQJGeRAO8gwP6oL2ynXtNIVDRdQqtzwujP7zQRq0jfxhbC5L2JidxiO7iq/du0b7LSpdcIa5p1nECIyI8dORW0bWp1MNenk1/KNUG7vG0BxWlt1Tsn/JZrVXyHl/da68a3ZjiqNS1skDmPUq12+yY8McQAqvY5NVgGZLhA4wd/krtRpEZuOJ3kByAQehCiCiUE5RKiCiUDJRKiUNQTlCjKaBgqYWMFTaoM7dEJN0Qgi0qajhUggEIKEDhCIQEAkSmlCAKYShMBBy7pPuzBaW1RpVbn+dkNPmMJVYup4FZnfHmuubZ3J9psb2tEvZ7Sn+Zozb+02R5LirasEOGoPyQZbwtBNSo5+TsZnlnER5Lz074LSA2lPNwnfOQK3l/26lW6uq0DG5uGqNDLdHeIy8AtIUFr2fva0ksim/AZBLg0MAA3cFYRb7SQ7Ax7QIglzMHfByCpFzW17SOrY5xG4PLdeRyKt9gt1SPaWYkcceIeRiEEzabZVEPo2apqA7HhIkQfhLSpWZ9VjOqfTLRhMEOa9pOZEFsQZjKFsrO8ntEYeQzWSqQQCckELRU0HIT9VrL1rQF6zWBJOWSrF528vq4W55wI1k5IN9slQx1nP3MED8zsvlKtxK8Fx3Z1FBrPi1eeLj9BkPBe9UEppBNAwUJJygEIlCATCSJQSCm1QU2BQZmnJCbRkhBGVMFKEwgEIQgaSE0CQChEoCE1or624sdlkVa7MQ+Bvbqfut08YVHvfpwGYstnJ/FWMDv6tn1KDqvz9VwfamtRNutHUEFgqEZaB3xBv4cWIArXXp0gW20TjtD2t+5T9kzuhuZ8SVudldkftF11qjRNbrCafEtpiCz9qXHvAQaWiACtt9jYGlxzbGUaqtdeQVsbPb8sM6oN3csNJIz4T3ajmrndl6YgQWgfJUClJgtcJbq0akAajitxZr2a0Az3jQoL5QrNgAwf1wXjvG3tA1/W9aizbQMLZJGi0F73uahy0/WXcg2ttvZrKZzzInnyC1FzXi2hWp163uCoMR4Ysp7hMnu5LzWS7X1XZzEqxba7IildJqOEPbUpFo+60uwEHmcU+AQdAa6RIMg5gjQjcQd6a+f7p2vtVlypVnBg+B3bZ+67TwhXG7OmQxFooT+Kk7P9x39VR08BNVe7+kmw1cuu6s8KrSz+LNvqrLQrB7Q5rg5p0LSC3zGSCaEwmgilKnhShAiknCEEgsjVjCm1QeluiEmHJCBwiE4QgjCIWG2W+lRE1ajKYG97g35lVC+OlqyUpFLHXd+AYWfvu+gKC7LX3tf9nswm0VmU+Ace0e5g7R8lx6++la2V5FMizsO6nm/xqHPyhUqs5ziXOJc46kklx7yc0HWr76bKTZbZaLqh3PqHq2fuDtHxhUG++kC22qQ+sWMPwU/Zs7jGZ8Sq6QhAIQhALsfRJaQbDh+7VqA+MOHzXHF0DoivGKtaiT7zW1Gjm04Xehb5IPT0jbKdVU+0Ux7Ooe2Boyofo7XvniFSTThd7t1kbXpPpVBLXiD9COYMELi963Y+z13UanvNOR3ObucO8fVBqy90gz3Hgs7alQ6kEL22C7hVeGkxPmrtdOx9KmMREkZyTinwQU6yUn6Q7yICsV13NJDnjnG7xW4qMGKAOSsOzFy9bFR49mD2QfjIP8AKD59yD17MbNNaBVqDPWm3cODiOPDgtd0xWkNuwt31KtJo8CXn0arwuSdN95zUs9nHwtdVd3u7DPQP80HKnDNQLFlqNzWTqt6DzYJXsu2861ndNCrUpH8JgHvbofJYAzNTwoLzdHS5WYALRTbVH3m+zf46tPkFdbm6RLHaIHWdU/7tXseTvdPmuIFLCg+lGuBAIMjcRmPNMr54u6+7RZ86Naozk0mP3Tl6K3XR0t12EC0MbWbvc3sVP8A5PkEHWChaS49tLLaoFKoA8/4b+w/wnI+BK3aokFNpUGqTSoPQzRCkx2SEFE236ShZKhoUGh9YRjLs2MkSGwD2nRHILn98dJFurjCa3Vt3ikOrnvcM/VaS/bSX2qs92rqjyfFxXjI+SAq1nOMuJJ4klx8yolMBMBAsKlhQmEGKpTWFlOVnrPkwP0FmZRgIPE5kJALPUzQAgxdXkttspaXUbXRqDc8B3Nj+y70JPgta8r3XHVDa9InQPbPdIn0VH0LZ7NxXk2l2Op26iGuhlZg9lU/9XcQtzQp9lvcPTJexrhG5QcAttx17NVLKjC17cxvDhOTmneFu7t2iqOwsLHScpgx3qx7Q9J1kdUfS6s16bRDajCBNSfgcdGgfFnPCFXhtaHn2dANH46j6h/dbh+aCz3Lchr1IIIpt/3r9JOvVMPE7yNBzOV+p0w0AAAACABkABoAFSdmdq3U+rpWvAxlR2Gg8AMaHHMUnNGQn4Xb9DnBN4QKV86bYXt9qt1er8JfhZ+RnYb6CfFdy2yvP7PYLRUGoplrfzP7DfV3ovnJ2QQQqM5opt7lnIkSsVMQdUVBzc1MtyWWpTBCwjKQgi5EJx8kN1QJrClgzWakmWenkgwAKz3D0i2qzkNc7rqY+GoSSB+Gp7w8ZCrxp/NKoyBkg7bs5txZ7WQ1uJlQiQx8AnjhcMnfPkrGCvnSzucwggw4EEEZEEZggrvGzV6/abLSq73NGL8zey71HqiN2wZIRT0CEHzHbD7Rx5k+qR0CjaT23d5U47IPP6IIkIASlNANCZkDJIKW5FeWnVwnML1PrAjJRcwb15urzyRGYBMhMJQgxlZKJ81jqLJQCo+l7htfW2SjU1x02O8S0T6yubdJe3Jqg2WzOPVZitUbn1h+407mcT8XdrY9hrP9ruPqQ8tcRVpYhkWkOOHwgt8CqzduxtKlDqk1Hh0QeywRuw78+Kg51YpxYTqCQRwhXG4bvNR4GgEEzpHeMwq7tHQ6q8a7RvqYh+2A76q23VbOoslWqdSMLe8jgg0m3d8Cq7q2EljBhHM8+PI8l0nol2rq2mz9VaA4up5U6p/xGjKDvL26TvHMFaTY3YejXsja1qp4jXq+zzc0hgEA5cTiPkrp/ooLPTb9ky6sdlpzJjP3t5170Fd6a70w2ejRB/3jy93dTED+Jw8lyEeitHSftD9qtjMOTWUWAD8Tpc71MeCrGgARQ2QUVWb5TBQBuyhBJuixVWZzxy4LJiA1ICxvtDTkJPyQROoSaM0TopBmaCYCyAapAKYQMhYbUc2jiZ8lnCwAzUPIAfVETrZCV0HonvqDUszt56yn3jJ7fKD4Fc8rNJPJe+6bxNnr06rdWOB7wNR4iQg+hmaISoVAWtIzBAI7iJCEHzBaffd3lT+Dx+qaEGIaJlJCCXBZOCEIqD9Fip6IQqiZSKSFBjq6LPZkIVHa+hY/7FV/6h3/AI2LLeg9ufz/AFQhQcw6Q/8AiX/bpfIraX1/wyl/zD/KhCDqtJsWWwAZCbPpl/hrd2w+zf8Akd/KUIQfM16n/aT+x/KFidohCKyDTw/olUHZ8CmhB4bMJOea9UZBJCIi0ZHxU2a+SEIrK7VTahCBjcvPQ99/5kIRGdyi9CEV9BbKmbDZpz9jT/lCSEIj/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pic>
        <p:nvPicPr>
          <p:cNvPr id="48136" name="Picture 12" descr="https://encrypted-tbn0.gstatic.com/images?q=tbn:ANd9GcSQaqFZj_-FRv4zE8en7Jx8KqGgcIqDEBRLAuwZwRl-HD7wo3X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33900" y="2398713"/>
            <a:ext cx="380682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883202"/>
      </p:ext>
    </p:ext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03/29/10                                                                                              S:/Lean Supply Chain/STD Pig-St Luke's-10_1216.ppt                                                      </a:t>
            </a:r>
            <a:fld id="{68EA5573-6B4E-45ED-BE0D-48723FC5C7D9}" type="slidenum">
              <a:rPr lang="en-US" altLang="en-US">
                <a:solidFill>
                  <a:srgbClr val="000000"/>
                </a:solidFill>
              </a:rPr>
              <a:pPr/>
              <a:t>85</a:t>
            </a:fld>
            <a:r>
              <a:rPr lang="en-US" altLang="en-US">
                <a:solidFill>
                  <a:srgbClr val="000000"/>
                </a:solidFill>
              </a:rPr>
              <a:t>                                </a:t>
            </a:r>
          </a:p>
        </p:txBody>
      </p:sp>
      <p:pic>
        <p:nvPicPr>
          <p:cNvPr id="22532" name="Picture 5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975" y="801688"/>
            <a:ext cx="8780463"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7047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Standard Work</a:t>
            </a:r>
          </a:p>
        </p:txBody>
      </p:sp>
      <p:sp>
        <p:nvSpPr>
          <p:cNvPr id="50179" name="Rectangle 28"/>
          <p:cNvSpPr>
            <a:spLocks noChangeArrowheads="1"/>
          </p:cNvSpPr>
          <p:nvPr/>
        </p:nvSpPr>
        <p:spPr bwMode="auto">
          <a:xfrm>
            <a:off x="0" y="1020763"/>
            <a:ext cx="9144000"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168275" lvl="0" indent="-168275">
              <a:lnSpc>
                <a:spcPct val="90000"/>
              </a:lnSpc>
              <a:spcBef>
                <a:spcPct val="20000"/>
              </a:spcBef>
              <a:buFontTx/>
              <a:buChar char="•"/>
            </a:pPr>
            <a:r>
              <a:rPr lang="en-US" altLang="en-US" sz="2800" kern="0" dirty="0">
                <a:solidFill>
                  <a:srgbClr val="000000"/>
                </a:solidFill>
                <a:latin typeface="Arial"/>
                <a:ea typeface="+mn-ea"/>
              </a:rPr>
              <a:t>The basis for continual improvement.</a:t>
            </a:r>
          </a:p>
          <a:p>
            <a:pPr marL="168275" lvl="0" indent="-168275">
              <a:lnSpc>
                <a:spcPct val="90000"/>
              </a:lnSpc>
              <a:spcBef>
                <a:spcPct val="20000"/>
              </a:spcBef>
              <a:buFontTx/>
              <a:buChar char="•"/>
            </a:pPr>
            <a:r>
              <a:rPr lang="en-US" altLang="en-US" sz="2800" kern="0" dirty="0">
                <a:solidFill>
                  <a:srgbClr val="000000"/>
                </a:solidFill>
                <a:latin typeface="Arial"/>
                <a:ea typeface="+mn-ea"/>
              </a:rPr>
              <a:t>A powerful tool for eliminating waste.</a:t>
            </a:r>
          </a:p>
          <a:p>
            <a:pPr marL="168275" lvl="0" indent="-168275">
              <a:lnSpc>
                <a:spcPct val="90000"/>
              </a:lnSpc>
              <a:spcBef>
                <a:spcPct val="20000"/>
              </a:spcBef>
              <a:buFontTx/>
              <a:buChar char="•"/>
            </a:pPr>
            <a:r>
              <a:rPr lang="en-US" altLang="en-US" sz="2800" kern="0" dirty="0">
                <a:solidFill>
                  <a:srgbClr val="000000"/>
                </a:solidFill>
                <a:latin typeface="Arial"/>
                <a:ea typeface="+mn-ea"/>
              </a:rPr>
              <a:t>A method of building-in quality.</a:t>
            </a:r>
          </a:p>
          <a:p>
            <a:pPr marL="168275" lvl="0" indent="-168275">
              <a:lnSpc>
                <a:spcPct val="90000"/>
              </a:lnSpc>
              <a:spcBef>
                <a:spcPct val="20000"/>
              </a:spcBef>
              <a:buFontTx/>
              <a:buChar char="•"/>
            </a:pPr>
            <a:r>
              <a:rPr lang="en-US" altLang="en-US" sz="2800" kern="0" dirty="0">
                <a:solidFill>
                  <a:srgbClr val="000000"/>
                </a:solidFill>
                <a:latin typeface="Arial"/>
                <a:ea typeface="+mn-ea"/>
              </a:rPr>
              <a:t>Simple, clear &amp; visual documents showing a Standard method of doing a job.</a:t>
            </a:r>
          </a:p>
          <a:p>
            <a:pPr marL="168275" lvl="0" indent="-168275">
              <a:lnSpc>
                <a:spcPct val="90000"/>
              </a:lnSpc>
              <a:spcBef>
                <a:spcPct val="20000"/>
              </a:spcBef>
              <a:buFontTx/>
              <a:buChar char="•"/>
            </a:pPr>
            <a:r>
              <a:rPr lang="en-US" altLang="en-US" sz="2800" kern="0" dirty="0">
                <a:solidFill>
                  <a:srgbClr val="000000"/>
                </a:solidFill>
                <a:latin typeface="Arial"/>
                <a:ea typeface="+mn-ea"/>
              </a:rPr>
              <a:t>Results are consistent.</a:t>
            </a:r>
          </a:p>
          <a:p>
            <a:pPr marL="168275" lvl="0" indent="-168275">
              <a:lnSpc>
                <a:spcPct val="90000"/>
              </a:lnSpc>
              <a:spcBef>
                <a:spcPct val="20000"/>
              </a:spcBef>
              <a:buFontTx/>
              <a:buChar char="•"/>
            </a:pPr>
            <a:r>
              <a:rPr lang="en-US" altLang="en-US" sz="2800" kern="0" dirty="0">
                <a:solidFill>
                  <a:srgbClr val="000000"/>
                </a:solidFill>
                <a:latin typeface="Arial"/>
                <a:ea typeface="+mn-ea"/>
              </a:rPr>
              <a:t>Live and continuously updated documentation, owned by the team.</a:t>
            </a:r>
          </a:p>
          <a:p>
            <a:pPr marL="168275" lvl="0" indent="-168275">
              <a:lnSpc>
                <a:spcPct val="90000"/>
              </a:lnSpc>
              <a:spcBef>
                <a:spcPct val="20000"/>
              </a:spcBef>
              <a:buFontTx/>
              <a:buChar char="•"/>
            </a:pPr>
            <a:r>
              <a:rPr lang="en-US" altLang="en-US" sz="2800" kern="0" dirty="0">
                <a:solidFill>
                  <a:srgbClr val="000000"/>
                </a:solidFill>
                <a:latin typeface="Arial"/>
                <a:ea typeface="+mn-ea"/>
              </a:rPr>
              <a:t>Ensures correct use of tools and machines.</a:t>
            </a:r>
          </a:p>
          <a:p>
            <a:pPr marL="168275" lvl="0" indent="-168275">
              <a:lnSpc>
                <a:spcPct val="90000"/>
              </a:lnSpc>
              <a:spcBef>
                <a:spcPct val="20000"/>
              </a:spcBef>
              <a:buFontTx/>
              <a:buChar char="•"/>
            </a:pPr>
            <a:r>
              <a:rPr lang="en-US" altLang="en-US" sz="2800" kern="0" dirty="0">
                <a:solidFill>
                  <a:srgbClr val="000000"/>
                </a:solidFill>
                <a:latin typeface="Arial"/>
                <a:ea typeface="+mn-ea"/>
              </a:rPr>
              <a:t>Shows safe work, based on human movements.</a:t>
            </a:r>
          </a:p>
        </p:txBody>
      </p:sp>
      <p:sp>
        <p:nvSpPr>
          <p:cNvPr id="50181"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C42434A6-AFEB-4C21-821C-118B8E8FC736}" type="slidenum">
              <a:rPr lang="en-US" altLang="en-US" b="1"/>
              <a:pPr algn="ctr" eaLnBrk="1" hangingPunct="1"/>
              <a:t>86</a:t>
            </a:fld>
            <a:endParaRPr lang="en-US" altLang="en-US" b="1"/>
          </a:p>
        </p:txBody>
      </p:sp>
    </p:spTree>
    <p:extLst>
      <p:ext uri="{BB962C8B-B14F-4D97-AF65-F5344CB8AC3E}">
        <p14:creationId xmlns:p14="http://schemas.microsoft.com/office/powerpoint/2010/main" val="2877316743"/>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Standard Work</a:t>
            </a:r>
          </a:p>
        </p:txBody>
      </p:sp>
      <p:sp>
        <p:nvSpPr>
          <p:cNvPr id="50179" name="Rectangle 28"/>
          <p:cNvSpPr>
            <a:spLocks noChangeArrowheads="1"/>
          </p:cNvSpPr>
          <p:nvPr/>
        </p:nvSpPr>
        <p:spPr bwMode="auto">
          <a:xfrm>
            <a:off x="0" y="1020763"/>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None/>
            </a:pPr>
            <a:r>
              <a:rPr lang="en-US" altLang="en-US" sz="2400"/>
              <a:t>DO:  </a:t>
            </a:r>
          </a:p>
          <a:p>
            <a:pPr lvl="1" eaLnBrk="1" hangingPunct="1">
              <a:buFont typeface="Wingdings" pitchFamily="2" charset="2"/>
              <a:buChar char="v"/>
            </a:pPr>
            <a:r>
              <a:rPr lang="en-US" altLang="en-US" sz="2400"/>
              <a:t>Keep standard work simple</a:t>
            </a:r>
          </a:p>
          <a:p>
            <a:pPr lvl="1" eaLnBrk="1" hangingPunct="1">
              <a:buFont typeface="Wingdings" pitchFamily="2" charset="2"/>
              <a:buChar char="v"/>
            </a:pPr>
            <a:r>
              <a:rPr lang="en-US" altLang="en-US" sz="2400"/>
              <a:t>Make it accessible</a:t>
            </a:r>
          </a:p>
          <a:p>
            <a:pPr lvl="1" eaLnBrk="1" hangingPunct="1">
              <a:buFont typeface="Wingdings" pitchFamily="2" charset="2"/>
              <a:buChar char="v"/>
            </a:pPr>
            <a:r>
              <a:rPr lang="en-US" altLang="en-US" sz="2400"/>
              <a:t>Include all info on one, easy-to-read document</a:t>
            </a:r>
          </a:p>
          <a:p>
            <a:pPr lvl="1" eaLnBrk="1" hangingPunct="1">
              <a:buFont typeface="Wingdings" pitchFamily="2" charset="2"/>
              <a:buChar char="v"/>
            </a:pPr>
            <a:r>
              <a:rPr lang="en-US" altLang="en-US" sz="2400"/>
              <a:t>Create one standard work document for each part of the process</a:t>
            </a:r>
          </a:p>
          <a:p>
            <a:pPr lvl="1" eaLnBrk="1" hangingPunct="1">
              <a:buFont typeface="Wingdings" pitchFamily="2" charset="2"/>
              <a:buChar char="v"/>
            </a:pPr>
            <a:r>
              <a:rPr lang="en-US" altLang="en-US" sz="2400"/>
              <a:t>Always look for ways to improve the process.</a:t>
            </a:r>
          </a:p>
        </p:txBody>
      </p:sp>
      <p:sp>
        <p:nvSpPr>
          <p:cNvPr id="50180" name="Text Box 3"/>
          <p:cNvSpPr txBox="1">
            <a:spLocks noChangeArrowheads="1"/>
          </p:cNvSpPr>
          <p:nvPr/>
        </p:nvSpPr>
        <p:spPr bwMode="auto">
          <a:xfrm>
            <a:off x="0" y="3616325"/>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400" dirty="0"/>
              <a:t>DON’T:</a:t>
            </a:r>
          </a:p>
          <a:p>
            <a:pPr lvl="1" eaLnBrk="1" hangingPunct="1">
              <a:buFont typeface="Wingdings" pitchFamily="2" charset="2"/>
              <a:buChar char="v"/>
            </a:pPr>
            <a:r>
              <a:rPr lang="en-US" altLang="en-US" sz="2400" dirty="0"/>
              <a:t>Put standard work in a desk drawer</a:t>
            </a:r>
          </a:p>
          <a:p>
            <a:pPr lvl="1" eaLnBrk="1" hangingPunct="1">
              <a:buFont typeface="Wingdings" pitchFamily="2" charset="2"/>
              <a:buChar char="v"/>
            </a:pPr>
            <a:r>
              <a:rPr lang="en-US" altLang="en-US" sz="2400" dirty="0"/>
              <a:t>Change processes without changing standard work</a:t>
            </a:r>
          </a:p>
          <a:p>
            <a:pPr lvl="1" eaLnBrk="1" hangingPunct="1">
              <a:buFont typeface="Wingdings" pitchFamily="2" charset="2"/>
              <a:buChar char="v"/>
            </a:pPr>
            <a:r>
              <a:rPr lang="en-US" altLang="en-US" sz="2400" dirty="0"/>
              <a:t>Make standard work difficult to change</a:t>
            </a:r>
          </a:p>
          <a:p>
            <a:pPr lvl="1" eaLnBrk="1" hangingPunct="1">
              <a:buFont typeface="Wingdings" pitchFamily="2" charset="2"/>
              <a:buChar char="v"/>
            </a:pPr>
            <a:r>
              <a:rPr lang="en-US" altLang="en-US" sz="2400" dirty="0"/>
              <a:t>Give up on standard work – it can be tough, but it’s very important</a:t>
            </a:r>
          </a:p>
        </p:txBody>
      </p:sp>
      <p:sp>
        <p:nvSpPr>
          <p:cNvPr id="50181"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C42434A6-AFEB-4C21-821C-118B8E8FC736}" type="slidenum">
              <a:rPr lang="en-US" altLang="en-US" b="1"/>
              <a:pPr algn="ctr" eaLnBrk="1" hangingPunct="1"/>
              <a:t>87</a:t>
            </a:fld>
            <a:endParaRPr lang="en-US" altLang="en-US" b="1"/>
          </a:p>
        </p:txBody>
      </p:sp>
    </p:spTree>
    <p:extLst>
      <p:ext uri="{BB962C8B-B14F-4D97-AF65-F5344CB8AC3E}">
        <p14:creationId xmlns:p14="http://schemas.microsoft.com/office/powerpoint/2010/main" val="603512403"/>
      </p:ext>
    </p:extLst>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638" y="3922713"/>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2291"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2292"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a:t>
            </a:r>
            <a:r>
              <a:rPr lang="en-US" altLang="en-US" sz="2800" dirty="0" smtClean="0"/>
              <a:t>MLC </a:t>
            </a:r>
            <a:r>
              <a:rPr lang="en-US" altLang="en-US" sz="2800" dirty="0"/>
              <a:t>Overview</a:t>
            </a:r>
          </a:p>
          <a:p>
            <a:pPr eaLnBrk="1" hangingPunct="1">
              <a:buFont typeface="Wingdings" pitchFamily="2" charset="2"/>
              <a:buChar char="v"/>
            </a:pPr>
            <a:r>
              <a:rPr lang="en-US" altLang="en-US" sz="2800" dirty="0" smtClean="0"/>
              <a:t>Introductions</a:t>
            </a:r>
            <a:endParaRPr lang="en-US" altLang="en-US" sz="2800" dirty="0"/>
          </a:p>
          <a:p>
            <a:pPr eaLnBrk="1" hangingPunct="1">
              <a:buFont typeface="Wingdings" pitchFamily="2" charset="2"/>
              <a:buChar char="v"/>
            </a:pPr>
            <a:r>
              <a:rPr lang="en-US" altLang="en-US" sz="2800" dirty="0" smtClean="0"/>
              <a:t>The </a:t>
            </a:r>
            <a:r>
              <a:rPr lang="en-US" altLang="en-US" sz="2800" dirty="0"/>
              <a:t>History Of Lean</a:t>
            </a:r>
          </a:p>
          <a:p>
            <a:pPr eaLnBrk="1" hangingPunct="1">
              <a:buFont typeface="Wingdings" pitchFamily="2" charset="2"/>
              <a:buChar char="v"/>
            </a:pPr>
            <a:r>
              <a:rPr lang="en-US" altLang="en-US" sz="2800" dirty="0"/>
              <a:t>What Is </a:t>
            </a:r>
            <a:r>
              <a:rPr lang="en-US" altLang="en-US" sz="2800" dirty="0" smtClean="0"/>
              <a:t>Lean and how it differs</a:t>
            </a:r>
            <a:endParaRPr lang="en-US" altLang="en-US" sz="2800" dirty="0"/>
          </a:p>
          <a:p>
            <a:pPr eaLnBrk="1" hangingPunct="1">
              <a:buFont typeface="Wingdings" pitchFamily="2" charset="2"/>
              <a:buChar char="v"/>
            </a:pPr>
            <a:r>
              <a:rPr lang="en-US" altLang="en-US" sz="2800" dirty="0"/>
              <a:t>The 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smtClean="0"/>
              <a:t>SQDC</a:t>
            </a:r>
            <a:endParaRPr lang="en-US" altLang="en-US" sz="2800" dirty="0"/>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1229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546F6BFD-C5C4-4B3A-905C-B4679C31A860}" type="slidenum">
              <a:rPr lang="en-US" altLang="en-US" b="1"/>
              <a:pPr algn="ctr" eaLnBrk="1" hangingPunct="1"/>
              <a:t>88</a:t>
            </a:fld>
            <a:endParaRPr lang="en-US" altLang="en-US" b="1"/>
          </a:p>
        </p:txBody>
      </p:sp>
    </p:spTree>
    <p:extLst>
      <p:ext uri="{BB962C8B-B14F-4D97-AF65-F5344CB8AC3E}">
        <p14:creationId xmlns:p14="http://schemas.microsoft.com/office/powerpoint/2010/main" val="4094507130"/>
      </p:ext>
    </p:ext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Chapter 4 Lean Production Simplified</a:t>
            </a:r>
          </a:p>
          <a:p>
            <a:r>
              <a:rPr lang="en-US" dirty="0" smtClean="0"/>
              <a:t>Chapters 3 </a:t>
            </a:r>
            <a:r>
              <a:rPr lang="en-US" dirty="0" err="1" smtClean="0"/>
              <a:t>Gemba</a:t>
            </a:r>
            <a:r>
              <a:rPr lang="en-US" dirty="0" smtClean="0"/>
              <a:t> Kaizen</a:t>
            </a:r>
            <a:endParaRPr lang="en-US" dirty="0"/>
          </a:p>
        </p:txBody>
      </p:sp>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89</a:t>
            </a:fld>
            <a:endParaRPr lang="en-US" altLang="en-US"/>
          </a:p>
        </p:txBody>
      </p:sp>
      <p:sp>
        <p:nvSpPr>
          <p:cNvPr id="4" name="TextBox 1"/>
          <p:cNvSpPr txBox="1">
            <a:spLocks noChangeArrowheads="1"/>
          </p:cNvSpPr>
          <p:nvPr/>
        </p:nvSpPr>
        <p:spPr bwMode="auto">
          <a:xfrm>
            <a:off x="125413" y="109538"/>
            <a:ext cx="901858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Bronze Body of Knowledge Materials</a:t>
            </a:r>
            <a:endParaRPr lang="en-US" altLang="en-US" sz="3900" b="1" dirty="0">
              <a:cs typeface="Arial" pitchFamily="34" charset="0"/>
            </a:endParaRPr>
          </a:p>
        </p:txBody>
      </p:sp>
    </p:spTree>
    <p:extLst>
      <p:ext uri="{BB962C8B-B14F-4D97-AF65-F5344CB8AC3E}">
        <p14:creationId xmlns:p14="http://schemas.microsoft.com/office/powerpoint/2010/main" val="180296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0432FB4D-8D9F-47EE-99A5-D8704B4A7C6A}" type="slidenum">
              <a:rPr lang="en-US" altLang="en-US" sz="2000" smtClean="0">
                <a:latin typeface="Arial" pitchFamily="34" charset="0"/>
              </a:rPr>
              <a:pPr eaLnBrk="1" hangingPunct="1">
                <a:spcBef>
                  <a:spcPct val="0"/>
                </a:spcBef>
                <a:buFontTx/>
                <a:buNone/>
              </a:pPr>
              <a:t>9</a:t>
            </a:fld>
            <a:endParaRPr lang="en-US" altLang="en-US" sz="2000" smtClean="0">
              <a:latin typeface="Arial" pitchFamily="34" charset="0"/>
            </a:endParaRPr>
          </a:p>
        </p:txBody>
      </p:sp>
      <p:sp>
        <p:nvSpPr>
          <p:cNvPr id="12291" name="Slide Number Placeholder 3"/>
          <p:cNvSpPr txBox="1">
            <a:spLocks/>
          </p:cNvSpPr>
          <p:nvPr/>
        </p:nvSpPr>
        <p:spPr bwMode="auto">
          <a:xfrm>
            <a:off x="7177088" y="6497638"/>
            <a:ext cx="8445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lvl="1" eaLnBrk="1" hangingPunct="1">
              <a:spcBef>
                <a:spcPct val="0"/>
              </a:spcBef>
              <a:buFontTx/>
              <a:buNone/>
            </a:pPr>
            <a:r>
              <a:rPr lang="en-US" altLang="en-US" sz="1200">
                <a:latin typeface="Arial" pitchFamily="34" charset="0"/>
              </a:rPr>
              <a:t>7</a:t>
            </a:r>
          </a:p>
        </p:txBody>
      </p:sp>
      <p:pic>
        <p:nvPicPr>
          <p:cNvPr id="12292" name="Group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47050" y="5473700"/>
            <a:ext cx="9969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0"/>
          <p:cNvSpPr>
            <a:spLocks noChangeArrowheads="1"/>
          </p:cNvSpPr>
          <p:nvPr/>
        </p:nvSpPr>
        <p:spPr bwMode="auto">
          <a:xfrm>
            <a:off x="149225" y="5287963"/>
            <a:ext cx="870743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itchFamily="34" charset="0"/>
              <a:buChar char="•"/>
              <a:defRPr/>
            </a:pPr>
            <a:r>
              <a:rPr lang="en-US" dirty="0">
                <a:latin typeface="Arial" charset="0"/>
              </a:rPr>
              <a:t>Formed in 2008</a:t>
            </a:r>
          </a:p>
          <a:p>
            <a:pPr marL="342900" indent="-342900">
              <a:buFont typeface="Arial" pitchFamily="34" charset="0"/>
              <a:buChar char="•"/>
              <a:defRPr/>
            </a:pPr>
            <a:r>
              <a:rPr lang="en-US" dirty="0">
                <a:latin typeface="Arial" charset="0"/>
                <a:cs typeface="Arial" charset="0"/>
              </a:rPr>
              <a:t>Non-profit, all volunteer run by committees</a:t>
            </a:r>
          </a:p>
          <a:p>
            <a:pPr marL="342900" indent="-342900">
              <a:buFont typeface="Arial" pitchFamily="34" charset="0"/>
              <a:buChar char="•"/>
              <a:defRPr/>
            </a:pPr>
            <a:r>
              <a:rPr lang="en-US" dirty="0">
                <a:latin typeface="Arial" charset="0"/>
                <a:cs typeface="Arial" charset="0"/>
              </a:rPr>
              <a:t>Our vision </a:t>
            </a:r>
          </a:p>
          <a:p>
            <a:pPr>
              <a:defRPr/>
            </a:pPr>
            <a:r>
              <a:rPr lang="en-US" dirty="0">
                <a:latin typeface="Arial" charset="0"/>
                <a:cs typeface="Arial" charset="0"/>
              </a:rPr>
              <a:t>          All public, private and educational organizations in Michigan</a:t>
            </a:r>
          </a:p>
          <a:p>
            <a:pPr>
              <a:defRPr/>
            </a:pPr>
            <a:r>
              <a:rPr lang="en-US" dirty="0">
                <a:latin typeface="Arial" charset="0"/>
                <a:cs typeface="Arial" charset="0"/>
              </a:rPr>
              <a:t>         are at the benchmark level of  efficiency and competitiveness.</a:t>
            </a:r>
            <a:endParaRPr lang="en-US" dirty="0">
              <a:latin typeface="Arial" charset="0"/>
            </a:endParaRPr>
          </a:p>
          <a:p>
            <a:pPr>
              <a:defRPr/>
            </a:pPr>
            <a:endParaRPr lang="en-US" dirty="0">
              <a:latin typeface="Arial" charset="0"/>
              <a:cs typeface="Arial" charset="0"/>
            </a:endParaRPr>
          </a:p>
        </p:txBody>
      </p:sp>
      <p:pic>
        <p:nvPicPr>
          <p:cNvPr id="12294" name="Picture 13" descr="http://www.michiganlean.org/Resources/Pictures/ji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300" y="749300"/>
            <a:ext cx="103028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7" descr="http://www.michiganlean.org/Resources/Pictures/clark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8450" y="2971800"/>
            <a:ext cx="9604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1" descr="http://www.michiganlean.org/Resources/Pictures/small_Debra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77013" y="1093788"/>
            <a:ext cx="10620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23" descr="http://www.michiganlean.org/Resources/Pictures/RichWolin.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50188" y="1016000"/>
            <a:ext cx="10509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Box 3"/>
          <p:cNvSpPr txBox="1">
            <a:spLocks noChangeArrowheads="1"/>
          </p:cNvSpPr>
          <p:nvPr/>
        </p:nvSpPr>
        <p:spPr bwMode="auto">
          <a:xfrm>
            <a:off x="158750" y="2166938"/>
            <a:ext cx="118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600">
                <a:latin typeface="Arial" pitchFamily="34" charset="0"/>
              </a:rPr>
              <a:t>Jim Manley, Chair</a:t>
            </a:r>
          </a:p>
        </p:txBody>
      </p:sp>
      <p:sp>
        <p:nvSpPr>
          <p:cNvPr id="12299" name="TextBox 19"/>
          <p:cNvSpPr txBox="1">
            <a:spLocks noChangeArrowheads="1"/>
          </p:cNvSpPr>
          <p:nvPr/>
        </p:nvSpPr>
        <p:spPr bwMode="auto">
          <a:xfrm>
            <a:off x="3978275" y="2333625"/>
            <a:ext cx="1179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600">
                <a:latin typeface="Arial" pitchFamily="34" charset="0"/>
              </a:rPr>
              <a:t>Mike Taubitz, Secretary</a:t>
            </a:r>
          </a:p>
        </p:txBody>
      </p:sp>
      <p:sp>
        <p:nvSpPr>
          <p:cNvPr id="12300" name="TextBox 22"/>
          <p:cNvSpPr txBox="1">
            <a:spLocks noChangeArrowheads="1"/>
          </p:cNvSpPr>
          <p:nvPr/>
        </p:nvSpPr>
        <p:spPr bwMode="auto">
          <a:xfrm>
            <a:off x="6288088" y="2460625"/>
            <a:ext cx="15097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600">
                <a:latin typeface="Arial" pitchFamily="34" charset="0"/>
              </a:rPr>
              <a:t>Debra Levantrosser,</a:t>
            </a:r>
          </a:p>
          <a:p>
            <a:pPr algn="ctr" eaLnBrk="1" hangingPunct="1">
              <a:spcBef>
                <a:spcPct val="0"/>
              </a:spcBef>
              <a:buFontTx/>
              <a:buNone/>
            </a:pPr>
            <a:r>
              <a:rPr lang="en-US" altLang="en-US" sz="1600">
                <a:latin typeface="Arial" pitchFamily="34" charset="0"/>
              </a:rPr>
              <a:t>Ad Hoc Member</a:t>
            </a:r>
          </a:p>
        </p:txBody>
      </p:sp>
      <p:sp>
        <p:nvSpPr>
          <p:cNvPr id="12301" name="TextBox 23"/>
          <p:cNvSpPr txBox="1">
            <a:spLocks noChangeArrowheads="1"/>
          </p:cNvSpPr>
          <p:nvPr/>
        </p:nvSpPr>
        <p:spPr bwMode="auto">
          <a:xfrm>
            <a:off x="7785100" y="2487613"/>
            <a:ext cx="1181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600">
                <a:latin typeface="Arial" pitchFamily="34" charset="0"/>
              </a:rPr>
              <a:t>Rich Wolin, </a:t>
            </a:r>
          </a:p>
          <a:p>
            <a:pPr algn="ctr" eaLnBrk="1" hangingPunct="1">
              <a:spcBef>
                <a:spcPct val="0"/>
              </a:spcBef>
              <a:buFontTx/>
              <a:buNone/>
            </a:pPr>
            <a:r>
              <a:rPr lang="en-US" altLang="en-US" sz="1600">
                <a:latin typeface="Arial" pitchFamily="34" charset="0"/>
              </a:rPr>
              <a:t>Ad Hoc Member</a:t>
            </a:r>
          </a:p>
        </p:txBody>
      </p:sp>
      <p:pic>
        <p:nvPicPr>
          <p:cNvPr id="12302" name="Picture 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27488" y="908050"/>
            <a:ext cx="1004887"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Box 20"/>
          <p:cNvSpPr txBox="1">
            <a:spLocks noChangeArrowheads="1"/>
          </p:cNvSpPr>
          <p:nvPr/>
        </p:nvSpPr>
        <p:spPr bwMode="auto">
          <a:xfrm>
            <a:off x="241300" y="4435475"/>
            <a:ext cx="1179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600">
                <a:latin typeface="Arial" pitchFamily="34" charset="0"/>
              </a:rPr>
              <a:t>G.S. Clarke,</a:t>
            </a:r>
          </a:p>
          <a:p>
            <a:pPr algn="ctr" eaLnBrk="1" hangingPunct="1">
              <a:spcBef>
                <a:spcPct val="0"/>
              </a:spcBef>
              <a:buFontTx/>
              <a:buNone/>
            </a:pPr>
            <a:r>
              <a:rPr lang="en-US" altLang="en-US" sz="1600">
                <a:latin typeface="Arial" pitchFamily="34" charset="0"/>
              </a:rPr>
              <a:t>President</a:t>
            </a:r>
          </a:p>
        </p:txBody>
      </p:sp>
      <p:pic>
        <p:nvPicPr>
          <p:cNvPr id="12304"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41600" y="973138"/>
            <a:ext cx="1220788" cy="122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420813" y="871538"/>
            <a:ext cx="105092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6" name="Picture 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97475" y="962025"/>
            <a:ext cx="1087438" cy="135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7" name="Picture 3"/>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203575" y="3163888"/>
            <a:ext cx="1252538" cy="125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8" name="TextBox 1"/>
          <p:cNvSpPr txBox="1">
            <a:spLocks noChangeArrowheads="1"/>
          </p:cNvSpPr>
          <p:nvPr/>
        </p:nvSpPr>
        <p:spPr bwMode="auto">
          <a:xfrm>
            <a:off x="2941638" y="4576763"/>
            <a:ext cx="20716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600">
                <a:latin typeface="Arial" pitchFamily="34" charset="0"/>
                <a:cs typeface="Arial" pitchFamily="34" charset="0"/>
              </a:rPr>
              <a:t>Jessica Jannaman</a:t>
            </a:r>
          </a:p>
        </p:txBody>
      </p:sp>
      <p:sp>
        <p:nvSpPr>
          <p:cNvPr id="12309" name="TextBox 26"/>
          <p:cNvSpPr txBox="1">
            <a:spLocks noChangeArrowheads="1"/>
          </p:cNvSpPr>
          <p:nvPr/>
        </p:nvSpPr>
        <p:spPr bwMode="auto">
          <a:xfrm>
            <a:off x="1116013" y="2319338"/>
            <a:ext cx="166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600">
                <a:latin typeface="Arial" pitchFamily="34" charset="0"/>
                <a:cs typeface="Arial" pitchFamily="34" charset="0"/>
              </a:rPr>
              <a:t>Dennis Sergent,</a:t>
            </a:r>
          </a:p>
          <a:p>
            <a:pPr algn="ctr" eaLnBrk="1" hangingPunct="1">
              <a:spcBef>
                <a:spcPct val="0"/>
              </a:spcBef>
              <a:buFontTx/>
              <a:buNone/>
            </a:pPr>
            <a:r>
              <a:rPr lang="en-US" altLang="en-US" sz="1600">
                <a:latin typeface="Arial" pitchFamily="34" charset="0"/>
                <a:cs typeface="Arial" pitchFamily="34" charset="0"/>
              </a:rPr>
              <a:t>Vice Chair</a:t>
            </a:r>
          </a:p>
        </p:txBody>
      </p:sp>
      <p:sp>
        <p:nvSpPr>
          <p:cNvPr id="12310" name="TextBox 30"/>
          <p:cNvSpPr txBox="1">
            <a:spLocks noChangeArrowheads="1"/>
          </p:cNvSpPr>
          <p:nvPr/>
        </p:nvSpPr>
        <p:spPr bwMode="auto">
          <a:xfrm>
            <a:off x="5126038" y="2601913"/>
            <a:ext cx="1385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600">
                <a:latin typeface="Arial" pitchFamily="34" charset="0"/>
                <a:cs typeface="Arial" pitchFamily="34" charset="0"/>
              </a:rPr>
              <a:t>Betsy Williams</a:t>
            </a:r>
          </a:p>
        </p:txBody>
      </p:sp>
      <p:sp>
        <p:nvSpPr>
          <p:cNvPr id="12311" name="TextBox 31"/>
          <p:cNvSpPr txBox="1">
            <a:spLocks noChangeArrowheads="1"/>
          </p:cNvSpPr>
          <p:nvPr/>
        </p:nvSpPr>
        <p:spPr bwMode="auto">
          <a:xfrm>
            <a:off x="1485900" y="4530725"/>
            <a:ext cx="1385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600">
                <a:latin typeface="Arial" pitchFamily="34" charset="0"/>
                <a:cs typeface="Arial" pitchFamily="34" charset="0"/>
              </a:rPr>
              <a:t>Eric Walters</a:t>
            </a:r>
          </a:p>
        </p:txBody>
      </p:sp>
      <p:sp>
        <p:nvSpPr>
          <p:cNvPr id="12312" name="TextBox 34"/>
          <p:cNvSpPr txBox="1">
            <a:spLocks noChangeArrowheads="1"/>
          </p:cNvSpPr>
          <p:nvPr/>
        </p:nvSpPr>
        <p:spPr bwMode="auto">
          <a:xfrm>
            <a:off x="2641600" y="2419350"/>
            <a:ext cx="1385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600">
                <a:latin typeface="Arial" pitchFamily="34" charset="0"/>
                <a:cs typeface="Arial" pitchFamily="34" charset="0"/>
              </a:rPr>
              <a:t>Dave Kippen</a:t>
            </a:r>
          </a:p>
        </p:txBody>
      </p:sp>
      <p:cxnSp>
        <p:nvCxnSpPr>
          <p:cNvPr id="39" name="Straight Connector 21"/>
          <p:cNvCxnSpPr>
            <a:cxnSpLocks noChangeShapeType="1"/>
          </p:cNvCxnSpPr>
          <p:nvPr/>
        </p:nvCxnSpPr>
        <p:spPr bwMode="auto">
          <a:xfrm>
            <a:off x="0" y="679450"/>
            <a:ext cx="8248650" cy="22225"/>
          </a:xfrm>
          <a:prstGeom prst="line">
            <a:avLst/>
          </a:prstGeom>
          <a:noFill/>
          <a:ln w="38100">
            <a:solidFill>
              <a:schemeClr val="accent1"/>
            </a:solidFill>
            <a:round/>
            <a:headEnd/>
            <a:tailEnd/>
          </a:ln>
          <a:effectLst>
            <a:outerShdw blurRad="63500" dist="228601" dir="2700000" sy="89999" rotWithShape="0">
              <a:srgbClr val="000000">
                <a:alpha val="25499"/>
              </a:srgbClr>
            </a:outerShdw>
          </a:effectLst>
          <a:extLst>
            <a:ext uri="{909E8E84-426E-40DD-AFC4-6F175D3DCCD1}">
              <a14:hiddenFill xmlns:a14="http://schemas.microsoft.com/office/drawing/2010/main">
                <a:noFill/>
              </a14:hiddenFill>
            </a:ext>
          </a:extLst>
        </p:spPr>
      </p:cxnSp>
      <p:sp>
        <p:nvSpPr>
          <p:cNvPr id="41" name="TextBox 5"/>
          <p:cNvSpPr txBox="1">
            <a:spLocks noChangeArrowheads="1"/>
          </p:cNvSpPr>
          <p:nvPr/>
        </p:nvSpPr>
        <p:spPr bwMode="auto">
          <a:xfrm>
            <a:off x="159325" y="-48495"/>
            <a:ext cx="8915400" cy="769441"/>
          </a:xfrm>
          <a:prstGeom prst="rect">
            <a:avLst/>
          </a:prstGeom>
          <a:noFill/>
          <a:ln w="9525">
            <a:noFill/>
            <a:miter lim="800000"/>
            <a:headEnd/>
            <a:tailEnd/>
          </a:ln>
        </p:spPr>
        <p:txBody>
          <a:bodyPr>
            <a:spAutoFit/>
          </a:bodyPr>
          <a:lstStyle/>
          <a:p>
            <a:pPr>
              <a:defRPr/>
            </a:pPr>
            <a:r>
              <a:rPr lang="en-US" sz="4400" b="1" dirty="0">
                <a:ln w="18415" cmpd="sng">
                  <a:solidFill>
                    <a:srgbClr val="FFFFFF"/>
                  </a:solidFill>
                  <a:prstDash val="solid"/>
                </a:ln>
                <a:solidFill>
                  <a:srgbClr val="000000"/>
                </a:solidFill>
                <a:ea typeface="+mn-ea"/>
                <a:cs typeface="Arial" pitchFamily="34" charset="0"/>
              </a:rPr>
              <a:t>Who We Are</a:t>
            </a:r>
          </a:p>
        </p:txBody>
      </p:sp>
      <p:sp>
        <p:nvSpPr>
          <p:cNvPr id="12315" name="TextBox 1"/>
          <p:cNvSpPr txBox="1">
            <a:spLocks noChangeArrowheads="1"/>
          </p:cNvSpPr>
          <p:nvPr/>
        </p:nvSpPr>
        <p:spPr bwMode="auto">
          <a:xfrm>
            <a:off x="2982913" y="5103813"/>
            <a:ext cx="428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a:latin typeface="Arial" pitchFamily="34" charset="0"/>
              </a:rPr>
              <a:t>Current MLC Board of Directors</a:t>
            </a:r>
          </a:p>
        </p:txBody>
      </p:sp>
      <p:pic>
        <p:nvPicPr>
          <p:cNvPr id="12316" name="Picture 1"/>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595438" y="3027363"/>
            <a:ext cx="104616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98577"/>
      </p:ext>
    </p:extLst>
  </p:cSld>
  <p:clrMapOvr>
    <a:masterClrMapping/>
  </p:clrMapOvr>
  <p:transition spd="slow" advClick="0" advTm="6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90</a:t>
            </a:fld>
            <a:endParaRPr lang="en-US" altLang="en-US"/>
          </a:p>
        </p:txBody>
      </p:sp>
      <p:sp>
        <p:nvSpPr>
          <p:cNvPr id="4" name="Rectangle 3"/>
          <p:cNvSpPr/>
          <p:nvPr/>
        </p:nvSpPr>
        <p:spPr>
          <a:xfrm>
            <a:off x="482601" y="1549400"/>
            <a:ext cx="7937500" cy="31547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99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SQDC</a:t>
            </a:r>
            <a:endParaRPr lang="en-US" sz="199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0668828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91</a:t>
            </a:fld>
            <a:endParaRPr lang="en-US" altLang="en-US"/>
          </a:p>
        </p:txBody>
      </p:sp>
      <p:sp>
        <p:nvSpPr>
          <p:cNvPr id="4" name="Rectangle 3"/>
          <p:cNvSpPr/>
          <p:nvPr/>
        </p:nvSpPr>
        <p:spPr>
          <a:xfrm>
            <a:off x="373599" y="27970"/>
            <a:ext cx="642402" cy="923330"/>
          </a:xfrm>
          <a:prstGeom prst="rect">
            <a:avLst/>
          </a:prstGeom>
        </p:spPr>
        <p:txBody>
          <a:bodyPr wrap="square">
            <a:spAutoFit/>
          </a:bodyPr>
          <a:lstStyle/>
          <a:p>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t>
            </a:r>
            <a:endParaRPr lang="en-US" sz="1000"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3599" y="1041400"/>
            <a:ext cx="3900985" cy="5046664"/>
          </a:xfr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79260" y="1702065"/>
            <a:ext cx="4500477" cy="3479535"/>
          </a:xfrm>
          <a:prstGeom prst="rect">
            <a:avLst/>
          </a:prstGeom>
        </p:spPr>
      </p:pic>
    </p:spTree>
    <p:extLst>
      <p:ext uri="{BB962C8B-B14F-4D97-AF65-F5344CB8AC3E}">
        <p14:creationId xmlns:p14="http://schemas.microsoft.com/office/powerpoint/2010/main" val="35491412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26023" y="1574800"/>
            <a:ext cx="5096877" cy="3256658"/>
          </a:xfrm>
        </p:spPr>
      </p:pic>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92</a:t>
            </a:fld>
            <a:endParaRPr lang="en-US" altLang="en-US"/>
          </a:p>
        </p:txBody>
      </p:sp>
      <p:sp>
        <p:nvSpPr>
          <p:cNvPr id="4" name="Rectangle 3"/>
          <p:cNvSpPr/>
          <p:nvPr/>
        </p:nvSpPr>
        <p:spPr>
          <a:xfrm>
            <a:off x="326023" y="0"/>
            <a:ext cx="723275" cy="923330"/>
          </a:xfrm>
          <a:prstGeom prst="rect">
            <a:avLst/>
          </a:prstGeom>
        </p:spPr>
        <p:txBody>
          <a:bodyPr wrap="none">
            <a:spAutoFit/>
          </a:bodyPr>
          <a:lstStyle/>
          <a:p>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a:t>
            </a:r>
            <a:endParaRPr lang="en-US" sz="2000" dirty="0"/>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15000" y="1485900"/>
            <a:ext cx="3429000" cy="3726558"/>
          </a:xfrm>
          <a:prstGeom prst="rect">
            <a:avLst/>
          </a:prstGeom>
        </p:spPr>
      </p:pic>
    </p:spTree>
    <p:extLst>
      <p:ext uri="{BB962C8B-B14F-4D97-AF65-F5344CB8AC3E}">
        <p14:creationId xmlns:p14="http://schemas.microsoft.com/office/powerpoint/2010/main" val="26162144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02098" y="1770349"/>
            <a:ext cx="4254250" cy="3190687"/>
          </a:xfrm>
        </p:spPr>
      </p:pic>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93</a:t>
            </a:fld>
            <a:endParaRPr lang="en-US" altLang="en-US"/>
          </a:p>
        </p:txBody>
      </p:sp>
      <p:sp>
        <p:nvSpPr>
          <p:cNvPr id="4" name="Rectangle 3"/>
          <p:cNvSpPr/>
          <p:nvPr/>
        </p:nvSpPr>
        <p:spPr>
          <a:xfrm>
            <a:off x="402098" y="18534"/>
            <a:ext cx="1020301" cy="923330"/>
          </a:xfrm>
          <a:prstGeom prst="rect">
            <a:avLst/>
          </a:prstGeom>
        </p:spPr>
        <p:txBody>
          <a:bodyPr wrap="square">
            <a:spAutoFit/>
          </a:bodyPr>
          <a:lstStyle/>
          <a:p>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t>
            </a:r>
            <a:endParaRPr lang="en-US" sz="2000" dirty="0"/>
          </a:p>
        </p:txBody>
      </p:sp>
      <p:sp>
        <p:nvSpPr>
          <p:cNvPr id="2" name="Rectangle 1"/>
          <p:cNvSpPr/>
          <p:nvPr/>
        </p:nvSpPr>
        <p:spPr>
          <a:xfrm>
            <a:off x="4387618" y="1094264"/>
            <a:ext cx="4645824" cy="4462760"/>
          </a:xfrm>
          <a:prstGeom prst="rect">
            <a:avLst/>
          </a:prstGeom>
          <a:noFill/>
        </p:spPr>
        <p:txBody>
          <a:bodyPr wrap="none" lIns="91440" tIns="45720" rIns="91440" bIns="45720">
            <a:spAutoFit/>
          </a:bodyPr>
          <a:lstStyle/>
          <a:p>
            <a:r>
              <a:rPr lang="en-US" sz="3200" b="1" dirty="0">
                <a:solidFill>
                  <a:schemeClr val="tx2"/>
                </a:solidFill>
              </a:rPr>
              <a:t>Rights of the customer</a:t>
            </a:r>
            <a:endParaRPr lang="en-US" sz="3200" dirty="0">
              <a:solidFill>
                <a:schemeClr val="tx2"/>
              </a:solidFill>
            </a:endParaRPr>
          </a:p>
          <a:p>
            <a:pPr lvl="0" algn="ctr"/>
            <a:r>
              <a:rPr lang="en-US" sz="2800" b="1" dirty="0" smtClean="0">
                <a:solidFill>
                  <a:schemeClr val="tx2"/>
                </a:solidFill>
              </a:rPr>
              <a:t>Product</a:t>
            </a:r>
            <a:endParaRPr lang="en-US" sz="2800" dirty="0">
              <a:solidFill>
                <a:schemeClr val="tx2"/>
              </a:solidFill>
            </a:endParaRPr>
          </a:p>
          <a:p>
            <a:pPr lvl="0" algn="ctr"/>
            <a:r>
              <a:rPr lang="en-US" sz="2800" b="1" dirty="0" smtClean="0">
                <a:solidFill>
                  <a:schemeClr val="tx2"/>
                </a:solidFill>
              </a:rPr>
              <a:t>Quantity</a:t>
            </a:r>
            <a:endParaRPr lang="en-US" sz="2800" dirty="0">
              <a:solidFill>
                <a:schemeClr val="tx2"/>
              </a:solidFill>
            </a:endParaRPr>
          </a:p>
          <a:p>
            <a:pPr lvl="0" algn="ctr"/>
            <a:r>
              <a:rPr lang="en-US" sz="2800" b="1" dirty="0" smtClean="0">
                <a:solidFill>
                  <a:schemeClr val="tx2"/>
                </a:solidFill>
              </a:rPr>
              <a:t>Condition</a:t>
            </a:r>
            <a:endParaRPr lang="en-US" sz="2800" dirty="0">
              <a:solidFill>
                <a:schemeClr val="tx2"/>
              </a:solidFill>
            </a:endParaRPr>
          </a:p>
          <a:p>
            <a:pPr lvl="0" algn="ctr"/>
            <a:r>
              <a:rPr lang="en-US" sz="2800" b="1" dirty="0" smtClean="0">
                <a:solidFill>
                  <a:schemeClr val="tx2"/>
                </a:solidFill>
              </a:rPr>
              <a:t>Place</a:t>
            </a:r>
            <a:endParaRPr lang="en-US" sz="2800" dirty="0">
              <a:solidFill>
                <a:schemeClr val="tx2"/>
              </a:solidFill>
            </a:endParaRPr>
          </a:p>
          <a:p>
            <a:pPr lvl="0" algn="ctr"/>
            <a:r>
              <a:rPr lang="en-US" sz="2800" b="1" dirty="0" smtClean="0">
                <a:solidFill>
                  <a:schemeClr val="tx2"/>
                </a:solidFill>
              </a:rPr>
              <a:t>Time</a:t>
            </a:r>
            <a:endParaRPr lang="en-US" sz="2800" dirty="0">
              <a:solidFill>
                <a:schemeClr val="tx2"/>
              </a:solidFill>
            </a:endParaRPr>
          </a:p>
          <a:p>
            <a:pPr lvl="0" algn="ctr"/>
            <a:r>
              <a:rPr lang="en-US" sz="2800" b="1" dirty="0" smtClean="0">
                <a:solidFill>
                  <a:schemeClr val="tx2"/>
                </a:solidFill>
              </a:rPr>
              <a:t>Cost</a:t>
            </a:r>
            <a:endParaRPr lang="en-US" sz="2800" dirty="0">
              <a:solidFill>
                <a:schemeClr val="tx2"/>
              </a:solidFill>
            </a:endParaRPr>
          </a:p>
          <a:p>
            <a:pPr algn="ctr"/>
            <a:r>
              <a:rPr lang="en-US" sz="2800" b="1" dirty="0" smtClean="0">
                <a:solidFill>
                  <a:schemeClr val="tx2"/>
                </a:solidFill>
              </a:rPr>
              <a:t>Service</a:t>
            </a:r>
          </a:p>
          <a:p>
            <a:pPr algn="ctr"/>
            <a:r>
              <a:rPr lang="en-US" sz="2800" b="1" dirty="0" smtClean="0">
                <a:solidFill>
                  <a:schemeClr val="tx2"/>
                </a:solidFill>
              </a:rPr>
              <a:t>Source</a:t>
            </a:r>
            <a:endParaRPr lang="en-US" sz="2800" dirty="0">
              <a:solidFill>
                <a:schemeClr val="tx2"/>
              </a:solidFill>
            </a:endParaRPr>
          </a:p>
          <a:p>
            <a:pPr lvl="0" algn="ctr"/>
            <a:endParaRPr lang="en-US" sz="2800" dirty="0">
              <a:solidFill>
                <a:schemeClr val="tx2"/>
              </a:solidFill>
            </a:endParaRPr>
          </a:p>
        </p:txBody>
      </p:sp>
    </p:spTree>
    <p:extLst>
      <p:ext uri="{BB962C8B-B14F-4D97-AF65-F5344CB8AC3E}">
        <p14:creationId xmlns:p14="http://schemas.microsoft.com/office/powerpoint/2010/main" val="428866756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94</a:t>
            </a:fld>
            <a:endParaRPr lang="en-US" altLang="en-US"/>
          </a:p>
        </p:txBody>
      </p:sp>
      <p:sp>
        <p:nvSpPr>
          <p:cNvPr id="4" name="Rectangle 3"/>
          <p:cNvSpPr/>
          <p:nvPr/>
        </p:nvSpPr>
        <p:spPr>
          <a:xfrm>
            <a:off x="338599" y="5834"/>
            <a:ext cx="684803" cy="923330"/>
          </a:xfrm>
          <a:prstGeom prst="rect">
            <a:avLst/>
          </a:prstGeom>
        </p:spPr>
        <p:txBody>
          <a:bodyPr wrap="none">
            <a:spAutoFit/>
          </a:bodyPr>
          <a:lstStyle/>
          <a:p>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t>
            </a:r>
            <a:endParaRPr lang="en-US" sz="2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52400" y="1906789"/>
            <a:ext cx="4730195" cy="3516111"/>
          </a:xfrm>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64176" y="1435100"/>
            <a:ext cx="3927158" cy="3937000"/>
          </a:xfrm>
          <a:prstGeom prst="rect">
            <a:avLst/>
          </a:prstGeom>
        </p:spPr>
      </p:pic>
    </p:spTree>
    <p:extLst>
      <p:ext uri="{BB962C8B-B14F-4D97-AF65-F5344CB8AC3E}">
        <p14:creationId xmlns:p14="http://schemas.microsoft.com/office/powerpoint/2010/main" val="14656663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8599" y="1600200"/>
            <a:ext cx="4417987" cy="3538807"/>
          </a:xfrm>
        </p:spPr>
      </p:pic>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95</a:t>
            </a:fld>
            <a:endParaRPr lang="en-US" altLang="en-US"/>
          </a:p>
        </p:txBody>
      </p:sp>
      <p:sp>
        <p:nvSpPr>
          <p:cNvPr id="5" name="Rectangle 4"/>
          <p:cNvSpPr/>
          <p:nvPr/>
        </p:nvSpPr>
        <p:spPr>
          <a:xfrm>
            <a:off x="338599" y="5834"/>
            <a:ext cx="761747" cy="923330"/>
          </a:xfrm>
          <a:prstGeom prst="rect">
            <a:avLst/>
          </a:prstGeom>
        </p:spPr>
        <p:txBody>
          <a:bodyPr wrap="none">
            <a:spAutoFit/>
          </a:bodyPr>
          <a:lstStyle/>
          <a:p>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t>
            </a:r>
            <a:endParaRPr lang="en-US" sz="20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6350" y="1339563"/>
            <a:ext cx="3905250" cy="3663125"/>
          </a:xfrm>
          <a:prstGeom prst="rect">
            <a:avLst/>
          </a:prstGeom>
        </p:spPr>
      </p:pic>
    </p:spTree>
    <p:extLst>
      <p:ext uri="{BB962C8B-B14F-4D97-AF65-F5344CB8AC3E}">
        <p14:creationId xmlns:p14="http://schemas.microsoft.com/office/powerpoint/2010/main" val="8496807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46100" y="1910432"/>
            <a:ext cx="8229600" cy="2610098"/>
          </a:xfrm>
        </p:spPr>
      </p:pic>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96</a:t>
            </a:fld>
            <a:endParaRPr lang="en-US" altLang="en-US"/>
          </a:p>
        </p:txBody>
      </p:sp>
      <p:sp>
        <p:nvSpPr>
          <p:cNvPr id="4" name="Rectangle 3"/>
          <p:cNvSpPr/>
          <p:nvPr/>
        </p:nvSpPr>
        <p:spPr>
          <a:xfrm>
            <a:off x="338599" y="5834"/>
            <a:ext cx="3300904" cy="923330"/>
          </a:xfrm>
          <a:prstGeom prst="rect">
            <a:avLst/>
          </a:prstGeom>
        </p:spPr>
        <p:txBody>
          <a:bodyPr wrap="none">
            <a:spAutoFit/>
          </a:bodyPr>
          <a:lstStyle/>
          <a:p>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METRICS</a:t>
            </a:r>
            <a:endParaRPr lang="en-US" sz="2000" dirty="0"/>
          </a:p>
        </p:txBody>
      </p:sp>
    </p:spTree>
    <p:extLst>
      <p:ext uri="{BB962C8B-B14F-4D97-AF65-F5344CB8AC3E}">
        <p14:creationId xmlns:p14="http://schemas.microsoft.com/office/powerpoint/2010/main" val="16856946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63" y="4354513"/>
            <a:ext cx="7861300" cy="473075"/>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endParaRPr lang="en-US" altLang="en-US">
              <a:solidFill>
                <a:srgbClr val="FFFFFF"/>
              </a:solidFill>
            </a:endParaRPr>
          </a:p>
        </p:txBody>
      </p:sp>
      <p:sp>
        <p:nvSpPr>
          <p:cNvPr id="12291" name="TextBox 1"/>
          <p:cNvSpPr txBox="1">
            <a:spLocks noChangeArrowheads="1"/>
          </p:cNvSpPr>
          <p:nvPr/>
        </p:nvSpPr>
        <p:spPr bwMode="auto">
          <a:xfrm>
            <a:off x="125413" y="109538"/>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a:cs typeface="Arial" pitchFamily="34" charset="0"/>
              </a:rPr>
              <a:t>Agenda</a:t>
            </a:r>
          </a:p>
        </p:txBody>
      </p:sp>
      <p:sp>
        <p:nvSpPr>
          <p:cNvPr id="12292" name="TextBox 8"/>
          <p:cNvSpPr txBox="1">
            <a:spLocks noChangeArrowheads="1"/>
          </p:cNvSpPr>
          <p:nvPr/>
        </p:nvSpPr>
        <p:spPr bwMode="auto">
          <a:xfrm>
            <a:off x="282575" y="1333500"/>
            <a:ext cx="8010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Wingdings" pitchFamily="2" charset="2"/>
              <a:buChar char="v"/>
            </a:pPr>
            <a:r>
              <a:rPr lang="en-US" altLang="en-US" sz="2800" dirty="0"/>
              <a:t>Welcome and </a:t>
            </a:r>
            <a:r>
              <a:rPr lang="en-US" altLang="en-US" sz="2800" dirty="0" smtClean="0"/>
              <a:t>MLC </a:t>
            </a:r>
            <a:r>
              <a:rPr lang="en-US" altLang="en-US" sz="2800" dirty="0"/>
              <a:t>Overview</a:t>
            </a:r>
          </a:p>
          <a:p>
            <a:pPr eaLnBrk="1" hangingPunct="1">
              <a:buFont typeface="Wingdings" pitchFamily="2" charset="2"/>
              <a:buChar char="v"/>
            </a:pPr>
            <a:r>
              <a:rPr lang="en-US" altLang="en-US" sz="2800" dirty="0" smtClean="0"/>
              <a:t>Introductions</a:t>
            </a:r>
            <a:endParaRPr lang="en-US" altLang="en-US" sz="2800" dirty="0"/>
          </a:p>
          <a:p>
            <a:pPr eaLnBrk="1" hangingPunct="1">
              <a:buFont typeface="Wingdings" pitchFamily="2" charset="2"/>
              <a:buChar char="v"/>
            </a:pPr>
            <a:r>
              <a:rPr lang="en-US" altLang="en-US" sz="2800" dirty="0" smtClean="0"/>
              <a:t>The </a:t>
            </a:r>
            <a:r>
              <a:rPr lang="en-US" altLang="en-US" sz="2800" dirty="0"/>
              <a:t>History Of Lean</a:t>
            </a:r>
          </a:p>
          <a:p>
            <a:pPr eaLnBrk="1" hangingPunct="1">
              <a:buFont typeface="Wingdings" pitchFamily="2" charset="2"/>
              <a:buChar char="v"/>
            </a:pPr>
            <a:r>
              <a:rPr lang="en-US" altLang="en-US" sz="2800" dirty="0"/>
              <a:t>What Is </a:t>
            </a:r>
            <a:r>
              <a:rPr lang="en-US" altLang="en-US" sz="2800" dirty="0" smtClean="0"/>
              <a:t>Lean and how it differs</a:t>
            </a:r>
            <a:endParaRPr lang="en-US" altLang="en-US" sz="2800" dirty="0"/>
          </a:p>
          <a:p>
            <a:pPr eaLnBrk="1" hangingPunct="1">
              <a:buFont typeface="Wingdings" pitchFamily="2" charset="2"/>
              <a:buChar char="v"/>
            </a:pPr>
            <a:r>
              <a:rPr lang="en-US" altLang="en-US" sz="2800" dirty="0"/>
              <a:t>The 8 Wastes</a:t>
            </a:r>
          </a:p>
          <a:p>
            <a:pPr eaLnBrk="1" hangingPunct="1">
              <a:buFont typeface="Wingdings" pitchFamily="2" charset="2"/>
              <a:buChar char="v"/>
            </a:pPr>
            <a:r>
              <a:rPr lang="en-US" altLang="en-US" sz="2800" dirty="0"/>
              <a:t>Standard Work Exercise</a:t>
            </a:r>
          </a:p>
          <a:p>
            <a:pPr eaLnBrk="1" hangingPunct="1">
              <a:buFont typeface="Wingdings" pitchFamily="2" charset="2"/>
              <a:buChar char="v"/>
            </a:pPr>
            <a:r>
              <a:rPr lang="en-US" altLang="en-US" sz="2800" dirty="0" smtClean="0"/>
              <a:t>SQDC</a:t>
            </a:r>
            <a:endParaRPr lang="en-US" altLang="en-US" sz="2800" dirty="0"/>
          </a:p>
          <a:p>
            <a:pPr eaLnBrk="1" hangingPunct="1">
              <a:buFont typeface="Wingdings" pitchFamily="2" charset="2"/>
              <a:buChar char="v"/>
            </a:pPr>
            <a:r>
              <a:rPr lang="en-US" altLang="en-US" sz="2800" dirty="0"/>
              <a:t>5S</a:t>
            </a:r>
          </a:p>
          <a:p>
            <a:pPr eaLnBrk="1" hangingPunct="1">
              <a:buFont typeface="Wingdings" pitchFamily="2" charset="2"/>
              <a:buChar char="v"/>
            </a:pPr>
            <a:r>
              <a:rPr lang="en-US" altLang="en-US" sz="2800" dirty="0"/>
              <a:t>Sustaining and Maintaining the Concepts</a:t>
            </a:r>
          </a:p>
          <a:p>
            <a:pPr eaLnBrk="1" hangingPunct="1">
              <a:buFont typeface="Wingdings" pitchFamily="2" charset="2"/>
              <a:buChar char="v"/>
            </a:pPr>
            <a:r>
              <a:rPr lang="en-US" altLang="en-US" sz="2800" dirty="0"/>
              <a:t>What will you do Monday</a:t>
            </a:r>
            <a:r>
              <a:rPr lang="en-US" altLang="en-US" sz="2800" dirty="0" smtClean="0"/>
              <a:t>?</a:t>
            </a:r>
            <a:endParaRPr lang="en-US" altLang="en-US" sz="2800" dirty="0"/>
          </a:p>
        </p:txBody>
      </p:sp>
      <p:sp>
        <p:nvSpPr>
          <p:cNvPr id="12293" name="Slide Number Placeholder 3"/>
          <p:cNvSpPr>
            <a:spLocks noGrp="1"/>
          </p:cNvSpPr>
          <p:nvPr>
            <p:ph type="sldNum" sz="quarter" idx="12"/>
          </p:nvPr>
        </p:nvSpPr>
        <p:spPr bwMode="auto">
          <a:xfrm>
            <a:off x="0" y="6510338"/>
            <a:ext cx="5889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fld id="{546F6BFD-C5C4-4B3A-905C-B4679C31A860}" type="slidenum">
              <a:rPr lang="en-US" altLang="en-US" b="1"/>
              <a:pPr algn="ctr" eaLnBrk="1" hangingPunct="1"/>
              <a:t>97</a:t>
            </a:fld>
            <a:endParaRPr lang="en-US" altLang="en-US" b="1"/>
          </a:p>
        </p:txBody>
      </p:sp>
    </p:spTree>
    <p:extLst>
      <p:ext uri="{BB962C8B-B14F-4D97-AF65-F5344CB8AC3E}">
        <p14:creationId xmlns:p14="http://schemas.microsoft.com/office/powerpoint/2010/main" val="4094507130"/>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Chapter 3 Lean Production Simplified</a:t>
            </a:r>
          </a:p>
          <a:p>
            <a:r>
              <a:rPr lang="en-US" dirty="0" smtClean="0"/>
              <a:t>Chapters 2,5 </a:t>
            </a:r>
            <a:r>
              <a:rPr lang="en-US" dirty="0" err="1" smtClean="0"/>
              <a:t>Gemba</a:t>
            </a:r>
            <a:r>
              <a:rPr lang="en-US" dirty="0" smtClean="0"/>
              <a:t> Kaizen</a:t>
            </a:r>
            <a:endParaRPr lang="en-US" dirty="0"/>
          </a:p>
        </p:txBody>
      </p:sp>
      <p:sp>
        <p:nvSpPr>
          <p:cNvPr id="3" name="Slide Number Placeholder 2"/>
          <p:cNvSpPr>
            <a:spLocks noGrp="1"/>
          </p:cNvSpPr>
          <p:nvPr>
            <p:ph type="sldNum" sz="quarter" idx="11"/>
          </p:nvPr>
        </p:nvSpPr>
        <p:spPr/>
        <p:txBody>
          <a:bodyPr/>
          <a:lstStyle/>
          <a:p>
            <a:pPr lvl="1"/>
            <a:fld id="{3D94E549-4280-4101-97AA-243A8507B051}" type="slidenum">
              <a:rPr lang="en-US" altLang="en-US" smtClean="0"/>
              <a:pPr lvl="1"/>
              <a:t>98</a:t>
            </a:fld>
            <a:endParaRPr lang="en-US" altLang="en-US"/>
          </a:p>
        </p:txBody>
      </p:sp>
      <p:sp>
        <p:nvSpPr>
          <p:cNvPr id="4" name="TextBox 1"/>
          <p:cNvSpPr txBox="1">
            <a:spLocks noChangeArrowheads="1"/>
          </p:cNvSpPr>
          <p:nvPr/>
        </p:nvSpPr>
        <p:spPr bwMode="auto">
          <a:xfrm>
            <a:off x="125413" y="109538"/>
            <a:ext cx="901858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3900" b="1" dirty="0" smtClean="0">
                <a:cs typeface="Arial" pitchFamily="34" charset="0"/>
              </a:rPr>
              <a:t>Bronze Body of Knowledge Materials</a:t>
            </a:r>
            <a:endParaRPr lang="en-US" altLang="en-US" sz="3900" b="1" dirty="0">
              <a:cs typeface="Arial" pitchFamily="34" charset="0"/>
            </a:endParaRPr>
          </a:p>
        </p:txBody>
      </p:sp>
    </p:spTree>
    <p:extLst>
      <p:ext uri="{BB962C8B-B14F-4D97-AF65-F5344CB8AC3E}">
        <p14:creationId xmlns:p14="http://schemas.microsoft.com/office/powerpoint/2010/main" val="18029638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ltLang="en-US"/>
          </a:p>
        </p:txBody>
      </p:sp>
      <p:sp>
        <p:nvSpPr>
          <p:cNvPr id="3" name="Slide Number Placeholder 2"/>
          <p:cNvSpPr>
            <a:spLocks noGrp="1"/>
          </p:cNvSpPr>
          <p:nvPr>
            <p:ph type="sldNum" sz="quarter" idx="12"/>
          </p:nvPr>
        </p:nvSpPr>
        <p:spPr/>
        <p:txBody>
          <a:bodyPr/>
          <a:lstStyle/>
          <a:p>
            <a:fld id="{0B209457-7315-4892-9F80-F12B0CC321BF}" type="slidenum">
              <a:rPr lang="en-US" altLang="en-US" smtClean="0"/>
              <a:pPr/>
              <a:t>99</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8000" y="1397000"/>
            <a:ext cx="7109621" cy="4743450"/>
          </a:xfrm>
          <a:prstGeom prst="rect">
            <a:avLst/>
          </a:prstGeom>
        </p:spPr>
      </p:pic>
      <p:sp>
        <p:nvSpPr>
          <p:cNvPr id="5" name="TextBox 1"/>
          <p:cNvSpPr txBox="1">
            <a:spLocks noChangeArrowheads="1"/>
          </p:cNvSpPr>
          <p:nvPr/>
        </p:nvSpPr>
        <p:spPr bwMode="auto">
          <a:xfrm>
            <a:off x="86520" y="109537"/>
            <a:ext cx="7478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4000" b="1" dirty="0" smtClean="0">
                <a:cs typeface="Arial" pitchFamily="34" charset="0"/>
              </a:rPr>
              <a:t>Visual Management</a:t>
            </a:r>
            <a:endParaRPr lang="en-US" altLang="en-US" sz="4000" b="1" dirty="0">
              <a:cs typeface="Arial" pitchFamily="34" charset="0"/>
            </a:endParaRPr>
          </a:p>
        </p:txBody>
      </p:sp>
    </p:spTree>
    <p:extLst>
      <p:ext uri="{BB962C8B-B14F-4D97-AF65-F5344CB8AC3E}">
        <p14:creationId xmlns:p14="http://schemas.microsoft.com/office/powerpoint/2010/main" val="1663716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LC - March 26th All Presentations">
  <a:themeElements>
    <a:clrScheme name="Custom 1">
      <a:dk1>
        <a:sysClr val="windowText" lastClr="000000"/>
      </a:dk1>
      <a:lt1>
        <a:sysClr val="window" lastClr="FFFFFF"/>
      </a:lt1>
      <a:dk2>
        <a:srgbClr val="1F497D"/>
      </a:dk2>
      <a:lt2>
        <a:srgbClr val="EEECE1"/>
      </a:lt2>
      <a:accent1>
        <a:srgbClr val="4F81BD"/>
      </a:accent1>
      <a:accent2>
        <a:srgbClr val="1F497D"/>
      </a:accent2>
      <a:accent3>
        <a:srgbClr val="E36C09"/>
      </a:accent3>
      <a:accent4>
        <a:srgbClr val="E36C09"/>
      </a:accent4>
      <a:accent5>
        <a:srgbClr val="E36C09"/>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U Background">
  <a:themeElements>
    <a:clrScheme name="Main OU">
      <a:dk1>
        <a:srgbClr val="AF8E37"/>
      </a:dk1>
      <a:lt1>
        <a:srgbClr val="FFFFFF"/>
      </a:lt1>
      <a:dk2>
        <a:srgbClr val="000000"/>
      </a:dk2>
      <a:lt2>
        <a:srgbClr val="DFD3B5"/>
      </a:lt2>
      <a:accent1>
        <a:srgbClr val="C0C0C0"/>
      </a:accent1>
      <a:accent2>
        <a:srgbClr val="808080"/>
      </a:accent2>
      <a:accent3>
        <a:srgbClr val="404040"/>
      </a:accent3>
      <a:accent4>
        <a:srgbClr val="840831"/>
      </a:accent4>
      <a:accent5>
        <a:srgbClr val="006699"/>
      </a:accent5>
      <a:accent6>
        <a:srgbClr val="AF8E37"/>
      </a:accent6>
      <a:hlink>
        <a:srgbClr val="006699"/>
      </a:hlink>
      <a:folHlink>
        <a:srgbClr val="006699"/>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U Background">
  <a:themeElements>
    <a:clrScheme name="Main OU">
      <a:dk1>
        <a:srgbClr val="AF8E37"/>
      </a:dk1>
      <a:lt1>
        <a:srgbClr val="FFFFFF"/>
      </a:lt1>
      <a:dk2>
        <a:srgbClr val="000000"/>
      </a:dk2>
      <a:lt2>
        <a:srgbClr val="DFD3B5"/>
      </a:lt2>
      <a:accent1>
        <a:srgbClr val="C0C0C0"/>
      </a:accent1>
      <a:accent2>
        <a:srgbClr val="808080"/>
      </a:accent2>
      <a:accent3>
        <a:srgbClr val="404040"/>
      </a:accent3>
      <a:accent4>
        <a:srgbClr val="840831"/>
      </a:accent4>
      <a:accent5>
        <a:srgbClr val="006699"/>
      </a:accent5>
      <a:accent6>
        <a:srgbClr val="AF8E37"/>
      </a:accent6>
      <a:hlink>
        <a:srgbClr val="006699"/>
      </a:hlink>
      <a:folHlink>
        <a:srgbClr val="006699"/>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U Background">
  <a:themeElements>
    <a:clrScheme name="Main OU">
      <a:dk1>
        <a:srgbClr val="AF8E37"/>
      </a:dk1>
      <a:lt1>
        <a:srgbClr val="FFFFFF"/>
      </a:lt1>
      <a:dk2>
        <a:srgbClr val="000000"/>
      </a:dk2>
      <a:lt2>
        <a:srgbClr val="DFD3B5"/>
      </a:lt2>
      <a:accent1>
        <a:srgbClr val="C0C0C0"/>
      </a:accent1>
      <a:accent2>
        <a:srgbClr val="808080"/>
      </a:accent2>
      <a:accent3>
        <a:srgbClr val="404040"/>
      </a:accent3>
      <a:accent4>
        <a:srgbClr val="840831"/>
      </a:accent4>
      <a:accent5>
        <a:srgbClr val="006699"/>
      </a:accent5>
      <a:accent6>
        <a:srgbClr val="AF8E37"/>
      </a:accent6>
      <a:hlink>
        <a:srgbClr val="006699"/>
      </a:hlink>
      <a:folHlink>
        <a:srgbClr val="006699"/>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6873</TotalTime>
  <Words>6841</Words>
  <Application>Microsoft Office PowerPoint</Application>
  <PresentationFormat>On-screen Show (4:3)</PresentationFormat>
  <Paragraphs>1543</Paragraphs>
  <Slides>156</Slides>
  <Notes>109</Notes>
  <HiddenSlides>2</HiddenSlides>
  <MMClips>0</MMClips>
  <ScaleCrop>false</ScaleCrop>
  <HeadingPairs>
    <vt:vector size="8" baseType="variant">
      <vt:variant>
        <vt:lpstr>Fonts Used</vt:lpstr>
      </vt:variant>
      <vt:variant>
        <vt:i4>19</vt:i4>
      </vt:variant>
      <vt:variant>
        <vt:lpstr>Theme</vt:lpstr>
      </vt:variant>
      <vt:variant>
        <vt:i4>8</vt:i4>
      </vt:variant>
      <vt:variant>
        <vt:lpstr>Embedded OLE Servers</vt:lpstr>
      </vt:variant>
      <vt:variant>
        <vt:i4>3</vt:i4>
      </vt:variant>
      <vt:variant>
        <vt:lpstr>Slide Titles</vt:lpstr>
      </vt:variant>
      <vt:variant>
        <vt:i4>156</vt:i4>
      </vt:variant>
    </vt:vector>
  </HeadingPairs>
  <TitlesOfParts>
    <vt:vector size="186" baseType="lpstr">
      <vt:lpstr>Gulim</vt:lpstr>
      <vt:lpstr>ＭＳ Ｐゴシック</vt:lpstr>
      <vt:lpstr>ＭＳ Ｐゴシック</vt:lpstr>
      <vt:lpstr>Arial</vt:lpstr>
      <vt:lpstr>Arial Black</vt:lpstr>
      <vt:lpstr>Berlin Sans FB</vt:lpstr>
      <vt:lpstr>Calibri</vt:lpstr>
      <vt:lpstr>Calibri Light</vt:lpstr>
      <vt:lpstr>Castellar</vt:lpstr>
      <vt:lpstr>Monotype Sorts</vt:lpstr>
      <vt:lpstr>News Gothic MT</vt:lpstr>
      <vt:lpstr>OpenSans</vt:lpstr>
      <vt:lpstr>Stencil</vt:lpstr>
      <vt:lpstr>Times</vt:lpstr>
      <vt:lpstr>Times New Roman</vt:lpstr>
      <vt:lpstr>Trebuchet MS</vt:lpstr>
      <vt:lpstr>Verdana</vt:lpstr>
      <vt:lpstr>Wingdings</vt:lpstr>
      <vt:lpstr>Wingdings 2</vt:lpstr>
      <vt:lpstr>MLC - March 26th All Presentations</vt:lpstr>
      <vt:lpstr>Office Theme</vt:lpstr>
      <vt:lpstr>1_Office Theme</vt:lpstr>
      <vt:lpstr>OU Background</vt:lpstr>
      <vt:lpstr>2_Office Theme</vt:lpstr>
      <vt:lpstr>1_OU Background</vt:lpstr>
      <vt:lpstr>2_OU Background</vt:lpstr>
      <vt:lpstr>3_Office Theme</vt:lpstr>
      <vt:lpstr>Clip</vt:lpstr>
      <vt:lpstr>Photo Editor Photo</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PDCA </vt:lpstr>
      <vt:lpstr>The Plan-Do-Check-Act Cycle</vt:lpstr>
      <vt:lpstr>PDCA Gets Personal</vt:lpstr>
      <vt:lpstr>PDCA Gets Personal</vt:lpstr>
      <vt:lpstr>The Plan-Do-Check-Act Cycle</vt:lpstr>
      <vt:lpstr>Problem Solving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Toyota’s Key to Lean Culture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Forms of Waste</vt:lpstr>
      <vt:lpstr>D</vt:lpstr>
      <vt:lpstr>O</vt:lpstr>
      <vt:lpstr>W</vt:lpstr>
      <vt:lpstr>N</vt:lpstr>
      <vt:lpstr>T</vt:lpstr>
      <vt:lpstr>I</vt:lpstr>
      <vt:lpstr>M</vt:lpstr>
      <vt:lpstr>E</vt:lpstr>
      <vt:lpstr>PowerPoint Presentation</vt:lpstr>
      <vt:lpstr>GRAPHIC OF ANY TYPICAL VALUE STREAM</vt:lpstr>
      <vt:lpstr>PowerPoint Presentation</vt:lpstr>
      <vt:lpstr>PowerPoint Presentation</vt:lpstr>
      <vt:lpstr>Waste removal Caution</vt:lpstr>
      <vt:lpstr>PowerPoint Presentation</vt:lpstr>
      <vt:lpstr>PowerPoint Presentation</vt:lpstr>
      <vt:lpstr>PowerPoint Presentation</vt:lpstr>
      <vt:lpstr>PowerPoint Presentation</vt:lpstr>
      <vt:lpstr>PowerPoint Presentation</vt:lpstr>
      <vt:lpstr>Handout 2 of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 Controls</vt:lpstr>
      <vt:lpstr>PowerPoint Presentation</vt:lpstr>
      <vt:lpstr>S</vt:lpstr>
      <vt:lpstr>S</vt:lpstr>
      <vt:lpstr>S</vt:lpstr>
      <vt:lpstr>S</vt:lpstr>
      <vt:lpstr>S</vt:lpstr>
      <vt:lpstr>PowerPoint Presentation</vt:lpstr>
      <vt:lpstr>THE NUMBERS GAME </vt:lpstr>
      <vt:lpstr>THE NUMBERS GAME </vt:lpstr>
      <vt:lpstr>THE NUMBERS GAME </vt:lpstr>
      <vt:lpstr>THE NUMBERS GAME </vt:lpstr>
      <vt:lpstr>THE NUMBERS GAME </vt:lpstr>
      <vt:lpstr>THE NUMBERS GAME </vt:lpstr>
      <vt:lpstr>THE NUMBERS GAME </vt:lpstr>
      <vt:lpstr>THE NUMBERS GAME </vt:lpstr>
      <vt:lpstr>PowerPoint Presentation</vt:lpstr>
      <vt:lpstr>SORT – Clearing Up </vt:lpstr>
      <vt:lpstr>Red Tagging</vt:lpstr>
      <vt:lpstr>Red Tagging       </vt:lpstr>
      <vt:lpstr>STRAIGHTEN/STORE - Organizing  </vt:lpstr>
      <vt:lpstr>Is anything missing?</vt:lpstr>
      <vt:lpstr>STORE - Organize  </vt:lpstr>
      <vt:lpstr>Visual Control  Storage makes auditing easier</vt:lpstr>
      <vt:lpstr> Visual Management</vt:lpstr>
      <vt:lpstr>Visual Guides “You are here”</vt:lpstr>
      <vt:lpstr>Use labels to identify items (1 of 2) </vt:lpstr>
      <vt:lpstr>“Any” Workstation</vt:lpstr>
      <vt:lpstr>SHINE - Cleanliness  </vt:lpstr>
      <vt:lpstr>PowerPoint Presentation</vt:lpstr>
      <vt:lpstr>This is what “clean” looks like…</vt:lpstr>
      <vt:lpstr>STANDARDIZE - Participation</vt:lpstr>
      <vt:lpstr>SUSTAIN – Self-discipline</vt:lpstr>
      <vt:lpstr>Example: 5S Audit Scorecard</vt:lpstr>
      <vt:lpstr>PowerPoint Presentation</vt:lpstr>
      <vt:lpstr>PowerPoint Presentation</vt:lpstr>
      <vt:lpstr>PowerPoint Presentation</vt:lpstr>
      <vt:lpstr>PowerPoint Presentation</vt:lpstr>
      <vt:lpstr>PowerPoint Presentation</vt:lpstr>
      <vt:lpstr>Problem Solving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Courtney</dc:creator>
  <cp:lastModifiedBy>Browne, Gerald</cp:lastModifiedBy>
  <cp:revision>474</cp:revision>
  <cp:lastPrinted>2016-09-14T17:28:03Z</cp:lastPrinted>
  <dcterms:created xsi:type="dcterms:W3CDTF">2010-03-18T07:24:03Z</dcterms:created>
  <dcterms:modified xsi:type="dcterms:W3CDTF">2017-02-27T17:14:41Z</dcterms:modified>
</cp:coreProperties>
</file>